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8s4g08mZtUXSuHSmm5KfQ==" hashData="exa/Og+tQhdySe8jZ404e10kf64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4660"/>
  </p:normalViewPr>
  <p:slideViewPr>
    <p:cSldViewPr snapToGrid="0">
      <p:cViewPr>
        <p:scale>
          <a:sx n="100" d="100"/>
          <a:sy n="100" d="100"/>
        </p:scale>
        <p:origin x="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4ADA3-D9C2-4336-9363-B3FA3B82EFC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72549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A2C7D-0A1F-4457-A859-17A1E61B9C95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62116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87801-3EE7-446C-9715-01DF5F4299C7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22653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5A191-45C4-4567-93A1-E8F10A3A13E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05233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173B0-A775-46FE-B7FA-F9606688EAE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90235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E7670-D942-4A59-808A-E15F9F130D5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9420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D7EA5-FDC0-4681-B066-B611A615D9A4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5858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2779D-F7DD-4AE7-8FEC-76AE46B48837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5750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1E3DD-107D-4114-AAB9-9AAD6E3CB86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16749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1C13F-DA8F-45E0-ABFE-E6459616A329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46293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DC4B0-15C7-4F6A-AE34-47370DE66D23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78348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les styles du texte du masque</a:t>
            </a:r>
          </a:p>
          <a:p>
            <a:pPr lvl="1"/>
            <a:r>
              <a:rPr lang="fr-CA" altLang="fr-FR" smtClean="0"/>
              <a:t>Deuxième niveau</a:t>
            </a:r>
          </a:p>
          <a:p>
            <a:pPr lvl="2"/>
            <a:r>
              <a:rPr lang="fr-CA" altLang="fr-FR" smtClean="0"/>
              <a:t>Troisième niveau</a:t>
            </a:r>
          </a:p>
          <a:p>
            <a:pPr lvl="3"/>
            <a:r>
              <a:rPr lang="fr-CA" altLang="fr-FR" smtClean="0"/>
              <a:t>Quatrième niveau</a:t>
            </a:r>
          </a:p>
          <a:p>
            <a:pPr lvl="4"/>
            <a:r>
              <a:rPr lang="fr-CA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fr-CA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endParaRPr lang="fr-CA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fld id="{48D61B53-CF27-40CA-A618-9C2E6BD452B6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oleObject" Target="../embeddings/oleObject2.bin"/><Relationship Id="rId26" Type="http://schemas.openxmlformats.org/officeDocument/2006/relationships/image" Target="../media/image22.png"/><Relationship Id="rId3" Type="http://schemas.openxmlformats.org/officeDocument/2006/relationships/image" Target="../media/image2.png"/><Relationship Id="rId21" Type="http://schemas.openxmlformats.org/officeDocument/2006/relationships/image" Target="../media/image17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png"/><Relationship Id="rId20" Type="http://schemas.openxmlformats.org/officeDocument/2006/relationships/image" Target="../media/image1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8.png"/><Relationship Id="rId24" Type="http://schemas.openxmlformats.org/officeDocument/2006/relationships/image" Target="../media/image20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2.png"/><Relationship Id="rId23" Type="http://schemas.openxmlformats.org/officeDocument/2006/relationships/image" Target="../media/image19.png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8.png"/><Relationship Id="rId27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46.png"/><Relationship Id="rId21" Type="http://schemas.openxmlformats.org/officeDocument/2006/relationships/image" Target="../media/image31.wmf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35.wmf"/><Relationship Id="rId41" Type="http://schemas.openxmlformats.org/officeDocument/2006/relationships/image" Target="../media/image48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12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5" Type="http://schemas.openxmlformats.org/officeDocument/2006/relationships/image" Target="../media/image40.png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28" Type="http://schemas.openxmlformats.org/officeDocument/2006/relationships/oleObject" Target="../embeddings/oleObject14.bin"/><Relationship Id="rId36" Type="http://schemas.openxmlformats.org/officeDocument/2006/relationships/image" Target="../media/image43.png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30.wmf"/><Relationship Id="rId31" Type="http://schemas.openxmlformats.org/officeDocument/2006/relationships/image" Target="../media/image36.wmf"/><Relationship Id="rId4" Type="http://schemas.openxmlformats.org/officeDocument/2006/relationships/image" Target="../media/image39.png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34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8" Type="http://schemas.openxmlformats.org/officeDocument/2006/relationships/oleObject" Target="../embeddings/oleObject4.bin"/><Relationship Id="rId3" Type="http://schemas.openxmlformats.org/officeDocument/2006/relationships/image" Target="../media/image38.png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29.wmf"/><Relationship Id="rId25" Type="http://schemas.openxmlformats.org/officeDocument/2006/relationships/image" Target="../media/image33.wmf"/><Relationship Id="rId33" Type="http://schemas.openxmlformats.org/officeDocument/2006/relationships/image" Target="../media/image37.wmf"/><Relationship Id="rId38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55.wmf"/><Relationship Id="rId3" Type="http://schemas.openxmlformats.org/officeDocument/2006/relationships/image" Target="../media/image56.png"/><Relationship Id="rId7" Type="http://schemas.openxmlformats.org/officeDocument/2006/relationships/image" Target="../media/image34.wmf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33.wmf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51.wmf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5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384" y="386126"/>
            <a:ext cx="1027845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>
                <a:solidFill>
                  <a:srgbClr val="00B050"/>
                </a:solidFill>
                <a:latin typeface="+mj-lt"/>
              </a:rPr>
              <a:t>Exercice:</a:t>
            </a:r>
            <a:endParaRPr lang="fr-FR" sz="1600" dirty="0">
              <a:solidFill>
                <a:srgbClr val="00B050"/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75790" y="386126"/>
                <a:ext cx="6482839" cy="344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600" dirty="0" smtClean="0">
                    <a:solidFill>
                      <a:prstClr val="black"/>
                    </a:solidFill>
                    <a:latin typeface="+mj-lt"/>
                  </a:rPr>
                  <a:t>Soit f la fonction définie par : </a:t>
                </a:r>
                <a14:m>
                  <m:oMath xmlns:m="http://schemas.openxmlformats.org/officeDocument/2006/math">
                    <m:r>
                      <a:rPr lang="fr-FR" sz="1600" b="1" i="1">
                        <a:latin typeface="+mj-lt"/>
                      </a:rPr>
                      <m:t>𝒇</m:t>
                    </m:r>
                    <m:d>
                      <m:dPr>
                        <m:ctrlPr>
                          <a:rPr lang="fr-FR" sz="1600" b="1" i="1">
                            <a:latin typeface="+mj-lt"/>
                          </a:rPr>
                        </m:ctrlPr>
                      </m:dPr>
                      <m:e>
                        <m:r>
                          <a:rPr lang="fr-FR" sz="1600" b="1" i="1">
                            <a:latin typeface="+mj-lt"/>
                          </a:rPr>
                          <m:t>𝒙</m:t>
                        </m:r>
                      </m:e>
                    </m:d>
                    <m:r>
                      <a:rPr lang="fr-FR" sz="1600" b="1" i="1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b="1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b="1" i="1">
                            <a:latin typeface="+mj-lt"/>
                          </a:rPr>
                          <m:t>𝒙</m:t>
                        </m:r>
                      </m:e>
                      <m:sup>
                        <m:r>
                          <a:rPr lang="fr-FR" sz="1600" b="1" i="1">
                            <a:latin typeface="+mj-lt"/>
                          </a:rPr>
                          <m:t>𝟐</m:t>
                        </m:r>
                      </m:sup>
                    </m:sSup>
                    <m:r>
                      <a:rPr lang="fr-FR" sz="1600" b="1" i="1">
                        <a:latin typeface="+mj-lt"/>
                      </a:rPr>
                      <m:t>−</m:t>
                    </m:r>
                    <m:r>
                      <a:rPr lang="fr-FR" sz="1600" b="1" i="1" smtClean="0">
                        <a:latin typeface="+mj-lt"/>
                      </a:rPr>
                      <m:t>𝟐</m:t>
                    </m:r>
                    <m:r>
                      <a:rPr lang="fr-FR" sz="1600" b="1" i="1">
                        <a:latin typeface="+mj-lt"/>
                      </a:rPr>
                      <m:t>𝒙</m:t>
                    </m:r>
                    <m:r>
                      <a:rPr lang="fr-FR" sz="1600" b="1" i="1">
                        <a:latin typeface="+mj-lt"/>
                      </a:rPr>
                      <m:t>−</m:t>
                    </m:r>
                    <m:r>
                      <a:rPr lang="fr-FR" sz="1600" b="1" i="1" smtClean="0">
                        <a:latin typeface="+mj-lt"/>
                      </a:rPr>
                      <m:t>𝟑</m:t>
                    </m:r>
                  </m:oMath>
                </a14:m>
                <a:r>
                  <a:rPr lang="fr-FR" sz="1600" b="1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b="1" dirty="0">
                  <a:latin typeface="+mj-lt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790" y="386126"/>
                <a:ext cx="6482839" cy="344133"/>
              </a:xfrm>
              <a:prstGeom prst="rect">
                <a:avLst/>
              </a:prstGeom>
              <a:blipFill rotWithShape="1">
                <a:blip r:embed="rId3"/>
                <a:stretch>
                  <a:fillRect l="-564" t="-3509" b="-210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56384" y="809491"/>
                <a:ext cx="8096462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600" dirty="0" smtClean="0">
                    <a:latin typeface="+mj-lt"/>
                  </a:rPr>
                  <a:t>1)Déterminer </a:t>
                </a:r>
                <a:r>
                  <a:rPr lang="fr-FR" sz="1600" dirty="0">
                    <a:latin typeface="+mj-lt"/>
                  </a:rPr>
                  <a:t>l’ensemble de définition de </a:t>
                </a:r>
                <a:r>
                  <a:rPr lang="fr-FR" sz="1600" dirty="0" smtClean="0">
                    <a:latin typeface="+mj-lt"/>
                  </a:rPr>
                  <a:t>f  </a:t>
                </a:r>
              </a:p>
              <a:p>
                <a:r>
                  <a:rPr lang="fr-FR" sz="1600" dirty="0" smtClean="0">
                    <a:latin typeface="+mj-lt"/>
                  </a:rPr>
                  <a:t>2) </a:t>
                </a:r>
                <a:r>
                  <a:rPr lang="fr-FR" sz="1600" dirty="0">
                    <a:latin typeface="+mj-lt"/>
                  </a:rPr>
                  <a:t>Montrer que </a:t>
                </a:r>
                <a:r>
                  <a:rPr lang="fr-FR" sz="1600" dirty="0" smtClean="0">
                    <a:latin typeface="+mj-lt"/>
                  </a:rPr>
                  <a:t>: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+mj-lt"/>
                      </a:rPr>
                      <m:t>𝑓</m:t>
                    </m:r>
                    <m:d>
                      <m:dPr>
                        <m:ctrlPr>
                          <a:rPr lang="fr-FR" sz="1600" i="1">
                            <a:latin typeface="+mj-lt"/>
                          </a:rPr>
                        </m:ctrlPr>
                      </m:d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</m:d>
                    <m:r>
                      <a:rPr lang="fr-FR" sz="1600" i="1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+mj-lt"/>
                          </a:rPr>
                          <m:t> (</m:t>
                        </m:r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  <m:r>
                          <a:rPr lang="fr-FR" sz="1600" b="0" i="1" smtClean="0">
                            <a:latin typeface="+mj-lt"/>
                          </a:rPr>
                          <m:t>−</m:t>
                        </m:r>
                        <m:r>
                          <a:rPr lang="fr-FR" sz="1600" b="0" i="1" smtClean="0">
                            <a:latin typeface="+mj-lt"/>
                          </a:rPr>
                          <m:t>1</m:t>
                        </m:r>
                        <m:r>
                          <a:rPr lang="fr-FR" sz="1600" b="0" i="1" smtClean="0">
                            <a:latin typeface="+mj-lt"/>
                          </a:rPr>
                          <m:t>)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4</m:t>
                    </m:r>
                  </m:oMath>
                </a14:m>
                <a:endParaRPr lang="fr-FR" sz="1600" dirty="0">
                  <a:latin typeface="+mj-lt"/>
                </a:endParaRPr>
              </a:p>
              <a:p>
                <a:r>
                  <a:rPr lang="fr-FR" sz="1600" dirty="0" smtClean="0">
                    <a:latin typeface="+mj-lt"/>
                  </a:rPr>
                  <a:t>3) </a:t>
                </a:r>
                <a:r>
                  <a:rPr lang="fr-FR" sz="1600" dirty="0">
                    <a:latin typeface="+mj-lt"/>
                  </a:rPr>
                  <a:t>Dresser le tableau de variation de </a:t>
                </a:r>
                <a:r>
                  <a:rPr lang="fr-FR" sz="1600" dirty="0" smtClean="0">
                    <a:latin typeface="+mj-lt"/>
                  </a:rPr>
                  <a:t>f sur </a:t>
                </a:r>
                <a:r>
                  <a:rPr lang="fr-FR" sz="1600" dirty="0" smtClean="0">
                    <a:latin typeface="+mj-lt"/>
                  </a:rPr>
                  <a:t>D</a:t>
                </a:r>
                <a:r>
                  <a:rPr lang="fr-FR" sz="1600" baseline="-25000" dirty="0" smtClean="0">
                    <a:latin typeface="+mj-lt"/>
                  </a:rPr>
                  <a:t>f</a:t>
                </a:r>
              </a:p>
              <a:p>
                <a:r>
                  <a:rPr lang="fr-CA" altLang="fr-FR" sz="1600" dirty="0" smtClean="0"/>
                  <a:t>4) </a:t>
                </a:r>
                <a:r>
                  <a:rPr lang="fr-CA" altLang="fr-FR" sz="1600" dirty="0"/>
                  <a:t>Déterminer les points d’intersection de la courbe de f avec les axes du repères :</a:t>
                </a:r>
                <a:endParaRPr lang="fr-CA" altLang="fr-FR" sz="1600" b="1" dirty="0">
                  <a:sym typeface="Symbol" pitchFamily="18" charset="2"/>
                </a:endParaRPr>
              </a:p>
              <a:p>
                <a:r>
                  <a:rPr lang="fr-FR" sz="1600" dirty="0" smtClean="0">
                    <a:latin typeface="+mj-lt"/>
                  </a:rPr>
                  <a:t>5) </a:t>
                </a:r>
                <a:r>
                  <a:rPr lang="fr-FR" sz="1600" dirty="0" smtClean="0">
                    <a:latin typeface="+mj-lt"/>
                  </a:rPr>
                  <a:t>Tracer la courbe représentatif de </a:t>
                </a:r>
                <a:r>
                  <a:rPr lang="fr-FR" sz="1600" dirty="0">
                    <a:latin typeface="+mj-lt"/>
                  </a:rPr>
                  <a:t>f </a:t>
                </a:r>
                <a:r>
                  <a:rPr lang="fr-FR" sz="1600" dirty="0" smtClean="0">
                    <a:latin typeface="+mj-lt"/>
                  </a:rPr>
                  <a:t>dans un </a:t>
                </a:r>
                <a:r>
                  <a:rPr lang="fr-FR" sz="1600" dirty="0">
                    <a:latin typeface="+mj-lt"/>
                  </a:rPr>
                  <a:t>Repère </a:t>
                </a:r>
                <a:r>
                  <a:rPr lang="fr-FR" sz="1600" dirty="0" smtClean="0">
                    <a:latin typeface="+mj-lt"/>
                  </a:rPr>
                  <a:t>orthonormé</a:t>
                </a:r>
              </a:p>
              <a:p>
                <a:endParaRPr lang="fr-FR" sz="1600" dirty="0">
                  <a:latin typeface="+mj-lt"/>
                </a:endParaRPr>
              </a:p>
              <a:p>
                <a:r>
                  <a:rPr lang="fr-FR" sz="1600" dirty="0" smtClean="0">
                    <a:latin typeface="+mj-lt"/>
                  </a:rPr>
                  <a:t> </a:t>
                </a:r>
                <a:endParaRPr lang="fr-FR" sz="1600" baseline="-25000" dirty="0">
                  <a:latin typeface="+mj-lt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4" y="809491"/>
                <a:ext cx="8096462" cy="1815882"/>
              </a:xfrm>
              <a:prstGeom prst="rect">
                <a:avLst/>
              </a:prstGeom>
              <a:blipFill rotWithShape="1">
                <a:blip r:embed="rId4"/>
                <a:stretch>
                  <a:fillRect l="-376" t="-10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/>
          <p:cNvCxnSpPr/>
          <p:nvPr/>
        </p:nvCxnSpPr>
        <p:spPr>
          <a:xfrm>
            <a:off x="4462692" y="2657162"/>
            <a:ext cx="0" cy="395385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4947" y="2448511"/>
            <a:ext cx="10390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srgbClr val="00B050"/>
                </a:solidFill>
                <a:latin typeface="+mj-lt"/>
              </a:rPr>
              <a:t>Solution :</a:t>
            </a:r>
            <a:endParaRPr lang="fr-FR" sz="1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6384" y="2756287"/>
            <a:ext cx="3643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1) </a:t>
            </a:r>
            <a:r>
              <a:rPr lang="fr-FR" sz="1600" dirty="0" smtClean="0">
                <a:latin typeface="+mj-lt"/>
              </a:rPr>
              <a:t>l’ensemble </a:t>
            </a:r>
            <a:r>
              <a:rPr lang="fr-FR" sz="1600" dirty="0">
                <a:latin typeface="+mj-lt"/>
              </a:rPr>
              <a:t>de définition de </a:t>
            </a:r>
            <a:r>
              <a:rPr lang="fr-FR" sz="1600" dirty="0" smtClean="0">
                <a:latin typeface="+mj-lt"/>
              </a:rPr>
              <a:t>f est :    </a:t>
            </a:r>
            <a:endParaRPr lang="fr-FR" sz="1600" dirty="0">
              <a:latin typeface="+mj-lt"/>
            </a:endParaRPr>
          </a:p>
        </p:txBody>
      </p:sp>
      <p:graphicFrame>
        <p:nvGraphicFramePr>
          <p:cNvPr id="26" name="Obje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004255"/>
              </p:ext>
            </p:extLst>
          </p:nvPr>
        </p:nvGraphicFramePr>
        <p:xfrm>
          <a:off x="3726622" y="2793561"/>
          <a:ext cx="547415" cy="325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4" name="Equation" r:id="rId5" imgW="507960" imgH="228600" progId="Equation.DSMT4">
                  <p:embed/>
                </p:oleObj>
              </mc:Choice>
              <mc:Fallback>
                <p:oleObj name="Equation" r:id="rId5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6622" y="2793561"/>
                        <a:ext cx="547415" cy="325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356384" y="3094841"/>
            <a:ext cx="30828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+mj-lt"/>
              </a:rPr>
              <a:t>Car f est une fonction polynôme</a:t>
            </a:r>
            <a:endParaRPr lang="fr-FR" sz="1600" dirty="0">
              <a:latin typeface="+mj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56384" y="4972615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+mj-lt"/>
              </a:rPr>
              <a:t>Donc : </a:t>
            </a:r>
            <a:endParaRPr lang="fr-FR" sz="1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859399" y="4728189"/>
                <a:ext cx="8447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0" i="1" smtClean="0">
                          <a:latin typeface="+mj-lt"/>
                        </a:rPr>
                        <m:t>=</m:t>
                      </m:r>
                      <m:r>
                        <a:rPr lang="fr-FR" sz="1600" i="1">
                          <a:latin typeface="+mj-lt"/>
                        </a:rPr>
                        <m:t>𝑓</m:t>
                      </m:r>
                      <m:d>
                        <m:dPr>
                          <m:ctrlPr>
                            <a:rPr lang="fr-FR" sz="1600" i="1">
                              <a:latin typeface="+mj-lt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399" y="4728189"/>
                <a:ext cx="844783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56384" y="3438066"/>
                <a:ext cx="361599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600" dirty="0">
                    <a:latin typeface="+mj-lt"/>
                  </a:rPr>
                  <a:t>2) </a:t>
                </a:r>
                <a:r>
                  <a:rPr lang="fr-FR" sz="1600" dirty="0" smtClean="0">
                    <a:latin typeface="+mj-lt"/>
                  </a:rPr>
                  <a:t>Montrons  </a:t>
                </a:r>
                <a:r>
                  <a:rPr lang="fr-FR" sz="1600" dirty="0">
                    <a:latin typeface="+mj-lt"/>
                  </a:rPr>
                  <a:t>que :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+mj-lt"/>
                      </a:rPr>
                      <m:t>𝑓</m:t>
                    </m:r>
                    <m:d>
                      <m:dPr>
                        <m:ctrlPr>
                          <a:rPr lang="fr-FR" sz="1600" i="1">
                            <a:latin typeface="+mj-lt"/>
                          </a:rPr>
                        </m:ctrlPr>
                      </m:d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</m:d>
                    <m:r>
                      <a:rPr lang="fr-FR" sz="1600" i="1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i="1" smtClean="0">
                            <a:latin typeface="+mj-lt"/>
                          </a:rPr>
                          <m:t> </m:t>
                        </m:r>
                        <m:r>
                          <a:rPr lang="fr-FR" sz="1600" i="1">
                            <a:latin typeface="+mj-lt"/>
                          </a:rPr>
                          <m:t>(</m:t>
                        </m:r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  <m:r>
                          <a:rPr lang="fr-FR" sz="1600" i="1">
                            <a:latin typeface="+mj-lt"/>
                          </a:rPr>
                          <m:t>−</m:t>
                        </m:r>
                        <m:r>
                          <a:rPr lang="fr-FR" sz="1600" i="1">
                            <a:latin typeface="+mj-lt"/>
                          </a:rPr>
                          <m:t>1</m:t>
                        </m:r>
                        <m:r>
                          <a:rPr lang="fr-FR" sz="1600" i="1">
                            <a:latin typeface="+mj-lt"/>
                          </a:rPr>
                          <m:t>)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i="1">
                        <a:latin typeface="+mj-lt"/>
                      </a:rPr>
                      <m:t>4</m:t>
                    </m:r>
                  </m:oMath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4" y="3438066"/>
                <a:ext cx="3615990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842" t="-5357" b="-2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917600" y="1084717"/>
            <a:ext cx="25362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+mj-lt"/>
              </a:rPr>
              <a:t>(</a:t>
            </a:r>
            <a:r>
              <a:rPr lang="fr-FR" sz="1600" dirty="0">
                <a:latin typeface="+mj-lt"/>
              </a:rPr>
              <a:t>La forme canonique de f</a:t>
            </a:r>
            <a:r>
              <a:rPr lang="fr-FR" sz="1600" dirty="0" smtClean="0">
                <a:latin typeface="+mj-lt"/>
              </a:rPr>
              <a:t>)</a:t>
            </a:r>
            <a:endParaRPr lang="fr-FR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225" y="3761117"/>
            <a:ext cx="12682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latin typeface="+mj-lt"/>
              </a:rPr>
              <a:t>Methode1: </a:t>
            </a:r>
            <a:endParaRPr lang="fr-FR" sz="1600" b="1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1679397" y="4125783"/>
                <a:ext cx="23600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2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×</m:t>
                    </m:r>
                    <m:r>
                      <a:rPr lang="fr-FR" sz="1600" i="1">
                        <a:latin typeface="+mj-lt"/>
                      </a:rPr>
                      <m:t>𝑥</m:t>
                    </m:r>
                    <m:r>
                      <a:rPr lang="fr-FR" sz="1600" i="1" smtClean="0">
                        <a:latin typeface="+mj-lt"/>
                        <a:ea typeface="Cambria Math"/>
                      </a:rPr>
                      <m:t>×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1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fr-FR" sz="1600" b="0" i="1" smtClean="0">
                            <a:latin typeface="+mj-lt"/>
                            <a:ea typeface="Cambria Math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+mj-lt"/>
                            <a:ea typeface="Cambria Math"/>
                          </a:rPr>
                          <m:t>1</m:t>
                        </m:r>
                      </m:e>
                      <m:sup>
                        <m:r>
                          <a:rPr lang="fr-FR" sz="1600" b="0" i="1" smtClean="0">
                            <a:latin typeface="+mj-lt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fr-FR" sz="1600" b="0" i="1" smtClean="0">
                        <a:latin typeface="+mj-lt"/>
                      </a:rPr>
                      <m:t> </m:t>
                    </m:r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4</m:t>
                    </m:r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397" y="4125783"/>
                <a:ext cx="236000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356384" y="4105634"/>
                <a:ext cx="141981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+mj-lt"/>
                          </a:rPr>
                          <m:t> (</m:t>
                        </m:r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  <m:r>
                          <a:rPr lang="fr-FR" sz="1600" b="0" i="1" smtClean="0">
                            <a:latin typeface="+mj-lt"/>
                          </a:rPr>
                          <m:t>−</m:t>
                        </m:r>
                        <m:r>
                          <a:rPr lang="fr-FR" sz="1600" b="0" i="1" smtClean="0">
                            <a:latin typeface="+mj-lt"/>
                          </a:rPr>
                          <m:t>1</m:t>
                        </m:r>
                        <m:r>
                          <a:rPr lang="fr-FR" sz="1600" b="0" i="1" smtClean="0">
                            <a:latin typeface="+mj-lt"/>
                          </a:rPr>
                          <m:t>)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b="0" i="1" smtClean="0">
                        <a:latin typeface="+mj-lt"/>
                        <a:ea typeface="Cambria Math"/>
                      </a:rPr>
                      <m:t>−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4</m:t>
                    </m:r>
                  </m:oMath>
                </a14:m>
                <a:r>
                  <a:rPr lang="fr-FR" sz="1600" dirty="0" smtClean="0">
                    <a:solidFill>
                      <a:prstClr val="black"/>
                    </a:solidFill>
                    <a:latin typeface="+mj-lt"/>
                  </a:rPr>
                  <a:t> =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4" y="4105634"/>
                <a:ext cx="1419812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357" r="-429" b="-2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564014" y="5534243"/>
                <a:ext cx="19326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 smtClean="0">
                        <a:latin typeface="+mj-lt"/>
                      </a:rPr>
                      <m:t>𝑓</m:t>
                    </m:r>
                    <m:d>
                      <m:dPr>
                        <m:ctrlPr>
                          <a:rPr lang="fr-FR" sz="1600" i="1">
                            <a:latin typeface="+mj-lt"/>
                          </a:rPr>
                        </m:ctrlPr>
                      </m:d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</m:d>
                    <m:r>
                      <a:rPr lang="fr-FR" sz="1600" i="1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2</m:t>
                    </m:r>
                    <m:r>
                      <a:rPr lang="fr-FR" sz="1600" i="1">
                        <a:latin typeface="+mj-lt"/>
                      </a:rPr>
                      <m:t>𝑥</m:t>
                    </m:r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3</m:t>
                    </m:r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014" y="5534243"/>
                <a:ext cx="1932645" cy="338554"/>
              </a:xfrm>
              <a:prstGeom prst="rect">
                <a:avLst/>
              </a:prstGeom>
              <a:blipFill rotWithShape="1">
                <a:blip r:embed="rId11"/>
                <a:stretch>
                  <a:fillRect l="-315"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356384" y="5542722"/>
            <a:ext cx="12682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latin typeface="+mj-lt"/>
              </a:rPr>
              <a:t>Methode2: </a:t>
            </a:r>
            <a:endParaRPr lang="fr-FR" sz="1600" b="1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/>
              <p:cNvSpPr/>
              <p:nvPr/>
            </p:nvSpPr>
            <p:spPr>
              <a:xfrm>
                <a:off x="752108" y="5826184"/>
                <a:ext cx="346165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 smtClean="0">
                        <a:latin typeface="+mj-lt"/>
                      </a:rPr>
                      <m:t>𝑓</m:t>
                    </m:r>
                    <m:d>
                      <m:dPr>
                        <m:ctrlPr>
                          <a:rPr lang="fr-FR" sz="1600" i="1">
                            <a:latin typeface="+mj-lt"/>
                          </a:rPr>
                        </m:ctrlPr>
                      </m:d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</m:d>
                    <m:r>
                      <a:rPr lang="fr-FR" sz="1600" i="1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2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×</m:t>
                    </m:r>
                    <m:r>
                      <a:rPr lang="fr-FR" sz="1600" i="1">
                        <a:latin typeface="+mj-lt"/>
                      </a:rPr>
                      <m:t>𝑥</m:t>
                    </m:r>
                    <m:r>
                      <a:rPr lang="fr-FR" sz="1600" i="1" smtClean="0">
                        <a:latin typeface="+mj-lt"/>
                        <a:ea typeface="Cambria Math"/>
                      </a:rPr>
                      <m:t>×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1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fr-FR" sz="1600" b="0" i="1" smtClean="0">
                            <a:latin typeface="+mj-lt"/>
                            <a:ea typeface="Cambria Math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+mj-lt"/>
                            <a:ea typeface="Cambria Math"/>
                          </a:rPr>
                          <m:t>1</m:t>
                        </m:r>
                      </m:e>
                      <m:sup>
                        <m:r>
                          <a:rPr lang="fr-FR" sz="1600" b="0" i="1" smtClean="0">
                            <a:latin typeface="+mj-lt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fr-FR" sz="1600" b="0" i="1" smtClean="0">
                        <a:latin typeface="+mj-lt"/>
                        <a:ea typeface="Cambria Math"/>
                      </a:rPr>
                      <m:t>−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1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²</m:t>
                    </m:r>
                    <m:r>
                      <a:rPr lang="fr-FR" sz="1600" b="0" i="1" smtClean="0">
                        <a:latin typeface="+mj-lt"/>
                      </a:rPr>
                      <m:t> </m:t>
                    </m:r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3</m:t>
                    </m:r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" y="5826184"/>
                <a:ext cx="3461653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/>
              <p:cNvSpPr/>
              <p:nvPr/>
            </p:nvSpPr>
            <p:spPr>
              <a:xfrm>
                <a:off x="1189621" y="6133961"/>
                <a:ext cx="194098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 smtClean="0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+mj-lt"/>
                          </a:rPr>
                          <m:t>(</m:t>
                        </m:r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  <m:r>
                          <a:rPr lang="fr-FR" sz="1600" b="0" i="1" smtClean="0">
                            <a:latin typeface="+mj-lt"/>
                          </a:rPr>
                          <m:t>−</m:t>
                        </m:r>
                        <m:r>
                          <a:rPr lang="fr-FR" sz="1600" b="0" i="1" smtClean="0">
                            <a:latin typeface="+mj-lt"/>
                          </a:rPr>
                          <m:t>1</m:t>
                        </m:r>
                        <m:r>
                          <a:rPr lang="fr-FR" sz="1600" b="0" i="1" smtClean="0">
                            <a:latin typeface="+mj-lt"/>
                          </a:rPr>
                          <m:t>)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b="0" i="1" smtClean="0">
                        <a:latin typeface="+mj-lt"/>
                        <a:ea typeface="Cambria Math"/>
                      </a:rPr>
                      <m:t>−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1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²</m:t>
                    </m:r>
                    <m:r>
                      <a:rPr lang="fr-FR" sz="1600" b="0" i="1" smtClean="0">
                        <a:latin typeface="+mj-lt"/>
                      </a:rPr>
                      <m:t> </m:t>
                    </m:r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3</m:t>
                    </m:r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621" y="6133961"/>
                <a:ext cx="1940981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1192096" y="6441738"/>
                <a:ext cx="149874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 smtClean="0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+mj-lt"/>
                          </a:rPr>
                          <m:t> (</m:t>
                        </m:r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  <m:r>
                          <a:rPr lang="fr-FR" sz="1600" b="0" i="1" smtClean="0">
                            <a:latin typeface="+mj-lt"/>
                          </a:rPr>
                          <m:t>−</m:t>
                        </m:r>
                        <m:r>
                          <a:rPr lang="fr-FR" sz="1600" b="0" i="1" smtClean="0">
                            <a:latin typeface="+mj-lt"/>
                          </a:rPr>
                          <m:t>1</m:t>
                        </m:r>
                        <m:r>
                          <a:rPr lang="fr-FR" sz="1600" b="0" i="1" smtClean="0">
                            <a:latin typeface="+mj-lt"/>
                          </a:rPr>
                          <m:t>)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b="0" i="1" smtClean="0">
                        <a:latin typeface="+mj-lt"/>
                        <a:ea typeface="Cambria Math"/>
                      </a:rPr>
                      <m:t>−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4</m:t>
                    </m:r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096" y="6441738"/>
                <a:ext cx="1498744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 62"/>
              <p:cNvSpPr/>
              <p:nvPr/>
            </p:nvSpPr>
            <p:spPr>
              <a:xfrm>
                <a:off x="1479528" y="4428310"/>
                <a:ext cx="18878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 smtClean="0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2</m:t>
                    </m:r>
                    <m:r>
                      <a:rPr lang="fr-FR" sz="1600" i="1">
                        <a:latin typeface="+mj-lt"/>
                      </a:rPr>
                      <m:t>𝑥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+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1</m:t>
                    </m:r>
                    <m:r>
                      <a:rPr lang="fr-FR" sz="1600" b="0" i="1" smtClean="0">
                        <a:latin typeface="+mj-lt"/>
                      </a:rPr>
                      <m:t> </m:t>
                    </m:r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4</m:t>
                    </m:r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528" y="4428310"/>
                <a:ext cx="1887889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/>
              <p:cNvSpPr/>
              <p:nvPr/>
            </p:nvSpPr>
            <p:spPr>
              <a:xfrm>
                <a:off x="1481160" y="4715446"/>
                <a:ext cx="152900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 smtClean="0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+mj-lt"/>
                          </a:rPr>
                        </m:ctrlPr>
                      </m:sSupPr>
                      <m:e>
                        <m:r>
                          <a:rPr lang="fr-FR" sz="1600" i="1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fr-FR" sz="1600" i="1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fr-FR" sz="1600" i="1">
                        <a:latin typeface="+mj-lt"/>
                      </a:rPr>
                      <m:t>−</m:t>
                    </m:r>
                    <m:r>
                      <a:rPr lang="fr-FR" sz="1600" b="0" i="1" smtClean="0">
                        <a:latin typeface="+mj-lt"/>
                      </a:rPr>
                      <m:t>2</m:t>
                    </m:r>
                    <m:r>
                      <a:rPr lang="fr-FR" sz="1600" i="1">
                        <a:latin typeface="+mj-lt"/>
                      </a:rPr>
                      <m:t>𝑥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−</m:t>
                    </m:r>
                    <m:r>
                      <a:rPr lang="fr-FR" sz="1600" b="0" i="1" smtClean="0">
                        <a:latin typeface="+mj-lt"/>
                        <a:ea typeface="Cambria Math"/>
                      </a:rPr>
                      <m:t>3</m:t>
                    </m:r>
                    <m:r>
                      <a:rPr lang="fr-FR" sz="1600" b="0" i="1" smtClean="0">
                        <a:latin typeface="+mj-lt"/>
                      </a:rPr>
                      <m:t> </m:t>
                    </m:r>
                  </m:oMath>
                </a14:m>
                <a:r>
                  <a:rPr lang="fr-FR" sz="1600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160" y="4715446"/>
                <a:ext cx="1529008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106425" y="5005198"/>
                <a:ext cx="194726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latin typeface="+mj-lt"/>
                        </a:rPr>
                        <m:t>𝑓</m:t>
                      </m:r>
                      <m:d>
                        <m:dPr>
                          <m:ctrlPr>
                            <a:rPr lang="fr-FR" sz="1600" i="1">
                              <a:latin typeface="+mj-lt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</m:e>
                      </m:d>
                      <m:r>
                        <a:rPr lang="fr-FR" sz="1600" i="1">
                          <a:latin typeface="+mj-lt"/>
                        </a:rPr>
                        <m:t>=</m:t>
                      </m:r>
                      <m:sSup>
                        <m:sSupPr>
                          <m:ctrlPr>
                            <a:rPr lang="fr-FR" sz="1600" i="1">
                              <a:latin typeface="+mj-lt"/>
                            </a:rPr>
                          </m:ctrlPr>
                        </m:sSupPr>
                        <m:e>
                          <m:r>
                            <a:rPr lang="fr-FR" sz="1600" i="1" smtClean="0">
                              <a:latin typeface="+mj-lt"/>
                            </a:rPr>
                            <m:t> </m:t>
                          </m:r>
                          <m:r>
                            <a:rPr lang="fr-FR" sz="1600" i="1">
                              <a:latin typeface="+mj-lt"/>
                            </a:rPr>
                            <m:t>(</m:t>
                          </m:r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  <m:r>
                            <a:rPr lang="fr-FR" sz="1600" i="1">
                              <a:latin typeface="+mj-lt"/>
                            </a:rPr>
                            <m:t>−</m:t>
                          </m:r>
                          <m:r>
                            <a:rPr lang="fr-FR" sz="1600" i="1">
                              <a:latin typeface="+mj-lt"/>
                            </a:rPr>
                            <m:t>1</m:t>
                          </m:r>
                          <m:r>
                            <a:rPr lang="fr-FR" sz="1600" i="1">
                              <a:latin typeface="+mj-lt"/>
                            </a:rPr>
                            <m:t>)</m:t>
                          </m:r>
                        </m:e>
                        <m:sup>
                          <m:r>
                            <a:rPr lang="fr-FR" sz="1600" i="1">
                              <a:latin typeface="+mj-lt"/>
                            </a:rPr>
                            <m:t>2</m:t>
                          </m:r>
                        </m:sup>
                      </m:sSup>
                      <m:r>
                        <a:rPr lang="fr-FR" sz="1600" i="1">
                          <a:latin typeface="+mj-lt"/>
                        </a:rPr>
                        <m:t>−</m:t>
                      </m:r>
                      <m:r>
                        <a:rPr lang="fr-FR" sz="1600" i="1">
                          <a:latin typeface="+mj-lt"/>
                        </a:rPr>
                        <m:t>4</m:t>
                      </m:r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425" y="5005198"/>
                <a:ext cx="1947263" cy="338554"/>
              </a:xfrm>
              <a:prstGeom prst="rect">
                <a:avLst/>
              </a:prstGeom>
              <a:blipFill rotWithShape="1">
                <a:blip r:embed="rId1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905186" y="2925564"/>
            <a:ext cx="25362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(La forme canonique de f)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11238" y="2617788"/>
            <a:ext cx="33473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3) </a:t>
            </a:r>
            <a:r>
              <a:rPr lang="fr-FR" sz="1600" dirty="0" smtClean="0">
                <a:latin typeface="+mj-lt"/>
              </a:rPr>
              <a:t>le </a:t>
            </a:r>
            <a:r>
              <a:rPr lang="fr-FR" sz="1600" dirty="0">
                <a:latin typeface="+mj-lt"/>
              </a:rPr>
              <a:t>tableau de variation de f sur </a:t>
            </a:r>
            <a:r>
              <a:rPr lang="fr-FR" sz="1600" dirty="0" smtClean="0">
                <a:latin typeface="+mj-lt"/>
              </a:rPr>
              <a:t>: </a:t>
            </a:r>
            <a:endParaRPr lang="fr-FR" sz="1600" baseline="-25000" dirty="0">
              <a:latin typeface="+mj-lt"/>
            </a:endParaRPr>
          </a:p>
        </p:txBody>
      </p:sp>
      <p:graphicFrame>
        <p:nvGraphicFramePr>
          <p:cNvPr id="66" name="Obje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248058"/>
              </p:ext>
            </p:extLst>
          </p:nvPr>
        </p:nvGraphicFramePr>
        <p:xfrm>
          <a:off x="7574429" y="2617788"/>
          <a:ext cx="583839" cy="347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5" name="Equation" r:id="rId18" imgW="507960" imgH="228600" progId="Equation.DSMT4">
                  <p:embed/>
                </p:oleObj>
              </mc:Choice>
              <mc:Fallback>
                <p:oleObj name="Equation" r:id="rId18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4429" y="2617788"/>
                        <a:ext cx="583839" cy="347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4511238" y="3499328"/>
                <a:ext cx="210737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 smtClean="0">
                          <a:latin typeface="+mj-lt"/>
                        </a:rPr>
                        <m:t>𝑓</m:t>
                      </m:r>
                      <m:d>
                        <m:dPr>
                          <m:ctrlPr>
                            <a:rPr lang="fr-FR" sz="1600" i="1">
                              <a:latin typeface="+mj-lt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</m:e>
                      </m:d>
                      <m:r>
                        <a:rPr lang="fr-FR" sz="1600" i="1">
                          <a:latin typeface="+mj-lt"/>
                        </a:rPr>
                        <m:t>=</m:t>
                      </m:r>
                      <m:sSup>
                        <m:sSupPr>
                          <m:ctrlPr>
                            <a:rPr lang="fr-FR" sz="1600" i="1">
                              <a:latin typeface="+mj-lt"/>
                            </a:rPr>
                          </m:ctrlPr>
                        </m:sSupPr>
                        <m:e>
                          <m:r>
                            <a:rPr lang="fr-FR" sz="1600" b="0" i="1" smtClean="0">
                              <a:latin typeface="+mj-lt"/>
                            </a:rPr>
                            <m:t>1</m:t>
                          </m:r>
                          <m:r>
                            <a:rPr lang="fr-FR" sz="1600" i="1">
                              <a:latin typeface="+mj-lt"/>
                            </a:rPr>
                            <m:t>(</m:t>
                          </m:r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  <m:r>
                            <a:rPr lang="fr-FR" sz="1600" i="1">
                              <a:latin typeface="+mj-lt"/>
                            </a:rPr>
                            <m:t>−</m:t>
                          </m:r>
                          <m:r>
                            <a:rPr lang="fr-FR" sz="1600" i="1">
                              <a:latin typeface="+mj-lt"/>
                            </a:rPr>
                            <m:t>1</m:t>
                          </m:r>
                          <m:r>
                            <a:rPr lang="fr-FR" sz="1600" i="1">
                              <a:latin typeface="+mj-lt"/>
                            </a:rPr>
                            <m:t>)</m:t>
                          </m:r>
                        </m:e>
                        <m:sup>
                          <m:r>
                            <a:rPr lang="fr-FR" sz="1600" i="1">
                              <a:latin typeface="+mj-lt"/>
                            </a:rPr>
                            <m:t>2</m:t>
                          </m:r>
                        </m:sup>
                      </m:sSup>
                      <m:r>
                        <a:rPr lang="fr-FR" sz="1600" i="1">
                          <a:latin typeface="+mj-lt"/>
                        </a:rPr>
                        <m:t>−</m:t>
                      </m:r>
                      <m:r>
                        <a:rPr lang="fr-FR" sz="1600" i="1">
                          <a:latin typeface="+mj-lt"/>
                        </a:rPr>
                        <m:t>4</m:t>
                      </m:r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238" y="3499328"/>
                <a:ext cx="2107372" cy="338554"/>
              </a:xfrm>
              <a:prstGeom prst="rect">
                <a:avLst/>
              </a:prstGeom>
              <a:blipFill rotWithShape="1">
                <a:blip r:embed="rId1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1066290" y="5249236"/>
            <a:ext cx="25362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(La forme canonique de f)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4511238" y="3199322"/>
                <a:ext cx="21282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latin typeface="+mj-lt"/>
                        </a:rPr>
                        <m:t>𝑓</m:t>
                      </m:r>
                      <m:d>
                        <m:dPr>
                          <m:ctrlPr>
                            <a:rPr lang="fr-FR" sz="1600" i="1">
                              <a:latin typeface="+mj-lt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</m:e>
                      </m:d>
                      <m:r>
                        <a:rPr lang="fr-FR" sz="1600" i="1">
                          <a:latin typeface="+mj-lt"/>
                        </a:rPr>
                        <m:t>=</m:t>
                      </m:r>
                      <m:sSup>
                        <m:sSupPr>
                          <m:ctrlPr>
                            <a:rPr lang="fr-FR" sz="1600" i="1">
                              <a:latin typeface="+mj-lt"/>
                            </a:rPr>
                          </m:ctrlPr>
                        </m:sSupPr>
                        <m:e>
                          <m:r>
                            <a:rPr lang="fr-FR" sz="1600" i="1">
                              <a:latin typeface="+mj-lt"/>
                            </a:rPr>
                            <m:t>𝑎</m:t>
                          </m:r>
                          <m:r>
                            <a:rPr lang="fr-FR" sz="1600" i="1">
                              <a:latin typeface="+mj-lt"/>
                            </a:rPr>
                            <m:t>(</m:t>
                          </m:r>
                          <m:r>
                            <a:rPr lang="fr-FR" sz="1600" i="1">
                              <a:latin typeface="+mj-lt"/>
                            </a:rPr>
                            <m:t>𝑥</m:t>
                          </m:r>
                          <m:r>
                            <a:rPr lang="fr-FR" sz="1600" i="1">
                              <a:latin typeface="+mj-lt"/>
                            </a:rPr>
                            <m:t>−</m:t>
                          </m:r>
                          <m:r>
                            <a:rPr lang="fr-FR" sz="1600" i="1">
                              <a:latin typeface="+mj-lt"/>
                              <a:ea typeface="Cambria Math"/>
                            </a:rPr>
                            <m:t>𝛼</m:t>
                          </m:r>
                          <m:r>
                            <a:rPr lang="fr-FR" sz="1600" i="1">
                              <a:latin typeface="+mj-lt"/>
                            </a:rPr>
                            <m:t>)</m:t>
                          </m:r>
                        </m:e>
                        <m:sup>
                          <m:r>
                            <a:rPr lang="fr-FR" sz="1600" i="1">
                              <a:latin typeface="+mj-lt"/>
                            </a:rPr>
                            <m:t>2</m:t>
                          </m:r>
                        </m:sup>
                      </m:sSup>
                      <m:r>
                        <a:rPr lang="fr-FR" sz="1600" i="1">
                          <a:latin typeface="+mj-lt"/>
                        </a:rPr>
                        <m:t>+</m:t>
                      </m:r>
                      <m:r>
                        <a:rPr lang="fr-FR" sz="1600" i="1">
                          <a:latin typeface="+mj-lt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238" y="3199322"/>
                <a:ext cx="2128211" cy="338554"/>
              </a:xfrm>
              <a:prstGeom prst="rect">
                <a:avLst/>
              </a:prstGeom>
              <a:blipFill rotWithShape="1">
                <a:blip r:embed="rId20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511238" y="3759086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+mj-lt"/>
              </a:rPr>
              <a:t>Donc : </a:t>
            </a:r>
            <a:endParaRPr lang="fr-FR" sz="1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5077726" y="3759086"/>
                <a:ext cx="81646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0" i="1" dirty="0" smtClean="0">
                          <a:latin typeface="+mj-lt"/>
                          <a:ea typeface="Cambria Math"/>
                        </a:rPr>
                        <m:t>𝑎</m:t>
                      </m:r>
                      <m:r>
                        <a:rPr lang="fr-FR" sz="1600" i="1">
                          <a:latin typeface="+mj-lt"/>
                        </a:rPr>
                        <m:t>=</m:t>
                      </m:r>
                      <m:r>
                        <a:rPr lang="fr-FR" sz="1600" b="0" i="1" smtClean="0">
                          <a:latin typeface="+mj-lt"/>
                        </a:rPr>
                        <m:t>1</m:t>
                      </m:r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726" y="3759086"/>
                <a:ext cx="816463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/>
          <p:cNvSpPr/>
          <p:nvPr/>
        </p:nvSpPr>
        <p:spPr>
          <a:xfrm>
            <a:off x="6883315" y="3759086"/>
            <a:ext cx="4138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  <a:latin typeface="+mj-lt"/>
              </a:rPr>
              <a:t>et </a:t>
            </a:r>
            <a:endParaRPr lang="fr-FR" sz="1600" dirty="0">
              <a:solidFill>
                <a:prstClr val="black"/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7274011" y="3759086"/>
                <a:ext cx="90300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 dirty="0" smtClean="0">
                          <a:latin typeface="+mj-lt"/>
                          <a:ea typeface="Cambria Math"/>
                        </a:rPr>
                        <m:t>𝛽</m:t>
                      </m:r>
                      <m:r>
                        <a:rPr lang="fr-FR" sz="1600" b="0" i="1" dirty="0" smtClean="0">
                          <a:latin typeface="+mj-lt"/>
                          <a:ea typeface="Cambria Math"/>
                        </a:rPr>
                        <m:t>=−</m:t>
                      </m:r>
                      <m:r>
                        <a:rPr lang="fr-FR" sz="1600" b="0" i="1" dirty="0" smtClean="0">
                          <a:latin typeface="+mj-lt"/>
                          <a:ea typeface="Cambria Math"/>
                        </a:rPr>
                        <m:t>4</m:t>
                      </m:r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011" y="3759086"/>
                <a:ext cx="903004" cy="338554"/>
              </a:xfrm>
              <a:prstGeom prst="rect">
                <a:avLst/>
              </a:prstGeom>
              <a:blipFill rotWithShape="1">
                <a:blip r:embed="rId22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5797035" y="3759086"/>
            <a:ext cx="4138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  <a:latin typeface="+mj-lt"/>
              </a:rPr>
              <a:t>et </a:t>
            </a:r>
            <a:endParaRPr lang="fr-FR" sz="1600" dirty="0">
              <a:solidFill>
                <a:prstClr val="black"/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6106864" y="3759086"/>
                <a:ext cx="81646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 dirty="0" smtClean="0">
                          <a:latin typeface="+mj-lt"/>
                          <a:ea typeface="Cambria Math"/>
                        </a:rPr>
                        <m:t>𝛼</m:t>
                      </m:r>
                      <m:r>
                        <a:rPr lang="fr-FR" sz="1600" i="1">
                          <a:latin typeface="+mj-lt"/>
                        </a:rPr>
                        <m:t>=</m:t>
                      </m:r>
                      <m:r>
                        <a:rPr lang="fr-FR" sz="1600" b="0" i="1" smtClean="0">
                          <a:latin typeface="+mj-lt"/>
                        </a:rPr>
                        <m:t>1</m:t>
                      </m:r>
                    </m:oMath>
                  </m:oMathPara>
                </a14:m>
                <a:endParaRPr lang="fr-FR" sz="1600" dirty="0">
                  <a:latin typeface="+mj-lt"/>
                </a:endParaRPr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864" y="3759086"/>
                <a:ext cx="816463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305091" y="2109957"/>
            <a:ext cx="7801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fr-CA" altLang="fr-FR" sz="1600" dirty="0" smtClean="0">
                <a:latin typeface="+mj-lt"/>
              </a:rPr>
              <a:t> 6) </a:t>
            </a:r>
            <a:r>
              <a:rPr lang="fr-CA" altLang="fr-FR" sz="1600" dirty="0">
                <a:latin typeface="+mj-lt"/>
              </a:rPr>
              <a:t>Résoudre  graphiquement l’inéquation suivante</a:t>
            </a:r>
            <a:r>
              <a:rPr lang="fr-CA" altLang="fr-FR" sz="1600" dirty="0" smtClean="0">
                <a:latin typeface="+mj-lt"/>
              </a:rPr>
              <a:t>:   x² </a:t>
            </a:r>
            <a:r>
              <a:rPr lang="fr-CA" altLang="fr-FR" sz="1600" dirty="0">
                <a:latin typeface="+mj-lt"/>
              </a:rPr>
              <a:t>– 2x-3 </a:t>
            </a:r>
            <a:r>
              <a:rPr lang="fr-CA" altLang="fr-FR" sz="1600" dirty="0" smtClean="0">
                <a:latin typeface="+mj-lt"/>
              </a:rPr>
              <a:t>≤ 0 </a:t>
            </a:r>
            <a:endParaRPr lang="fr-FR" sz="16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11238" y="4378019"/>
            <a:ext cx="36888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+mj-lt"/>
              </a:rPr>
              <a:t>D’où  le </a:t>
            </a:r>
            <a:r>
              <a:rPr lang="fr-FR" sz="1600" dirty="0">
                <a:latin typeface="+mj-lt"/>
              </a:rPr>
              <a:t>tableau de variation de f </a:t>
            </a:r>
            <a:r>
              <a:rPr lang="fr-FR" sz="1600" dirty="0" smtClean="0">
                <a:latin typeface="+mj-lt"/>
              </a:rPr>
              <a:t>est  : </a:t>
            </a:r>
            <a:endParaRPr lang="fr-FR" sz="1600" baseline="-25000" dirty="0"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11238" y="4086631"/>
            <a:ext cx="8034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latin typeface="+mj-lt"/>
              </a:rPr>
              <a:t>On a : </a:t>
            </a:r>
            <a:endParaRPr lang="fr-FR" sz="1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/>
              <p:cNvSpPr/>
              <p:nvPr/>
            </p:nvSpPr>
            <p:spPr>
              <a:xfrm>
                <a:off x="5139791" y="4066340"/>
                <a:ext cx="107843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0" i="1" dirty="0" smtClean="0">
                          <a:latin typeface="+mj-lt"/>
                          <a:ea typeface="Cambria Math"/>
                        </a:rPr>
                        <m:t>𝑎</m:t>
                      </m:r>
                      <m:r>
                        <a:rPr lang="fr-FR" sz="1600" i="1">
                          <a:latin typeface="+mj-lt"/>
                        </a:rPr>
                        <m:t>=</m:t>
                      </m:r>
                      <m:r>
                        <a:rPr lang="fr-F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fr-FR" sz="1600" b="1" i="1" smtClean="0">
                          <a:solidFill>
                            <a:srgbClr val="FF0000"/>
                          </a:solidFill>
                          <a:latin typeface="+mj-lt"/>
                          <a:ea typeface="Cambria Math"/>
                        </a:rPr>
                        <m:t>&gt;</m:t>
                      </m:r>
                      <m:r>
                        <a:rPr lang="fr-FR" sz="1600" b="1" i="1" smtClean="0">
                          <a:solidFill>
                            <a:srgbClr val="FF0000"/>
                          </a:solidFill>
                          <a:latin typeface="+mj-lt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fr-FR" sz="1600" b="1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791" y="4066340"/>
                <a:ext cx="1078439" cy="33855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9" name="Tableau 4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1992546"/>
                  </p:ext>
                </p:extLst>
              </p:nvPr>
            </p:nvGraphicFramePr>
            <p:xfrm>
              <a:off x="4720922" y="4965355"/>
              <a:ext cx="3759146" cy="1013186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734171">
                      <a:extLst>
                        <a:ext uri="{9D8B030D-6E8A-4147-A177-3AD203B41FA5}">
                          <a16:colId xmlns="" xmlns:a16="http://schemas.microsoft.com/office/drawing/2014/main" val="2913730793"/>
                        </a:ext>
                      </a:extLst>
                    </a:gridCol>
                    <a:gridCol w="535448">
                      <a:extLst>
                        <a:ext uri="{9D8B030D-6E8A-4147-A177-3AD203B41FA5}">
                          <a16:colId xmlns="" xmlns:a16="http://schemas.microsoft.com/office/drawing/2014/main" val="2850375820"/>
                        </a:ext>
                      </a:extLst>
                    </a:gridCol>
                    <a:gridCol w="949453">
                      <a:extLst>
                        <a:ext uri="{9D8B030D-6E8A-4147-A177-3AD203B41FA5}">
                          <a16:colId xmlns="" xmlns:a16="http://schemas.microsoft.com/office/drawing/2014/main" val="385188986"/>
                        </a:ext>
                      </a:extLst>
                    </a:gridCol>
                    <a:gridCol w="1540074">
                      <a:extLst>
                        <a:ext uri="{9D8B030D-6E8A-4147-A177-3AD203B41FA5}">
                          <a16:colId xmlns="" xmlns:a16="http://schemas.microsoft.com/office/drawing/2014/main" val="1472542335"/>
                        </a:ext>
                      </a:extLst>
                    </a:gridCol>
                  </a:tblGrid>
                  <a:tr h="3969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000" b="0" dirty="0" smtClean="0">
                              <a:latin typeface="Comic Sans MS" panose="030F0702030302020204" pitchFamily="66" charset="0"/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fr-FR" sz="2000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oMath>
                          </a14:m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 anchor="ctr"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0" lang="fr-FR" sz="2000" b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ea typeface="Cambria Math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kumimoji="0" lang="fr-F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  <a:cs typeface="+mn-cs"/>
                                </a:rPr>
                                <m:t>+∞</m:t>
                              </m:r>
                            </m:oMath>
                          </a14:m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 anchor="ctr"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84735166"/>
                      </a:ext>
                    </a:extLst>
                  </a:tr>
                  <a:tr h="555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f(x)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3970619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9" name="Tableau 4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1992546"/>
                  </p:ext>
                </p:extLst>
              </p:nvPr>
            </p:nvGraphicFramePr>
            <p:xfrm>
              <a:off x="4720922" y="4965355"/>
              <a:ext cx="3759146" cy="1013186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73417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913730793"/>
                        </a:ext>
                      </a:extLst>
                    </a:gridCol>
                    <a:gridCol w="53544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850375820"/>
                        </a:ext>
                      </a:extLst>
                    </a:gridCol>
                    <a:gridCol w="94945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85188986"/>
                        </a:ext>
                      </a:extLst>
                    </a:gridCol>
                    <a:gridCol w="154007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47254233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anchor="ctr">
                        <a:lnR w="12700" cmpd="sng">
                          <a:noFill/>
                        </a:lnR>
                        <a:blipFill rotWithShape="1">
                          <a:blip r:embed="rId25"/>
                          <a:stretch>
                            <a:fillRect l="-139080" t="-10667" r="-471264" b="-14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anchor="ctr">
                        <a:lnL w="12700" cmpd="sng">
                          <a:noFill/>
                        </a:lnL>
                        <a:blipFill rotWithShape="1">
                          <a:blip r:embed="rId25"/>
                          <a:stretch>
                            <a:fillRect l="-143874" t="-10667" r="-395" b="-14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684735166"/>
                      </a:ext>
                    </a:extLst>
                  </a:tr>
                  <a:tr h="555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f(x)</a:t>
                          </a:r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marL="68580" marR="68580"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39706190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0" name="Straight Arrow Connector 8"/>
          <p:cNvCxnSpPr/>
          <p:nvPr/>
        </p:nvCxnSpPr>
        <p:spPr>
          <a:xfrm>
            <a:off x="7110300" y="5485580"/>
            <a:ext cx="897082" cy="3406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32"/>
          <p:cNvCxnSpPr/>
          <p:nvPr/>
        </p:nvCxnSpPr>
        <p:spPr>
          <a:xfrm flipV="1">
            <a:off x="5797035" y="5448086"/>
            <a:ext cx="814735" cy="33842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6611770" y="5025871"/>
                <a:ext cx="35618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0" i="1" dirty="0" smtClean="0">
                          <a:latin typeface="+mj-lt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fr-FR" sz="1600" b="1" dirty="0">
                  <a:latin typeface="+mj-lt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770" y="5025871"/>
                <a:ext cx="356188" cy="338554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angle 73"/>
              <p:cNvSpPr/>
              <p:nvPr/>
            </p:nvSpPr>
            <p:spPr>
              <a:xfrm>
                <a:off x="6579710" y="5347081"/>
                <a:ext cx="51969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1" i="1" dirty="0" smtClean="0">
                          <a:latin typeface="+mj-lt"/>
                          <a:ea typeface="Cambria Math"/>
                        </a:rPr>
                        <m:t>−</m:t>
                      </m:r>
                      <m:r>
                        <a:rPr lang="fr-FR" sz="1600" b="1" i="1" dirty="0" smtClean="0">
                          <a:latin typeface="+mj-lt"/>
                          <a:ea typeface="Cambria Math"/>
                        </a:rPr>
                        <m:t>𝟒</m:t>
                      </m:r>
                    </m:oMath>
                  </m:oMathPara>
                </a14:m>
                <a:endParaRPr lang="fr-FR" sz="1600" b="1" dirty="0">
                  <a:latin typeface="+mj-lt"/>
                </a:endParaRPr>
              </a:p>
            </p:txBody>
          </p:sp>
        </mc:Choice>
        <mc:Fallback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10" y="5347081"/>
                <a:ext cx="519693" cy="338554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8" grpId="0"/>
      <p:bldP spid="48" grpId="0"/>
      <p:bldP spid="5" grpId="0"/>
      <p:bldP spid="9" grpId="0"/>
      <p:bldP spid="16" grpId="0"/>
      <p:bldP spid="45" grpId="0"/>
      <p:bldP spid="54" grpId="0"/>
      <p:bldP spid="55" grpId="0"/>
      <p:bldP spid="56" grpId="0"/>
      <p:bldP spid="58" grpId="0"/>
      <p:bldP spid="59" grpId="0"/>
      <p:bldP spid="61" grpId="0"/>
      <p:bldP spid="63" grpId="0"/>
      <p:bldP spid="65" grpId="0"/>
      <p:bldP spid="17" grpId="0"/>
      <p:bldP spid="18" grpId="0"/>
      <p:bldP spid="19" grpId="0"/>
      <p:bldP spid="67" grpId="0"/>
      <p:bldP spid="68" grpId="0"/>
      <p:bldP spid="21" grpId="0"/>
      <p:bldP spid="69" grpId="0"/>
      <p:bldP spid="70" grpId="0"/>
      <p:bldP spid="71" grpId="0"/>
      <p:bldP spid="22" grpId="0"/>
      <p:bldP spid="72" grpId="0"/>
      <p:bldP spid="73" grpId="0"/>
      <p:bldP spid="44" grpId="0"/>
      <p:bldP spid="46" grpId="0"/>
      <p:bldP spid="47" grpId="0"/>
      <p:bldP spid="53" grpId="0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19"/>
          <p:cNvCxnSpPr/>
          <p:nvPr/>
        </p:nvCxnSpPr>
        <p:spPr>
          <a:xfrm>
            <a:off x="4642174" y="447785"/>
            <a:ext cx="0" cy="62789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46661" y="377937"/>
            <a:ext cx="39483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/>
              <a:t>4</a:t>
            </a:r>
            <a:r>
              <a:rPr lang="fr-FR" sz="11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) </a:t>
            </a:r>
            <a:r>
              <a:rPr lang="fr-FR" sz="11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a) </a:t>
            </a:r>
            <a:r>
              <a:rPr lang="fr-FR" sz="1100" b="1" dirty="0">
                <a:solidFill>
                  <a:prstClr val="black"/>
                </a:solidFill>
                <a:latin typeface="Comic Sans MS" panose="030F0702030302020204" pitchFamily="66" charset="0"/>
              </a:rPr>
              <a:t>les points d’intersection de la courbe  avec l’axe </a:t>
            </a:r>
            <a:endParaRPr lang="fr-FR" sz="11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fr-FR" sz="11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des </a:t>
            </a:r>
            <a:r>
              <a:rPr lang="fr-FR" sz="1100" b="1" dirty="0">
                <a:solidFill>
                  <a:prstClr val="black"/>
                </a:solidFill>
                <a:latin typeface="Comic Sans MS" panose="030F0702030302020204" pitchFamily="66" charset="0"/>
              </a:rPr>
              <a:t>abscisses.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66706" y="765173"/>
            <a:ext cx="404812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Les points d’intersection </a:t>
            </a:r>
            <a:r>
              <a:rPr lang="fr-FR" sz="1100" dirty="0" smtClean="0"/>
              <a:t>A et B  </a:t>
            </a:r>
            <a:r>
              <a:rPr lang="fr-FR" sz="1100" dirty="0"/>
              <a:t>de la courbe   avec l’axe des abscisses ont leurs ordonnées nulles, et leurs abscisses sont les solutions de </a:t>
            </a:r>
            <a:endParaRPr lang="fr-FR" sz="1100" dirty="0" smtClean="0"/>
          </a:p>
          <a:p>
            <a:endParaRPr lang="fr-FR" sz="1100" dirty="0"/>
          </a:p>
          <a:p>
            <a:r>
              <a:rPr lang="fr-FR" sz="1100" dirty="0" smtClean="0"/>
              <a:t>l</a:t>
            </a:r>
            <a:r>
              <a:rPr lang="fr-FR" sz="1100" dirty="0"/>
              <a:t>’´</a:t>
            </a:r>
            <a:r>
              <a:rPr lang="fr-FR" sz="1100" dirty="0" smtClean="0"/>
              <a:t>équation : </a:t>
            </a:r>
            <a:endParaRPr lang="fr-FR" sz="1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1314443" y="1356185"/>
                <a:ext cx="107632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fr-FR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6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fr-FR" sz="1600" dirty="0"/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443" y="1356185"/>
                <a:ext cx="1076325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2012065" y="1745616"/>
                <a:ext cx="1454501" cy="312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fr-FR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b="1" i="1" smtClean="0">
                        <a:latin typeface="Cambria Math"/>
                      </a:rPr>
                      <m:t>𝟐</m:t>
                    </m:r>
                    <m:r>
                      <a:rPr lang="fr-FR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b="1" i="1">
                        <a:latin typeface="Cambria Math"/>
                      </a:rPr>
                      <m:t>−</m:t>
                    </m:r>
                    <m:r>
                      <a:rPr lang="fr-FR" b="1" i="1" smtClean="0">
                        <a:latin typeface="Cambria Math"/>
                      </a:rPr>
                      <m:t>𝟑</m:t>
                    </m:r>
                  </m:oMath>
                </a14:m>
                <a:r>
                  <a:rPr lang="fr-FR" b="1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dirty="0" smtClean="0">
                    <a:latin typeface="Comic Sans MS" panose="030F0702030302020204" pitchFamily="66" charset="0"/>
                  </a:rPr>
                  <a:t>= 0</a:t>
                </a:r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065" y="1745616"/>
                <a:ext cx="1454501" cy="312586"/>
              </a:xfrm>
              <a:prstGeom prst="rect">
                <a:avLst/>
              </a:prstGeom>
              <a:blipFill rotWithShape="1">
                <a:blip r:embed="rId4"/>
                <a:stretch>
                  <a:fillRect r="-418" b="-173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403122" y="1715810"/>
                <a:ext cx="9330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fr-F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2" y="1715810"/>
                <a:ext cx="93307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1245929" y="1745616"/>
            <a:ext cx="81144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Signifie </a:t>
            </a:r>
          </a:p>
        </p:txBody>
      </p:sp>
      <p:graphicFrame>
        <p:nvGraphicFramePr>
          <p:cNvPr id="38" name="Obje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370444"/>
              </p:ext>
            </p:extLst>
          </p:nvPr>
        </p:nvGraphicFramePr>
        <p:xfrm>
          <a:off x="461606" y="2196982"/>
          <a:ext cx="811889" cy="229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4" name="Equation" r:id="rId6" imgW="799920" imgH="203040" progId="Equation.DSMT4">
                  <p:embed/>
                </p:oleObj>
              </mc:Choice>
              <mc:Fallback>
                <p:oleObj name="Equation" r:id="rId6" imgW="799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06" y="2196982"/>
                        <a:ext cx="811889" cy="2294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46858"/>
              </p:ext>
            </p:extLst>
          </p:nvPr>
        </p:nvGraphicFramePr>
        <p:xfrm>
          <a:off x="1336198" y="2141510"/>
          <a:ext cx="1238059" cy="340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5" name="Equation" r:id="rId8" imgW="1269720" imgH="279360" progId="Equation.DSMT4">
                  <p:embed/>
                </p:oleObj>
              </mc:Choice>
              <mc:Fallback>
                <p:oleObj name="Equation" r:id="rId8" imgW="12697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198" y="2141510"/>
                        <a:ext cx="1238059" cy="340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758729"/>
              </p:ext>
            </p:extLst>
          </p:nvPr>
        </p:nvGraphicFramePr>
        <p:xfrm>
          <a:off x="2626636" y="2195040"/>
          <a:ext cx="684339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6" name="Equation" r:id="rId10" imgW="507960" imgH="164880" progId="Equation.DSMT4">
                  <p:embed/>
                </p:oleObj>
              </mc:Choice>
              <mc:Fallback>
                <p:oleObj name="Equation" r:id="rId10" imgW="507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6636" y="2195040"/>
                        <a:ext cx="684339" cy="233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Connecteur droit 40"/>
          <p:cNvCxnSpPr/>
          <p:nvPr/>
        </p:nvCxnSpPr>
        <p:spPr>
          <a:xfrm>
            <a:off x="2708120" y="2540151"/>
            <a:ext cx="0" cy="62233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063368"/>
              </p:ext>
            </p:extLst>
          </p:nvPr>
        </p:nvGraphicFramePr>
        <p:xfrm>
          <a:off x="499035" y="2556059"/>
          <a:ext cx="10747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7" name="Equation" r:id="rId12" imgW="952200" imgH="419040" progId="Equation.DSMT4">
                  <p:embed/>
                </p:oleObj>
              </mc:Choice>
              <mc:Fallback>
                <p:oleObj name="Equation" r:id="rId12" imgW="9522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035" y="2556059"/>
                        <a:ext cx="1074738" cy="563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85445"/>
              </p:ext>
            </p:extLst>
          </p:nvPr>
        </p:nvGraphicFramePr>
        <p:xfrm>
          <a:off x="1686485" y="2565584"/>
          <a:ext cx="4984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8" name="Equation" r:id="rId14" imgW="482400" imgH="393480" progId="Equation.DSMT4">
                  <p:embed/>
                </p:oleObj>
              </mc:Choice>
              <mc:Fallback>
                <p:oleObj name="Equation" r:id="rId14" imgW="482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485" y="2565584"/>
                        <a:ext cx="498475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019147"/>
              </p:ext>
            </p:extLst>
          </p:nvPr>
        </p:nvGraphicFramePr>
        <p:xfrm>
          <a:off x="2184393" y="2686615"/>
          <a:ext cx="4127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9" name="Equation" r:id="rId16" imgW="228600" imgH="177480" progId="Equation.DSMT4">
                  <p:embed/>
                </p:oleObj>
              </mc:Choice>
              <mc:Fallback>
                <p:oleObj name="Equation" r:id="rId16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393" y="2686615"/>
                        <a:ext cx="412750" cy="244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385981"/>
              </p:ext>
            </p:extLst>
          </p:nvPr>
        </p:nvGraphicFramePr>
        <p:xfrm>
          <a:off x="2822944" y="2458119"/>
          <a:ext cx="982663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0" name="Equation" r:id="rId18" imgW="965160" imgH="419040" progId="Equation.DSMT4">
                  <p:embed/>
                </p:oleObj>
              </mc:Choice>
              <mc:Fallback>
                <p:oleObj name="Equation" r:id="rId18" imgW="965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944" y="2458119"/>
                        <a:ext cx="982663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784174"/>
              </p:ext>
            </p:extLst>
          </p:nvPr>
        </p:nvGraphicFramePr>
        <p:xfrm>
          <a:off x="3847073" y="2529420"/>
          <a:ext cx="4460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1" name="Equation" r:id="rId20" imgW="469800" imgH="393480" progId="Equation.DSMT4">
                  <p:embed/>
                </p:oleObj>
              </mc:Choice>
              <mc:Fallback>
                <p:oleObj name="Equation" r:id="rId20" imgW="469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7073" y="2529420"/>
                        <a:ext cx="4460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975230"/>
              </p:ext>
            </p:extLst>
          </p:nvPr>
        </p:nvGraphicFramePr>
        <p:xfrm>
          <a:off x="2792941" y="2916422"/>
          <a:ext cx="5524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2" name="Equation" r:id="rId22" imgW="507960" imgH="228600" progId="Equation.DSMT4">
                  <p:embed/>
                </p:oleObj>
              </mc:Choice>
              <mc:Fallback>
                <p:oleObj name="Equation" r:id="rId22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941" y="2916422"/>
                        <a:ext cx="5524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430645" y="3268067"/>
            <a:ext cx="408722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Donc les points d’intersection de la courbe   </a:t>
            </a:r>
            <a:endParaRPr lang="fr-FR" sz="1100" dirty="0" smtClean="0"/>
          </a:p>
          <a:p>
            <a:pPr lvl="0"/>
            <a:r>
              <a:rPr lang="fr-FR" sz="1100" dirty="0" smtClean="0"/>
              <a:t>avec </a:t>
            </a:r>
            <a:r>
              <a:rPr lang="fr-FR" sz="1100" dirty="0"/>
              <a:t>l’axe </a:t>
            </a:r>
            <a:r>
              <a:rPr lang="fr-FR" sz="1100" dirty="0" smtClean="0"/>
              <a:t>des  </a:t>
            </a:r>
            <a:r>
              <a:rPr lang="fr-FR" sz="1100" dirty="0">
                <a:solidFill>
                  <a:prstClr val="black"/>
                </a:solidFill>
              </a:rPr>
              <a:t>abscisses sont :</a:t>
            </a:r>
          </a:p>
          <a:p>
            <a:endParaRPr lang="fr-FR" sz="1100" dirty="0"/>
          </a:p>
        </p:txBody>
      </p:sp>
      <p:graphicFrame>
        <p:nvGraphicFramePr>
          <p:cNvPr id="49" name="Obje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790333"/>
              </p:ext>
            </p:extLst>
          </p:nvPr>
        </p:nvGraphicFramePr>
        <p:xfrm>
          <a:off x="1457467" y="3680398"/>
          <a:ext cx="552830" cy="317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3" name="Equation" r:id="rId24" imgW="571320" imgH="253800" progId="Equation.DSMT4">
                  <p:embed/>
                </p:oleObj>
              </mc:Choice>
              <mc:Fallback>
                <p:oleObj name="Equation" r:id="rId24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467" y="3680398"/>
                        <a:ext cx="552830" cy="3171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/>
          <p:cNvSpPr/>
          <p:nvPr/>
        </p:nvSpPr>
        <p:spPr>
          <a:xfrm>
            <a:off x="2092086" y="3680398"/>
            <a:ext cx="4572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dirty="0" smtClean="0">
                <a:solidFill>
                  <a:prstClr val="black"/>
                </a:solidFill>
              </a:rPr>
              <a:t>et</a:t>
            </a:r>
            <a:endParaRPr lang="fr-FR" sz="1100" dirty="0">
              <a:solidFill>
                <a:prstClr val="black"/>
              </a:solidFill>
            </a:endParaRPr>
          </a:p>
        </p:txBody>
      </p:sp>
      <p:graphicFrame>
        <p:nvGraphicFramePr>
          <p:cNvPr id="51" name="Obje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831705"/>
              </p:ext>
            </p:extLst>
          </p:nvPr>
        </p:nvGraphicFramePr>
        <p:xfrm>
          <a:off x="2477516" y="3680398"/>
          <a:ext cx="4540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4" name="Equation" r:id="rId26" imgW="495000" imgH="253800" progId="Equation.DSMT4">
                  <p:embed/>
                </p:oleObj>
              </mc:Choice>
              <mc:Fallback>
                <p:oleObj name="Equation" r:id="rId26" imgW="495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516" y="3680398"/>
                        <a:ext cx="4540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291019"/>
              </p:ext>
            </p:extLst>
          </p:nvPr>
        </p:nvGraphicFramePr>
        <p:xfrm>
          <a:off x="3410384" y="2186309"/>
          <a:ext cx="7175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5" name="Equation" r:id="rId28" imgW="533160" imgH="177480" progId="Equation.DSMT4">
                  <p:embed/>
                </p:oleObj>
              </mc:Choice>
              <mc:Fallback>
                <p:oleObj name="Equation" r:id="rId28" imgW="533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0384" y="2186309"/>
                        <a:ext cx="717550" cy="250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2"/>
          <p:cNvSpPr/>
          <p:nvPr/>
        </p:nvSpPr>
        <p:spPr>
          <a:xfrm>
            <a:off x="398675" y="4287579"/>
            <a:ext cx="39841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/>
              <a:t>5</a:t>
            </a:r>
            <a:r>
              <a:rPr lang="fr-FR" sz="1100" b="1" dirty="0">
                <a:solidFill>
                  <a:prstClr val="black"/>
                </a:solidFill>
                <a:latin typeface="Comic Sans MS" panose="030F0702030302020204" pitchFamily="66" charset="0"/>
              </a:rPr>
              <a:t>) </a:t>
            </a:r>
            <a:r>
              <a:rPr lang="fr-FR" sz="11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b) </a:t>
            </a:r>
            <a:r>
              <a:rPr lang="fr-FR" sz="1100" b="1" dirty="0">
                <a:solidFill>
                  <a:prstClr val="black"/>
                </a:solidFill>
                <a:latin typeface="Comic Sans MS" panose="030F0702030302020204" pitchFamily="66" charset="0"/>
              </a:rPr>
              <a:t>les points d’intersection de la courbe  avec </a:t>
            </a:r>
            <a:endParaRPr lang="fr-FR" sz="11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fr-FR" sz="11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l’axe </a:t>
            </a:r>
            <a:r>
              <a:rPr lang="fr-FR" sz="1100" b="1" dirty="0">
                <a:solidFill>
                  <a:prstClr val="black"/>
                </a:solidFill>
                <a:latin typeface="Comic Sans MS" panose="030F0702030302020204" pitchFamily="66" charset="0"/>
              </a:rPr>
              <a:t>des </a:t>
            </a:r>
            <a:r>
              <a:rPr lang="fr-FR" sz="11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ordonnées </a:t>
            </a:r>
            <a:r>
              <a:rPr lang="fr-FR" sz="1100" b="1" dirty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18461" y="4765418"/>
            <a:ext cx="38446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Le point d’intersection de la courbe </a:t>
            </a:r>
            <a:r>
              <a:rPr lang="fr-FR" sz="1100" dirty="0" smtClean="0"/>
              <a:t>avec </a:t>
            </a:r>
            <a:r>
              <a:rPr lang="fr-FR" sz="1100" dirty="0" smtClean="0"/>
              <a:t>l’axe</a:t>
            </a:r>
          </a:p>
          <a:p>
            <a:r>
              <a:rPr lang="fr-FR" sz="1100" dirty="0" smtClean="0"/>
              <a:t> </a:t>
            </a:r>
            <a:r>
              <a:rPr lang="fr-FR" sz="1100" dirty="0"/>
              <a:t>des </a:t>
            </a:r>
            <a:r>
              <a:rPr lang="fr-FR" sz="1100" dirty="0" smtClean="0"/>
              <a:t>ordonnées </a:t>
            </a:r>
            <a:r>
              <a:rPr lang="fr-FR" sz="1100" dirty="0"/>
              <a:t>a une abscisse nulle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65654" y="5279459"/>
            <a:ext cx="8194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Et on </a:t>
            </a:r>
            <a:r>
              <a:rPr lang="fr-FR" sz="1100" dirty="0" smtClean="0"/>
              <a:t>a: </a:t>
            </a:r>
            <a:endParaRPr lang="fr-FR" sz="1100" dirty="0"/>
          </a:p>
        </p:txBody>
      </p:sp>
      <p:graphicFrame>
        <p:nvGraphicFramePr>
          <p:cNvPr id="56" name="Obje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20129"/>
              </p:ext>
            </p:extLst>
          </p:nvPr>
        </p:nvGraphicFramePr>
        <p:xfrm>
          <a:off x="1164157" y="5245101"/>
          <a:ext cx="1506772" cy="330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6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157" y="5245101"/>
                        <a:ext cx="1506772" cy="3303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418460" y="5541069"/>
            <a:ext cx="423323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Donc : Le </a:t>
            </a:r>
            <a:r>
              <a:rPr lang="fr-FR" sz="1100" dirty="0"/>
              <a:t>point d’intersection de la courbe avec </a:t>
            </a:r>
            <a:endParaRPr lang="fr-FR" sz="1100" dirty="0" smtClean="0"/>
          </a:p>
          <a:p>
            <a:endParaRPr lang="fr-FR" sz="1100" dirty="0"/>
          </a:p>
          <a:p>
            <a:r>
              <a:rPr lang="fr-FR" sz="1100" dirty="0" smtClean="0"/>
              <a:t>l’axe des </a:t>
            </a:r>
            <a:r>
              <a:rPr lang="fr-FR" sz="1100" dirty="0"/>
              <a:t>ordonnées </a:t>
            </a:r>
            <a:r>
              <a:rPr lang="fr-FR" sz="1100" dirty="0" smtClean="0"/>
              <a:t> </a:t>
            </a:r>
            <a:r>
              <a:rPr lang="fr-FR" sz="1100" dirty="0" smtClean="0"/>
              <a:t>est </a:t>
            </a:r>
            <a:r>
              <a:rPr lang="fr-FR" sz="1100" dirty="0" smtClean="0"/>
              <a:t>: </a:t>
            </a:r>
            <a:endParaRPr lang="fr-FR" sz="1100" dirty="0"/>
          </a:p>
        </p:txBody>
      </p:sp>
      <p:graphicFrame>
        <p:nvGraphicFramePr>
          <p:cNvPr id="58" name="Obje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619101"/>
              </p:ext>
            </p:extLst>
          </p:nvPr>
        </p:nvGraphicFramePr>
        <p:xfrm>
          <a:off x="2643617" y="5841151"/>
          <a:ext cx="6064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7" name="Equation" r:id="rId32" imgW="583920" imgH="253800" progId="Equation.DSMT4">
                  <p:embed/>
                </p:oleObj>
              </mc:Choice>
              <mc:Fallback>
                <p:oleObj name="Equation" r:id="rId32" imgW="583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617" y="5841151"/>
                        <a:ext cx="606425" cy="33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8"/>
          <p:cNvSpPr/>
          <p:nvPr/>
        </p:nvSpPr>
        <p:spPr>
          <a:xfrm>
            <a:off x="3968543" y="119086"/>
            <a:ext cx="1316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Solution :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216888" y="165252"/>
            <a:ext cx="9573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4) (suite)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4754228" y="654935"/>
            <a:ext cx="33550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5) </a:t>
            </a:r>
            <a:r>
              <a:rPr lang="fr-FR" dirty="0" smtClean="0">
                <a:latin typeface="Comic Sans MS" panose="030F0702030302020204" pitchFamily="66" charset="0"/>
              </a:rPr>
              <a:t>la </a:t>
            </a:r>
            <a:r>
              <a:rPr lang="fr-FR" dirty="0">
                <a:latin typeface="Comic Sans MS" panose="030F0702030302020204" pitchFamily="66" charset="0"/>
              </a:rPr>
              <a:t>courbe représentatif de f </a:t>
            </a:r>
            <a:r>
              <a:rPr lang="fr-FR" dirty="0" smtClean="0">
                <a:latin typeface="Comic Sans MS" panose="030F0702030302020204" pitchFamily="66" charset="0"/>
              </a:rPr>
              <a:t>:</a:t>
            </a:r>
            <a:endParaRPr lang="fr-FR" baseline="-25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4935272" y="1024267"/>
                <a:ext cx="17452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b="0" i="1" smtClean="0">
                        <a:latin typeface="Cambria Math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i="1">
                        <a:latin typeface="Cambria Math"/>
                      </a:rPr>
                      <m:t>−</m:t>
                    </m:r>
                    <m:r>
                      <a:rPr lang="fr-FR" b="0" i="1" smtClean="0">
                        <a:latin typeface="Cambria Math"/>
                      </a:rPr>
                      <m:t>3</m:t>
                    </m:r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fr-FR" dirty="0"/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272" y="1024267"/>
                <a:ext cx="1745286" cy="307777"/>
              </a:xfrm>
              <a:prstGeom prst="rect">
                <a:avLst/>
              </a:prstGeom>
              <a:blipFill rotWithShape="1">
                <a:blip r:embed="rId3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4935272" y="2450529"/>
            <a:ext cx="29258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le tableau </a:t>
            </a:r>
            <a:r>
              <a:rPr lang="fr-FR" dirty="0" smtClean="0">
                <a:latin typeface="Comic Sans MS" panose="030F0702030302020204" pitchFamily="66" charset="0"/>
              </a:rPr>
              <a:t>des valeurs de </a:t>
            </a:r>
            <a:r>
              <a:rPr lang="fr-FR" dirty="0">
                <a:latin typeface="Comic Sans MS" panose="030F0702030302020204" pitchFamily="66" charset="0"/>
              </a:rPr>
              <a:t>f est  : </a:t>
            </a:r>
            <a:endParaRPr lang="fr-FR" baseline="-25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tangle 63"/>
              <p:cNvSpPr/>
              <p:nvPr/>
            </p:nvSpPr>
            <p:spPr>
              <a:xfrm>
                <a:off x="6765893" y="978100"/>
                <a:ext cx="81646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 dirty="0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fr-FR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fr-FR" sz="1600" dirty="0"/>
              </a:p>
            </p:txBody>
          </p:sp>
        </mc:Choice>
        <mc:Fallback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893" y="978100"/>
                <a:ext cx="816463" cy="338554"/>
              </a:xfrm>
              <a:prstGeom prst="rect">
                <a:avLst/>
              </a:prstGeom>
              <a:blipFill rotWithShape="1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/>
              <p:cNvSpPr/>
              <p:nvPr/>
            </p:nvSpPr>
            <p:spPr>
              <a:xfrm>
                <a:off x="7695786" y="1008878"/>
                <a:ext cx="82689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fr-FR" b="0" i="1" dirty="0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fr-FR" b="0" i="1" dirty="0" smtClean="0">
                          <a:latin typeface="Cambria Math"/>
                          <a:ea typeface="Cambria Math"/>
                        </a:rPr>
                        <m:t>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786" y="1008878"/>
                <a:ext cx="826893" cy="307777"/>
              </a:xfrm>
              <a:prstGeom prst="rect">
                <a:avLst/>
              </a:prstGeom>
              <a:blipFill rotWithShape="1">
                <a:blip r:embed="rId3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471697"/>
              </p:ext>
            </p:extLst>
          </p:nvPr>
        </p:nvGraphicFramePr>
        <p:xfrm>
          <a:off x="4858992" y="2895366"/>
          <a:ext cx="3078359" cy="942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882"/>
                <a:gridCol w="376377"/>
                <a:gridCol w="376377"/>
                <a:gridCol w="376377"/>
                <a:gridCol w="344693"/>
                <a:gridCol w="326551"/>
                <a:gridCol w="326551"/>
                <a:gridCol w="326551"/>
              </a:tblGrid>
              <a:tr h="48143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9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f(x)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5585969" y="3897114"/>
                <a:ext cx="3444530" cy="344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fr-FR" sz="1600" b="1" i="1">
                            <a:latin typeface="Cambria Math"/>
                          </a:rPr>
                        </m:ctrlPr>
                      </m:dPr>
                      <m:e>
                        <m:r>
                          <a:rPr lang="fr-FR" sz="1600" b="1" i="1" smtClean="0">
                            <a:latin typeface="Cambria Math"/>
                          </a:rPr>
                          <m:t>−</m:t>
                        </m:r>
                        <m:r>
                          <a:rPr lang="fr-FR" sz="1600" b="1" i="1" smtClean="0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fr-FR" sz="16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1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1600" b="1" i="1" smtClean="0">
                            <a:latin typeface="Cambria Math"/>
                          </a:rPr>
                          <m:t>(−</m:t>
                        </m:r>
                        <m:r>
                          <a:rPr lang="fr-FR" sz="1600" b="1" i="1" smtClean="0">
                            <a:latin typeface="Cambria Math"/>
                          </a:rPr>
                          <m:t>𝟏</m:t>
                        </m:r>
                        <m:r>
                          <a:rPr lang="fr-FR" sz="1600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sz="16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1600" b="1" i="1" smtClean="0">
                        <a:latin typeface="Cambria Math"/>
                      </a:rPr>
                      <m:t>𝟐</m:t>
                    </m:r>
                    <m:r>
                      <a:rPr lang="fr-FR" sz="1600" b="1" i="1" smtClean="0">
                        <a:latin typeface="Cambria Math"/>
                        <a:ea typeface="Cambria Math"/>
                      </a:rPr>
                      <m:t>×(−</m:t>
                    </m:r>
                    <m:r>
                      <a:rPr lang="fr-FR" sz="1600" b="1" i="1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fr-FR" sz="1600" b="1" i="1" smtClean="0">
                        <a:latin typeface="Cambria Math"/>
                        <a:ea typeface="Cambria Math"/>
                      </a:rPr>
                      <m:t>) −</m:t>
                    </m:r>
                    <m:r>
                      <a:rPr lang="fr-FR" sz="1600" b="1" i="1" smtClean="0">
                        <a:latin typeface="Cambria Math"/>
                      </a:rPr>
                      <m:t>𝟑</m:t>
                    </m:r>
                  </m:oMath>
                </a14:m>
                <a:r>
                  <a:rPr lang="fr-FR" sz="1600" b="1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fr-FR" sz="1600" b="1" dirty="0"/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969" y="3897114"/>
                <a:ext cx="3444530" cy="344133"/>
              </a:xfrm>
              <a:prstGeom prst="rect">
                <a:avLst/>
              </a:prstGeom>
              <a:blipFill rotWithShape="1">
                <a:blip r:embed="rId37"/>
                <a:stretch>
                  <a:fillRect b="-877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4821016" y="3884514"/>
            <a:ext cx="7649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Par ex: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Rectangle 68"/>
              <p:cNvSpPr/>
              <p:nvPr/>
            </p:nvSpPr>
            <p:spPr>
              <a:xfrm>
                <a:off x="6147550" y="4210634"/>
                <a:ext cx="196168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1600" b="1" i="1" smtClean="0">
                        <a:latin typeface="Cambria Math"/>
                      </a:rPr>
                      <m:t>𝟏</m:t>
                    </m:r>
                    <m:r>
                      <a:rPr lang="fr-FR" sz="1600" b="1" i="1" smtClean="0">
                        <a:latin typeface="Cambria Math"/>
                      </a:rPr>
                      <m:t>+</m:t>
                    </m:r>
                    <m:r>
                      <a:rPr lang="fr-FR" sz="1600" b="1" i="1" smtClean="0">
                        <a:latin typeface="Cambria Math"/>
                      </a:rPr>
                      <m:t>𝟐</m:t>
                    </m:r>
                    <m:r>
                      <a:rPr lang="fr-FR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1600" b="1" i="1">
                        <a:latin typeface="Cambria Math"/>
                      </a:rPr>
                      <m:t>−</m:t>
                    </m:r>
                    <m:r>
                      <a:rPr lang="fr-FR" sz="1600" b="1" i="1" smtClean="0">
                        <a:latin typeface="Cambria Math"/>
                      </a:rPr>
                      <m:t>𝟑</m:t>
                    </m:r>
                  </m:oMath>
                </a14:m>
                <a:r>
                  <a:rPr lang="fr-FR" sz="1600" b="1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fr-FR" sz="1600" b="1" dirty="0"/>
              </a:p>
            </p:txBody>
          </p:sp>
        </mc:Choice>
        <mc:Fallback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550" y="4210634"/>
                <a:ext cx="1961681" cy="338554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6231471" y="4611529"/>
                <a:ext cx="44908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471" y="4611529"/>
                <a:ext cx="449087" cy="307777"/>
              </a:xfrm>
              <a:prstGeom prst="rect">
                <a:avLst/>
              </a:prstGeom>
              <a:blipFill rotWithShape="1"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1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59508"/>
              </p:ext>
            </p:extLst>
          </p:nvPr>
        </p:nvGraphicFramePr>
        <p:xfrm>
          <a:off x="4858992" y="2877811"/>
          <a:ext cx="3731291" cy="942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957"/>
                <a:gridCol w="571500"/>
                <a:gridCol w="466725"/>
                <a:gridCol w="457200"/>
                <a:gridCol w="466725"/>
                <a:gridCol w="438150"/>
                <a:gridCol w="350359"/>
                <a:gridCol w="447675"/>
              </a:tblGrid>
              <a:tr h="48143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9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f(x)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angle 71"/>
              <p:cNvSpPr/>
              <p:nvPr/>
            </p:nvSpPr>
            <p:spPr>
              <a:xfrm>
                <a:off x="8212229" y="1593998"/>
                <a:ext cx="93968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S(</a:t>
                </a:r>
                <a14:m>
                  <m:oMath xmlns:m="http://schemas.openxmlformats.org/officeDocument/2006/math">
                    <m:r>
                      <a:rPr lang="fr-FR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;</a:t>
                </a:r>
                <a:r>
                  <a:rPr lang="fr-FR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/>
                        <a:ea typeface="Cambria Math"/>
                      </a:rPr>
                      <m:t>−</m:t>
                    </m:r>
                    <m:r>
                      <a:rPr lang="fr-FR" i="1" dirty="0">
                        <a:latin typeface="Cambria Math"/>
                        <a:ea typeface="Cambria Math"/>
                      </a:rPr>
                      <m:t>4</m:t>
                    </m:r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) </a:t>
                </a:r>
                <a:endParaRPr lang="fr-FR" dirty="0"/>
              </a:p>
            </p:txBody>
          </p:sp>
        </mc:Choice>
        <mc:Fallback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229" y="1593998"/>
                <a:ext cx="939681" cy="307777"/>
              </a:xfrm>
              <a:prstGeom prst="rect">
                <a:avLst/>
              </a:prstGeom>
              <a:blipFill rotWithShape="1">
                <a:blip r:embed="rId40"/>
                <a:stretch>
                  <a:fillRect l="-1299" t="-3922" r="-1299" b="-156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5831671" y="2142752"/>
                <a:ext cx="7092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1" i="1" dirty="0" smtClean="0">
                        <a:latin typeface="Cambria Math"/>
                        <a:ea typeface="Cambria Math"/>
                      </a:rPr>
                      <m:t>𝒙</m:t>
                    </m:r>
                    <m:r>
                      <a:rPr lang="fr-FR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fr-FR" b="1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671" y="2142752"/>
                <a:ext cx="709233" cy="307777"/>
              </a:xfrm>
              <a:prstGeom prst="rect">
                <a:avLst/>
              </a:prstGeom>
              <a:blipFill rotWithShape="1"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Rectangle 80"/>
              <p:cNvSpPr/>
              <p:nvPr/>
            </p:nvSpPr>
            <p:spPr>
              <a:xfrm>
                <a:off x="4693524" y="1393600"/>
                <a:ext cx="411761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dans un repère   </a:t>
                </a:r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la courbe  de f  c’est une parabole de sommet </a:t>
                </a:r>
                <a14:m>
                  <m:oMath xmlns:m="http://schemas.openxmlformats.org/officeDocument/2006/math">
                    <m:r>
                      <a:rPr lang="fr-FR" b="1" i="1" dirty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fr-FR" dirty="0"/>
                  <a:t>(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fr-FR" b="1" dirty="0"/>
                  <a:t> ;</a:t>
                </a:r>
                <a:r>
                  <a:rPr lang="fr-FR" b="1" dirty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fr-FR" b="1" dirty="0" smtClean="0"/>
                  <a:t>)</a:t>
                </a:r>
                <a:r>
                  <a:rPr lang="fr-FR" dirty="0" smtClean="0"/>
                  <a:t> </a:t>
                </a:r>
                <a:r>
                  <a:rPr lang="fr-FR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c’est-à-dire :</a:t>
                </a:r>
                <a:endParaRPr lang="fr-FR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524" y="1393600"/>
                <a:ext cx="4117615" cy="523220"/>
              </a:xfrm>
              <a:prstGeom prst="rect">
                <a:avLst/>
              </a:prstGeom>
              <a:blipFill rotWithShape="1">
                <a:blip r:embed="rId42"/>
                <a:stretch>
                  <a:fillRect l="-444" t="-1176" b="-117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Rectangle 81"/>
              <p:cNvSpPr/>
              <p:nvPr/>
            </p:nvSpPr>
            <p:spPr>
              <a:xfrm>
                <a:off x="4776734" y="1915945"/>
                <a:ext cx="357242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et d’axe de symétrie la droite :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/>
                        <a:ea typeface="Cambria Math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fr-FR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c’est-à-dire:</a:t>
                </a:r>
                <a:endParaRPr lang="fr-FR" sz="2000" b="1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34" y="1915945"/>
                <a:ext cx="3572423" cy="523220"/>
              </a:xfrm>
              <a:prstGeom prst="rect">
                <a:avLst/>
              </a:prstGeom>
              <a:blipFill rotWithShape="1">
                <a:blip r:embed="rId43"/>
                <a:stretch>
                  <a:fillRect l="-512" t="-1163" b="-104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1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36" grpId="0"/>
      <p:bldP spid="37" grpId="0"/>
      <p:bldP spid="48" grpId="0"/>
      <p:bldP spid="50" grpId="0"/>
      <p:bldP spid="53" grpId="0"/>
      <p:bldP spid="54" grpId="0"/>
      <p:bldP spid="55" grpId="0"/>
      <p:bldP spid="57" grpId="0"/>
      <p:bldP spid="61" grpId="0"/>
      <p:bldP spid="62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2" grpId="0"/>
      <p:bldP spid="73" grpId="0"/>
      <p:bldP spid="8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0" y="97794"/>
            <a:ext cx="1847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100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0" y="97794"/>
            <a:ext cx="1847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100"/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0" y="97794"/>
            <a:ext cx="1847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100"/>
          </a:p>
        </p:txBody>
      </p:sp>
      <p:sp>
        <p:nvSpPr>
          <p:cNvPr id="59" name="Rectangle 34"/>
          <p:cNvSpPr>
            <a:spLocks noChangeArrowheads="1"/>
          </p:cNvSpPr>
          <p:nvPr/>
        </p:nvSpPr>
        <p:spPr bwMode="auto">
          <a:xfrm>
            <a:off x="0" y="-130805"/>
            <a:ext cx="1847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100"/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0" y="-130805"/>
            <a:ext cx="1847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100"/>
          </a:p>
        </p:txBody>
      </p:sp>
      <p:sp>
        <p:nvSpPr>
          <p:cNvPr id="10" name="Rectangle 9"/>
          <p:cNvSpPr/>
          <p:nvPr/>
        </p:nvSpPr>
        <p:spPr>
          <a:xfrm>
            <a:off x="734242" y="4961027"/>
            <a:ext cx="4447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fr-CA" altLang="fr-FR" dirty="0"/>
              <a:t> </a:t>
            </a:r>
            <a:r>
              <a:rPr lang="fr-CA" altLang="fr-FR" dirty="0">
                <a:latin typeface="Comic Sans MS" panose="030F0702030302020204" pitchFamily="66" charset="0"/>
              </a:rPr>
              <a:t>6) </a:t>
            </a:r>
            <a:r>
              <a:rPr lang="fr-CA" altLang="fr-FR" dirty="0" smtClean="0">
                <a:latin typeface="Comic Sans MS" panose="030F0702030302020204" pitchFamily="66" charset="0"/>
              </a:rPr>
              <a:t>Résolution   graphique de  </a:t>
            </a:r>
            <a:r>
              <a:rPr lang="fr-CA" altLang="fr-FR" dirty="0">
                <a:latin typeface="Comic Sans MS" panose="030F0702030302020204" pitchFamily="66" charset="0"/>
              </a:rPr>
              <a:t>l’inéquation suivante:   x² – 2x-3 </a:t>
            </a:r>
            <a:r>
              <a:rPr lang="fr-CA" altLang="fr-FR" dirty="0"/>
              <a:t>≤</a:t>
            </a:r>
            <a:r>
              <a:rPr lang="fr-CA" altLang="fr-FR" dirty="0">
                <a:latin typeface="Comic Sans MS" panose="030F0702030302020204" pitchFamily="66" charset="0"/>
              </a:rPr>
              <a:t> 0 </a:t>
            </a:r>
            <a:endParaRPr lang="fr-FR" dirty="0">
              <a:latin typeface="Comic Sans MS" panose="030F0702030302020204" pitchFamily="66" charset="0"/>
            </a:endParaRPr>
          </a:p>
        </p:txBody>
      </p:sp>
      <p:grpSp>
        <p:nvGrpSpPr>
          <p:cNvPr id="151" name="Group 114"/>
          <p:cNvGrpSpPr>
            <a:grpSpLocks/>
          </p:cNvGrpSpPr>
          <p:nvPr/>
        </p:nvGrpSpPr>
        <p:grpSpPr bwMode="auto">
          <a:xfrm>
            <a:off x="1139409" y="195768"/>
            <a:ext cx="4255331" cy="4718050"/>
            <a:chOff x="2699" y="548"/>
            <a:chExt cx="2948" cy="2972"/>
          </a:xfrm>
        </p:grpSpPr>
        <p:grpSp>
          <p:nvGrpSpPr>
            <p:cNvPr id="152" name="Group 5"/>
            <p:cNvGrpSpPr>
              <a:grpSpLocks/>
            </p:cNvGrpSpPr>
            <p:nvPr/>
          </p:nvGrpSpPr>
          <p:grpSpPr bwMode="auto">
            <a:xfrm>
              <a:off x="2699" y="624"/>
              <a:ext cx="2896" cy="2896"/>
              <a:chOff x="2774" y="712"/>
              <a:chExt cx="2896" cy="2896"/>
            </a:xfrm>
          </p:grpSpPr>
          <p:sp>
            <p:nvSpPr>
              <p:cNvPr id="155" name="Line 6"/>
              <p:cNvSpPr>
                <a:spLocks noChangeShapeType="1"/>
              </p:cNvSpPr>
              <p:nvPr/>
            </p:nvSpPr>
            <p:spPr bwMode="auto">
              <a:xfrm>
                <a:off x="4077" y="712"/>
                <a:ext cx="0" cy="28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6" name="Line 7"/>
              <p:cNvSpPr>
                <a:spLocks noChangeShapeType="1"/>
              </p:cNvSpPr>
              <p:nvPr/>
            </p:nvSpPr>
            <p:spPr bwMode="auto">
              <a:xfrm>
                <a:off x="2774" y="857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7" name="Line 8"/>
              <p:cNvSpPr>
                <a:spLocks noChangeShapeType="1"/>
              </p:cNvSpPr>
              <p:nvPr/>
            </p:nvSpPr>
            <p:spPr bwMode="auto">
              <a:xfrm>
                <a:off x="2774" y="1002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8" name="Line 9"/>
              <p:cNvSpPr>
                <a:spLocks noChangeShapeType="1"/>
              </p:cNvSpPr>
              <p:nvPr/>
            </p:nvSpPr>
            <p:spPr bwMode="auto">
              <a:xfrm>
                <a:off x="2774" y="1146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9" name="Line 10"/>
              <p:cNvSpPr>
                <a:spLocks noChangeShapeType="1"/>
              </p:cNvSpPr>
              <p:nvPr/>
            </p:nvSpPr>
            <p:spPr bwMode="auto">
              <a:xfrm>
                <a:off x="2774" y="1291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0" name="Line 11"/>
              <p:cNvSpPr>
                <a:spLocks noChangeShapeType="1"/>
              </p:cNvSpPr>
              <p:nvPr/>
            </p:nvSpPr>
            <p:spPr bwMode="auto">
              <a:xfrm>
                <a:off x="2774" y="1436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1" name="Line 12"/>
              <p:cNvSpPr>
                <a:spLocks noChangeShapeType="1"/>
              </p:cNvSpPr>
              <p:nvPr/>
            </p:nvSpPr>
            <p:spPr bwMode="auto">
              <a:xfrm>
                <a:off x="2774" y="1581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2" name="Line 13"/>
              <p:cNvSpPr>
                <a:spLocks noChangeShapeType="1"/>
              </p:cNvSpPr>
              <p:nvPr/>
            </p:nvSpPr>
            <p:spPr bwMode="auto">
              <a:xfrm>
                <a:off x="2774" y="1726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3" name="Line 14"/>
              <p:cNvSpPr>
                <a:spLocks noChangeShapeType="1"/>
              </p:cNvSpPr>
              <p:nvPr/>
            </p:nvSpPr>
            <p:spPr bwMode="auto">
              <a:xfrm>
                <a:off x="2774" y="1870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" name="Line 15"/>
              <p:cNvSpPr>
                <a:spLocks noChangeShapeType="1"/>
              </p:cNvSpPr>
              <p:nvPr/>
            </p:nvSpPr>
            <p:spPr bwMode="auto">
              <a:xfrm>
                <a:off x="2774" y="2015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" name="Line 16"/>
              <p:cNvSpPr>
                <a:spLocks noChangeShapeType="1"/>
              </p:cNvSpPr>
              <p:nvPr/>
            </p:nvSpPr>
            <p:spPr bwMode="auto">
              <a:xfrm>
                <a:off x="2774" y="2160"/>
                <a:ext cx="28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6" name="Line 17"/>
              <p:cNvSpPr>
                <a:spLocks noChangeShapeType="1"/>
              </p:cNvSpPr>
              <p:nvPr/>
            </p:nvSpPr>
            <p:spPr bwMode="auto">
              <a:xfrm>
                <a:off x="2774" y="2305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>
                <a:off x="2774" y="2450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8" name="Line 19"/>
              <p:cNvSpPr>
                <a:spLocks noChangeShapeType="1"/>
              </p:cNvSpPr>
              <p:nvPr/>
            </p:nvSpPr>
            <p:spPr bwMode="auto">
              <a:xfrm>
                <a:off x="2774" y="2594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9" name="Line 20"/>
              <p:cNvSpPr>
                <a:spLocks noChangeShapeType="1"/>
              </p:cNvSpPr>
              <p:nvPr/>
            </p:nvSpPr>
            <p:spPr bwMode="auto">
              <a:xfrm>
                <a:off x="2774" y="2739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0" name="Line 21"/>
              <p:cNvSpPr>
                <a:spLocks noChangeShapeType="1"/>
              </p:cNvSpPr>
              <p:nvPr/>
            </p:nvSpPr>
            <p:spPr bwMode="auto">
              <a:xfrm>
                <a:off x="2774" y="2884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1" name="Line 22"/>
              <p:cNvSpPr>
                <a:spLocks noChangeShapeType="1"/>
              </p:cNvSpPr>
              <p:nvPr/>
            </p:nvSpPr>
            <p:spPr bwMode="auto">
              <a:xfrm>
                <a:off x="2774" y="3029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2" name="Line 23"/>
              <p:cNvSpPr>
                <a:spLocks noChangeShapeType="1"/>
              </p:cNvSpPr>
              <p:nvPr/>
            </p:nvSpPr>
            <p:spPr bwMode="auto">
              <a:xfrm>
                <a:off x="2774" y="3174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3" name="Line 24"/>
              <p:cNvSpPr>
                <a:spLocks noChangeShapeType="1"/>
              </p:cNvSpPr>
              <p:nvPr/>
            </p:nvSpPr>
            <p:spPr bwMode="auto">
              <a:xfrm>
                <a:off x="2774" y="3318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4" name="Line 25"/>
              <p:cNvSpPr>
                <a:spLocks noChangeShapeType="1"/>
              </p:cNvSpPr>
              <p:nvPr/>
            </p:nvSpPr>
            <p:spPr bwMode="auto">
              <a:xfrm>
                <a:off x="2774" y="3463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5" name="Line 26"/>
              <p:cNvSpPr>
                <a:spLocks noChangeShapeType="1"/>
              </p:cNvSpPr>
              <p:nvPr/>
            </p:nvSpPr>
            <p:spPr bwMode="auto">
              <a:xfrm>
                <a:off x="2774" y="3608"/>
                <a:ext cx="2751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6" name="Line 27"/>
              <p:cNvSpPr>
                <a:spLocks noChangeShapeType="1"/>
              </p:cNvSpPr>
              <p:nvPr/>
            </p:nvSpPr>
            <p:spPr bwMode="auto">
              <a:xfrm>
                <a:off x="2774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7" name="Line 28"/>
              <p:cNvSpPr>
                <a:spLocks noChangeShapeType="1"/>
              </p:cNvSpPr>
              <p:nvPr/>
            </p:nvSpPr>
            <p:spPr bwMode="auto">
              <a:xfrm>
                <a:off x="2919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8" name="Line 29"/>
              <p:cNvSpPr>
                <a:spLocks noChangeShapeType="1"/>
              </p:cNvSpPr>
              <p:nvPr/>
            </p:nvSpPr>
            <p:spPr bwMode="auto">
              <a:xfrm>
                <a:off x="3064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9" name="Line 30"/>
              <p:cNvSpPr>
                <a:spLocks noChangeShapeType="1"/>
              </p:cNvSpPr>
              <p:nvPr/>
            </p:nvSpPr>
            <p:spPr bwMode="auto">
              <a:xfrm>
                <a:off x="3208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0" name="Line 31"/>
              <p:cNvSpPr>
                <a:spLocks noChangeShapeType="1"/>
              </p:cNvSpPr>
              <p:nvPr/>
            </p:nvSpPr>
            <p:spPr bwMode="auto">
              <a:xfrm>
                <a:off x="3353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1" name="Line 32"/>
              <p:cNvSpPr>
                <a:spLocks noChangeShapeType="1"/>
              </p:cNvSpPr>
              <p:nvPr/>
            </p:nvSpPr>
            <p:spPr bwMode="auto">
              <a:xfrm>
                <a:off x="3498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2" name="Line 33"/>
              <p:cNvSpPr>
                <a:spLocks noChangeShapeType="1"/>
              </p:cNvSpPr>
              <p:nvPr/>
            </p:nvSpPr>
            <p:spPr bwMode="auto">
              <a:xfrm>
                <a:off x="3643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3" name="Line 34"/>
              <p:cNvSpPr>
                <a:spLocks noChangeShapeType="1"/>
              </p:cNvSpPr>
              <p:nvPr/>
            </p:nvSpPr>
            <p:spPr bwMode="auto">
              <a:xfrm>
                <a:off x="3788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4" name="Line 35"/>
              <p:cNvSpPr>
                <a:spLocks noChangeShapeType="1"/>
              </p:cNvSpPr>
              <p:nvPr/>
            </p:nvSpPr>
            <p:spPr bwMode="auto">
              <a:xfrm>
                <a:off x="3932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5" name="Line 36"/>
              <p:cNvSpPr>
                <a:spLocks noChangeShapeType="1"/>
              </p:cNvSpPr>
              <p:nvPr/>
            </p:nvSpPr>
            <p:spPr bwMode="auto">
              <a:xfrm>
                <a:off x="4222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" name="Line 37"/>
              <p:cNvSpPr>
                <a:spLocks noChangeShapeType="1"/>
              </p:cNvSpPr>
              <p:nvPr/>
            </p:nvSpPr>
            <p:spPr bwMode="auto">
              <a:xfrm>
                <a:off x="4367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" name="Line 38"/>
              <p:cNvSpPr>
                <a:spLocks noChangeShapeType="1"/>
              </p:cNvSpPr>
              <p:nvPr/>
            </p:nvSpPr>
            <p:spPr bwMode="auto">
              <a:xfrm>
                <a:off x="4512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" name="Line 39"/>
              <p:cNvSpPr>
                <a:spLocks noChangeShapeType="1"/>
              </p:cNvSpPr>
              <p:nvPr/>
            </p:nvSpPr>
            <p:spPr bwMode="auto">
              <a:xfrm>
                <a:off x="4656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" name="Line 41"/>
              <p:cNvSpPr>
                <a:spLocks noChangeShapeType="1"/>
              </p:cNvSpPr>
              <p:nvPr/>
            </p:nvSpPr>
            <p:spPr bwMode="auto">
              <a:xfrm>
                <a:off x="4946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" name="Line 42"/>
              <p:cNvSpPr>
                <a:spLocks noChangeShapeType="1"/>
              </p:cNvSpPr>
              <p:nvPr/>
            </p:nvSpPr>
            <p:spPr bwMode="auto">
              <a:xfrm>
                <a:off x="5091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" name="Line 43"/>
              <p:cNvSpPr>
                <a:spLocks noChangeShapeType="1"/>
              </p:cNvSpPr>
              <p:nvPr/>
            </p:nvSpPr>
            <p:spPr bwMode="auto">
              <a:xfrm>
                <a:off x="5236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" name="Line 44"/>
              <p:cNvSpPr>
                <a:spLocks noChangeShapeType="1"/>
              </p:cNvSpPr>
              <p:nvPr/>
            </p:nvSpPr>
            <p:spPr bwMode="auto">
              <a:xfrm>
                <a:off x="5380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" name="Line 45"/>
              <p:cNvSpPr>
                <a:spLocks noChangeShapeType="1"/>
              </p:cNvSpPr>
              <p:nvPr/>
            </p:nvSpPr>
            <p:spPr bwMode="auto">
              <a:xfrm>
                <a:off x="5525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" name="Text Box 46"/>
              <p:cNvSpPr txBox="1">
                <a:spLocks noChangeArrowheads="1"/>
              </p:cNvSpPr>
              <p:nvPr/>
            </p:nvSpPr>
            <p:spPr bwMode="auto">
              <a:xfrm>
                <a:off x="4284" y="2148"/>
                <a:ext cx="162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95" name="Text Box 47"/>
              <p:cNvSpPr txBox="1">
                <a:spLocks noChangeArrowheads="1"/>
              </p:cNvSpPr>
              <p:nvPr/>
            </p:nvSpPr>
            <p:spPr bwMode="auto">
              <a:xfrm>
                <a:off x="3926" y="1925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96" name="Text Box 48"/>
              <p:cNvSpPr txBox="1">
                <a:spLocks noChangeArrowheads="1"/>
              </p:cNvSpPr>
              <p:nvPr/>
            </p:nvSpPr>
            <p:spPr bwMode="auto">
              <a:xfrm>
                <a:off x="4576" y="2148"/>
                <a:ext cx="162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97" name="Text Box 49"/>
              <p:cNvSpPr txBox="1">
                <a:spLocks noChangeArrowheads="1"/>
              </p:cNvSpPr>
              <p:nvPr/>
            </p:nvSpPr>
            <p:spPr bwMode="auto">
              <a:xfrm>
                <a:off x="4864" y="2148"/>
                <a:ext cx="162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98" name="Text Box 50"/>
              <p:cNvSpPr txBox="1">
                <a:spLocks noChangeArrowheads="1"/>
              </p:cNvSpPr>
              <p:nvPr/>
            </p:nvSpPr>
            <p:spPr bwMode="auto">
              <a:xfrm>
                <a:off x="3672" y="2160"/>
                <a:ext cx="23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 dirty="0">
                    <a:latin typeface="Times New Roman" pitchFamily="18" charset="0"/>
                  </a:rPr>
                  <a:t>-1</a:t>
                </a:r>
              </a:p>
            </p:txBody>
          </p:sp>
          <p:sp>
            <p:nvSpPr>
              <p:cNvPr id="199" name="Text Box 51"/>
              <p:cNvSpPr txBox="1">
                <a:spLocks noChangeArrowheads="1"/>
              </p:cNvSpPr>
              <p:nvPr/>
            </p:nvSpPr>
            <p:spPr bwMode="auto">
              <a:xfrm>
                <a:off x="3384" y="2160"/>
                <a:ext cx="23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-2</a:t>
                </a:r>
              </a:p>
            </p:txBody>
          </p:sp>
          <p:sp>
            <p:nvSpPr>
              <p:cNvPr id="200" name="Text Box 52"/>
              <p:cNvSpPr txBox="1">
                <a:spLocks noChangeArrowheads="1"/>
              </p:cNvSpPr>
              <p:nvPr/>
            </p:nvSpPr>
            <p:spPr bwMode="auto">
              <a:xfrm>
                <a:off x="3100" y="2160"/>
                <a:ext cx="23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-3</a:t>
                </a:r>
              </a:p>
            </p:txBody>
          </p:sp>
          <p:sp>
            <p:nvSpPr>
              <p:cNvPr id="201" name="Text Box 53"/>
              <p:cNvSpPr txBox="1">
                <a:spLocks noChangeArrowheads="1"/>
              </p:cNvSpPr>
              <p:nvPr/>
            </p:nvSpPr>
            <p:spPr bwMode="auto">
              <a:xfrm>
                <a:off x="3918" y="777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9</a:t>
                </a:r>
              </a:p>
            </p:txBody>
          </p:sp>
          <p:sp>
            <p:nvSpPr>
              <p:cNvPr id="202" name="Text Box 54"/>
              <p:cNvSpPr txBox="1">
                <a:spLocks noChangeArrowheads="1"/>
              </p:cNvSpPr>
              <p:nvPr/>
            </p:nvSpPr>
            <p:spPr bwMode="auto">
              <a:xfrm>
                <a:off x="3922" y="917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203" name="Text Box 55"/>
              <p:cNvSpPr txBox="1">
                <a:spLocks noChangeArrowheads="1"/>
              </p:cNvSpPr>
              <p:nvPr/>
            </p:nvSpPr>
            <p:spPr bwMode="auto">
              <a:xfrm>
                <a:off x="3922" y="1057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204" name="Text Box 56"/>
              <p:cNvSpPr txBox="1">
                <a:spLocks noChangeArrowheads="1"/>
              </p:cNvSpPr>
              <p:nvPr/>
            </p:nvSpPr>
            <p:spPr bwMode="auto">
              <a:xfrm>
                <a:off x="3918" y="1177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205" name="Text Box 57"/>
              <p:cNvSpPr txBox="1">
                <a:spLocks noChangeArrowheads="1"/>
              </p:cNvSpPr>
              <p:nvPr/>
            </p:nvSpPr>
            <p:spPr bwMode="auto">
              <a:xfrm>
                <a:off x="3926" y="1333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206" name="Text Box 58"/>
              <p:cNvSpPr txBox="1">
                <a:spLocks noChangeArrowheads="1"/>
              </p:cNvSpPr>
              <p:nvPr/>
            </p:nvSpPr>
            <p:spPr bwMode="auto">
              <a:xfrm>
                <a:off x="3926" y="1481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207" name="Text Box 59"/>
              <p:cNvSpPr txBox="1">
                <a:spLocks noChangeArrowheads="1"/>
              </p:cNvSpPr>
              <p:nvPr/>
            </p:nvSpPr>
            <p:spPr bwMode="auto">
              <a:xfrm>
                <a:off x="3926" y="1629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208" name="Text Box 60"/>
              <p:cNvSpPr txBox="1">
                <a:spLocks noChangeArrowheads="1"/>
              </p:cNvSpPr>
              <p:nvPr/>
            </p:nvSpPr>
            <p:spPr bwMode="auto">
              <a:xfrm>
                <a:off x="3930" y="1773"/>
                <a:ext cx="193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09" name="Text Box 61"/>
              <p:cNvSpPr txBox="1">
                <a:spLocks noChangeArrowheads="1"/>
              </p:cNvSpPr>
              <p:nvPr/>
            </p:nvSpPr>
            <p:spPr bwMode="auto">
              <a:xfrm>
                <a:off x="3898" y="2213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-1</a:t>
                </a:r>
              </a:p>
            </p:txBody>
          </p:sp>
          <p:sp>
            <p:nvSpPr>
              <p:cNvPr id="210" name="Text Box 62"/>
              <p:cNvSpPr txBox="1">
                <a:spLocks noChangeArrowheads="1"/>
              </p:cNvSpPr>
              <p:nvPr/>
            </p:nvSpPr>
            <p:spPr bwMode="auto">
              <a:xfrm>
                <a:off x="3898" y="2353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-2</a:t>
                </a:r>
              </a:p>
            </p:txBody>
          </p:sp>
          <p:sp>
            <p:nvSpPr>
              <p:cNvPr id="211" name="Text Box 63"/>
              <p:cNvSpPr txBox="1">
                <a:spLocks noChangeArrowheads="1"/>
              </p:cNvSpPr>
              <p:nvPr/>
            </p:nvSpPr>
            <p:spPr bwMode="auto">
              <a:xfrm>
                <a:off x="3902" y="2505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-3</a:t>
                </a:r>
              </a:p>
            </p:txBody>
          </p:sp>
          <p:sp>
            <p:nvSpPr>
              <p:cNvPr id="212" name="Text Box 64"/>
              <p:cNvSpPr txBox="1">
                <a:spLocks noChangeArrowheads="1"/>
              </p:cNvSpPr>
              <p:nvPr/>
            </p:nvSpPr>
            <p:spPr bwMode="auto">
              <a:xfrm>
                <a:off x="3902" y="2653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-4</a:t>
                </a:r>
              </a:p>
            </p:txBody>
          </p:sp>
          <p:sp>
            <p:nvSpPr>
              <p:cNvPr id="213" name="Text Box 65"/>
              <p:cNvSpPr txBox="1">
                <a:spLocks noChangeArrowheads="1"/>
              </p:cNvSpPr>
              <p:nvPr/>
            </p:nvSpPr>
            <p:spPr bwMode="auto">
              <a:xfrm>
                <a:off x="3894" y="2801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-5</a:t>
                </a:r>
              </a:p>
            </p:txBody>
          </p:sp>
          <p:sp>
            <p:nvSpPr>
              <p:cNvPr id="214" name="Text Box 66"/>
              <p:cNvSpPr txBox="1">
                <a:spLocks noChangeArrowheads="1"/>
              </p:cNvSpPr>
              <p:nvPr/>
            </p:nvSpPr>
            <p:spPr bwMode="auto">
              <a:xfrm>
                <a:off x="3890" y="2941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-6</a:t>
                </a:r>
              </a:p>
            </p:txBody>
          </p:sp>
          <p:sp>
            <p:nvSpPr>
              <p:cNvPr id="215" name="Text Box 67"/>
              <p:cNvSpPr txBox="1">
                <a:spLocks noChangeArrowheads="1"/>
              </p:cNvSpPr>
              <p:nvPr/>
            </p:nvSpPr>
            <p:spPr bwMode="auto">
              <a:xfrm>
                <a:off x="3890" y="3085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-7</a:t>
                </a:r>
              </a:p>
            </p:txBody>
          </p:sp>
          <p:sp>
            <p:nvSpPr>
              <p:cNvPr id="216" name="Text Box 68"/>
              <p:cNvSpPr txBox="1">
                <a:spLocks noChangeArrowheads="1"/>
              </p:cNvSpPr>
              <p:nvPr/>
            </p:nvSpPr>
            <p:spPr bwMode="auto">
              <a:xfrm>
                <a:off x="3890" y="3225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-8</a:t>
                </a:r>
              </a:p>
            </p:txBody>
          </p:sp>
          <p:sp>
            <p:nvSpPr>
              <p:cNvPr id="217" name="Text Box 69"/>
              <p:cNvSpPr txBox="1">
                <a:spLocks noChangeArrowheads="1"/>
              </p:cNvSpPr>
              <p:nvPr/>
            </p:nvSpPr>
            <p:spPr bwMode="auto">
              <a:xfrm>
                <a:off x="3890" y="3373"/>
                <a:ext cx="24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r>
                  <a:rPr lang="fr-FR" altLang="fr-FR" b="1">
                    <a:latin typeface="Times New Roman" pitchFamily="18" charset="0"/>
                  </a:rPr>
                  <a:t>-9</a:t>
                </a:r>
              </a:p>
            </p:txBody>
          </p:sp>
          <p:sp>
            <p:nvSpPr>
              <p:cNvPr id="218" name="Line 40"/>
              <p:cNvSpPr>
                <a:spLocks noChangeShapeType="1"/>
              </p:cNvSpPr>
              <p:nvPr/>
            </p:nvSpPr>
            <p:spPr bwMode="auto">
              <a:xfrm>
                <a:off x="4801" y="857"/>
                <a:ext cx="0" cy="275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53" name="Text Box 112"/>
            <p:cNvSpPr txBox="1">
              <a:spLocks noChangeArrowheads="1"/>
            </p:cNvSpPr>
            <p:nvPr/>
          </p:nvSpPr>
          <p:spPr bwMode="auto">
            <a:xfrm>
              <a:off x="3836" y="548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 altLang="fr-FR" sz="1200" b="1"/>
                <a:t>y</a:t>
              </a:r>
            </a:p>
          </p:txBody>
        </p:sp>
        <p:sp>
          <p:nvSpPr>
            <p:cNvPr id="154" name="Text Box 113"/>
            <p:cNvSpPr txBox="1">
              <a:spLocks noChangeArrowheads="1"/>
            </p:cNvSpPr>
            <p:nvPr/>
          </p:nvSpPr>
          <p:spPr bwMode="auto">
            <a:xfrm>
              <a:off x="5420" y="2039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 altLang="fr-FR" sz="1200" b="1"/>
                <a:t>x</a:t>
              </a:r>
            </a:p>
          </p:txBody>
        </p:sp>
      </p:grpSp>
      <p:grpSp>
        <p:nvGrpSpPr>
          <p:cNvPr id="219" name="Group 98"/>
          <p:cNvGrpSpPr>
            <a:grpSpLocks/>
          </p:cNvGrpSpPr>
          <p:nvPr/>
        </p:nvGrpSpPr>
        <p:grpSpPr bwMode="auto">
          <a:xfrm>
            <a:off x="1844474" y="319514"/>
            <a:ext cx="3346769" cy="3251201"/>
            <a:chOff x="3243" y="1298"/>
            <a:chExt cx="2241" cy="2048"/>
          </a:xfrm>
        </p:grpSpPr>
        <p:sp>
          <p:nvSpPr>
            <p:cNvPr id="220" name="Freeform 99"/>
            <p:cNvSpPr>
              <a:spLocks/>
            </p:cNvSpPr>
            <p:nvPr/>
          </p:nvSpPr>
          <p:spPr bwMode="auto">
            <a:xfrm>
              <a:off x="3286" y="1362"/>
              <a:ext cx="1066" cy="1984"/>
            </a:xfrm>
            <a:custGeom>
              <a:avLst/>
              <a:gdLst>
                <a:gd name="T0" fmla="*/ 0 w 3531"/>
                <a:gd name="T1" fmla="*/ 0 h 3840"/>
                <a:gd name="T2" fmla="*/ 543 w 3531"/>
                <a:gd name="T3" fmla="*/ 1104 h 3840"/>
                <a:gd name="T4" fmla="*/ 1086 w 3531"/>
                <a:gd name="T5" fmla="*/ 2004 h 3840"/>
                <a:gd name="T6" fmla="*/ 1629 w 3531"/>
                <a:gd name="T7" fmla="*/ 2724 h 3840"/>
                <a:gd name="T8" fmla="*/ 2172 w 3531"/>
                <a:gd name="T9" fmla="*/ 3264 h 3840"/>
                <a:gd name="T10" fmla="*/ 2731 w 3531"/>
                <a:gd name="T11" fmla="*/ 3624 h 3840"/>
                <a:gd name="T12" fmla="*/ 3258 w 3531"/>
                <a:gd name="T13" fmla="*/ 3804 h 3840"/>
                <a:gd name="T14" fmla="*/ 3531 w 3531"/>
                <a:gd name="T15" fmla="*/ 3840 h 3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31" h="3840">
                  <a:moveTo>
                    <a:pt x="0" y="0"/>
                  </a:moveTo>
                  <a:cubicBezTo>
                    <a:pt x="181" y="385"/>
                    <a:pt x="362" y="770"/>
                    <a:pt x="543" y="1104"/>
                  </a:cubicBezTo>
                  <a:cubicBezTo>
                    <a:pt x="724" y="1438"/>
                    <a:pt x="905" y="1734"/>
                    <a:pt x="1086" y="2004"/>
                  </a:cubicBezTo>
                  <a:cubicBezTo>
                    <a:pt x="1267" y="2274"/>
                    <a:pt x="1448" y="2514"/>
                    <a:pt x="1629" y="2724"/>
                  </a:cubicBezTo>
                  <a:cubicBezTo>
                    <a:pt x="1810" y="2934"/>
                    <a:pt x="1988" y="3114"/>
                    <a:pt x="2172" y="3264"/>
                  </a:cubicBezTo>
                  <a:cubicBezTo>
                    <a:pt x="2356" y="3414"/>
                    <a:pt x="2550" y="3534"/>
                    <a:pt x="2731" y="3624"/>
                  </a:cubicBezTo>
                  <a:cubicBezTo>
                    <a:pt x="2912" y="3714"/>
                    <a:pt x="3125" y="3768"/>
                    <a:pt x="3258" y="3804"/>
                  </a:cubicBezTo>
                  <a:cubicBezTo>
                    <a:pt x="3391" y="3840"/>
                    <a:pt x="3486" y="3834"/>
                    <a:pt x="3531" y="384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1" name="Freeform 100"/>
            <p:cNvSpPr>
              <a:spLocks/>
            </p:cNvSpPr>
            <p:nvPr/>
          </p:nvSpPr>
          <p:spPr bwMode="auto">
            <a:xfrm flipH="1">
              <a:off x="4330" y="1357"/>
              <a:ext cx="1066" cy="1984"/>
            </a:xfrm>
            <a:custGeom>
              <a:avLst/>
              <a:gdLst>
                <a:gd name="T0" fmla="*/ 0 w 3531"/>
                <a:gd name="T1" fmla="*/ 0 h 3840"/>
                <a:gd name="T2" fmla="*/ 543 w 3531"/>
                <a:gd name="T3" fmla="*/ 1104 h 3840"/>
                <a:gd name="T4" fmla="*/ 1086 w 3531"/>
                <a:gd name="T5" fmla="*/ 2004 h 3840"/>
                <a:gd name="T6" fmla="*/ 1629 w 3531"/>
                <a:gd name="T7" fmla="*/ 2724 h 3840"/>
                <a:gd name="T8" fmla="*/ 2172 w 3531"/>
                <a:gd name="T9" fmla="*/ 3264 h 3840"/>
                <a:gd name="T10" fmla="*/ 2731 w 3531"/>
                <a:gd name="T11" fmla="*/ 3624 h 3840"/>
                <a:gd name="T12" fmla="*/ 3258 w 3531"/>
                <a:gd name="T13" fmla="*/ 3804 h 3840"/>
                <a:gd name="T14" fmla="*/ 3531 w 3531"/>
                <a:gd name="T15" fmla="*/ 3840 h 3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31" h="3840">
                  <a:moveTo>
                    <a:pt x="0" y="0"/>
                  </a:moveTo>
                  <a:cubicBezTo>
                    <a:pt x="181" y="385"/>
                    <a:pt x="362" y="770"/>
                    <a:pt x="543" y="1104"/>
                  </a:cubicBezTo>
                  <a:cubicBezTo>
                    <a:pt x="724" y="1438"/>
                    <a:pt x="905" y="1734"/>
                    <a:pt x="1086" y="2004"/>
                  </a:cubicBezTo>
                  <a:cubicBezTo>
                    <a:pt x="1267" y="2274"/>
                    <a:pt x="1448" y="2514"/>
                    <a:pt x="1629" y="2724"/>
                  </a:cubicBezTo>
                  <a:cubicBezTo>
                    <a:pt x="1810" y="2934"/>
                    <a:pt x="1988" y="3114"/>
                    <a:pt x="2172" y="3264"/>
                  </a:cubicBezTo>
                  <a:cubicBezTo>
                    <a:pt x="2356" y="3414"/>
                    <a:pt x="2550" y="3534"/>
                    <a:pt x="2731" y="3624"/>
                  </a:cubicBezTo>
                  <a:cubicBezTo>
                    <a:pt x="2912" y="3714"/>
                    <a:pt x="3125" y="3768"/>
                    <a:pt x="3258" y="3804"/>
                  </a:cubicBezTo>
                  <a:cubicBezTo>
                    <a:pt x="3391" y="3840"/>
                    <a:pt x="3486" y="3834"/>
                    <a:pt x="3531" y="384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2" name="Freeform 101"/>
            <p:cNvSpPr>
              <a:spLocks/>
            </p:cNvSpPr>
            <p:nvPr/>
          </p:nvSpPr>
          <p:spPr bwMode="auto">
            <a:xfrm>
              <a:off x="3243" y="1298"/>
              <a:ext cx="552" cy="1446"/>
            </a:xfrm>
            <a:custGeom>
              <a:avLst/>
              <a:gdLst>
                <a:gd name="T0" fmla="*/ 510 w 552"/>
                <a:gd name="T1" fmla="*/ 1446 h 1446"/>
                <a:gd name="T2" fmla="*/ 552 w 552"/>
                <a:gd name="T3" fmla="*/ 1446 h 1446"/>
                <a:gd name="T4" fmla="*/ 48 w 552"/>
                <a:gd name="T5" fmla="*/ 0 h 1446"/>
                <a:gd name="T6" fmla="*/ 0 w 552"/>
                <a:gd name="T7" fmla="*/ 66 h 1446"/>
                <a:gd name="T8" fmla="*/ 429 w 552"/>
                <a:gd name="T9" fmla="*/ 1377 h 1446"/>
                <a:gd name="T10" fmla="*/ 510 w 552"/>
                <a:gd name="T11" fmla="*/ 1446 h 1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2" h="1446">
                  <a:moveTo>
                    <a:pt x="510" y="1446"/>
                  </a:moveTo>
                  <a:cubicBezTo>
                    <a:pt x="524" y="1446"/>
                    <a:pt x="538" y="1446"/>
                    <a:pt x="552" y="1446"/>
                  </a:cubicBezTo>
                  <a:lnTo>
                    <a:pt x="48" y="0"/>
                  </a:lnTo>
                  <a:lnTo>
                    <a:pt x="0" y="66"/>
                  </a:lnTo>
                  <a:lnTo>
                    <a:pt x="429" y="1377"/>
                  </a:lnTo>
                  <a:lnTo>
                    <a:pt x="510" y="1446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3" name="Freeform 102"/>
            <p:cNvSpPr>
              <a:spLocks/>
            </p:cNvSpPr>
            <p:nvPr/>
          </p:nvSpPr>
          <p:spPr bwMode="auto">
            <a:xfrm>
              <a:off x="4893" y="1334"/>
              <a:ext cx="591" cy="1410"/>
            </a:xfrm>
            <a:custGeom>
              <a:avLst/>
              <a:gdLst>
                <a:gd name="T0" fmla="*/ 51 w 591"/>
                <a:gd name="T1" fmla="*/ 1407 h 1410"/>
                <a:gd name="T2" fmla="*/ 153 w 591"/>
                <a:gd name="T3" fmla="*/ 1257 h 1410"/>
                <a:gd name="T4" fmla="*/ 591 w 591"/>
                <a:gd name="T5" fmla="*/ 0 h 1410"/>
                <a:gd name="T6" fmla="*/ 483 w 591"/>
                <a:gd name="T7" fmla="*/ 0 h 1410"/>
                <a:gd name="T8" fmla="*/ 0 w 591"/>
                <a:gd name="T9" fmla="*/ 1410 h 1410"/>
                <a:gd name="T10" fmla="*/ 51 w 591"/>
                <a:gd name="T11" fmla="*/ 1407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1" h="1410">
                  <a:moveTo>
                    <a:pt x="51" y="1407"/>
                  </a:moveTo>
                  <a:lnTo>
                    <a:pt x="153" y="1257"/>
                  </a:lnTo>
                  <a:lnTo>
                    <a:pt x="591" y="0"/>
                  </a:lnTo>
                  <a:lnTo>
                    <a:pt x="483" y="0"/>
                  </a:lnTo>
                  <a:lnTo>
                    <a:pt x="0" y="1410"/>
                  </a:lnTo>
                  <a:lnTo>
                    <a:pt x="51" y="1407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24" name="Group 70"/>
          <p:cNvGrpSpPr>
            <a:grpSpLocks/>
          </p:cNvGrpSpPr>
          <p:nvPr/>
        </p:nvGrpSpPr>
        <p:grpSpPr bwMode="auto">
          <a:xfrm>
            <a:off x="2019922" y="459294"/>
            <a:ext cx="2993335" cy="3173412"/>
            <a:chOff x="3236" y="874"/>
            <a:chExt cx="1769" cy="1553"/>
          </a:xfrm>
        </p:grpSpPr>
        <p:sp>
          <p:nvSpPr>
            <p:cNvPr id="225" name="Oval 71"/>
            <p:cNvSpPr>
              <a:spLocks noChangeAspect="1" noChangeArrowheads="1"/>
            </p:cNvSpPr>
            <p:nvPr/>
          </p:nvSpPr>
          <p:spPr bwMode="auto">
            <a:xfrm>
              <a:off x="4039" y="2395"/>
              <a:ext cx="32" cy="3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226" name="Group 72"/>
            <p:cNvGrpSpPr>
              <a:grpSpLocks/>
            </p:cNvGrpSpPr>
            <p:nvPr/>
          </p:nvGrpSpPr>
          <p:grpSpPr bwMode="auto">
            <a:xfrm>
              <a:off x="3236" y="874"/>
              <a:ext cx="1769" cy="1536"/>
              <a:chOff x="2645" y="1449"/>
              <a:chExt cx="6579" cy="3840"/>
            </a:xfrm>
          </p:grpSpPr>
          <p:sp>
            <p:nvSpPr>
              <p:cNvPr id="227" name="Freeform 73"/>
              <p:cNvSpPr>
                <a:spLocks/>
              </p:cNvSpPr>
              <p:nvPr/>
            </p:nvSpPr>
            <p:spPr bwMode="auto">
              <a:xfrm>
                <a:off x="2645" y="1476"/>
                <a:ext cx="3048" cy="3813"/>
              </a:xfrm>
              <a:custGeom>
                <a:avLst/>
                <a:gdLst>
                  <a:gd name="T0" fmla="*/ 0 w 3531"/>
                  <a:gd name="T1" fmla="*/ 0 h 3840"/>
                  <a:gd name="T2" fmla="*/ 543 w 3531"/>
                  <a:gd name="T3" fmla="*/ 1104 h 3840"/>
                  <a:gd name="T4" fmla="*/ 1086 w 3531"/>
                  <a:gd name="T5" fmla="*/ 2004 h 3840"/>
                  <a:gd name="T6" fmla="*/ 1629 w 3531"/>
                  <a:gd name="T7" fmla="*/ 2724 h 3840"/>
                  <a:gd name="T8" fmla="*/ 2172 w 3531"/>
                  <a:gd name="T9" fmla="*/ 3264 h 3840"/>
                  <a:gd name="T10" fmla="*/ 2731 w 3531"/>
                  <a:gd name="T11" fmla="*/ 3624 h 3840"/>
                  <a:gd name="T12" fmla="*/ 3258 w 3531"/>
                  <a:gd name="T13" fmla="*/ 3804 h 3840"/>
                  <a:gd name="T14" fmla="*/ 3531 w 3531"/>
                  <a:gd name="T15" fmla="*/ 3840 h 3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31" h="3840">
                    <a:moveTo>
                      <a:pt x="0" y="0"/>
                    </a:moveTo>
                    <a:cubicBezTo>
                      <a:pt x="181" y="385"/>
                      <a:pt x="362" y="770"/>
                      <a:pt x="543" y="1104"/>
                    </a:cubicBezTo>
                    <a:cubicBezTo>
                      <a:pt x="724" y="1438"/>
                      <a:pt x="905" y="1734"/>
                      <a:pt x="1086" y="2004"/>
                    </a:cubicBezTo>
                    <a:cubicBezTo>
                      <a:pt x="1267" y="2274"/>
                      <a:pt x="1448" y="2514"/>
                      <a:pt x="1629" y="2724"/>
                    </a:cubicBezTo>
                    <a:cubicBezTo>
                      <a:pt x="1810" y="2934"/>
                      <a:pt x="1988" y="3114"/>
                      <a:pt x="2172" y="3264"/>
                    </a:cubicBezTo>
                    <a:cubicBezTo>
                      <a:pt x="2356" y="3414"/>
                      <a:pt x="2550" y="3534"/>
                      <a:pt x="2731" y="3624"/>
                    </a:cubicBezTo>
                    <a:cubicBezTo>
                      <a:pt x="2912" y="3714"/>
                      <a:pt x="3125" y="3768"/>
                      <a:pt x="3258" y="3804"/>
                    </a:cubicBezTo>
                    <a:cubicBezTo>
                      <a:pt x="3391" y="3840"/>
                      <a:pt x="3486" y="3834"/>
                      <a:pt x="3531" y="3840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" name="Freeform 74"/>
              <p:cNvSpPr>
                <a:spLocks/>
              </p:cNvSpPr>
              <p:nvPr/>
            </p:nvSpPr>
            <p:spPr bwMode="auto">
              <a:xfrm flipH="1">
                <a:off x="5693" y="1449"/>
                <a:ext cx="3531" cy="3840"/>
              </a:xfrm>
              <a:custGeom>
                <a:avLst/>
                <a:gdLst>
                  <a:gd name="T0" fmla="*/ 0 w 3531"/>
                  <a:gd name="T1" fmla="*/ 0 h 3840"/>
                  <a:gd name="T2" fmla="*/ 543 w 3531"/>
                  <a:gd name="T3" fmla="*/ 1104 h 3840"/>
                  <a:gd name="T4" fmla="*/ 1086 w 3531"/>
                  <a:gd name="T5" fmla="*/ 2004 h 3840"/>
                  <a:gd name="T6" fmla="*/ 1629 w 3531"/>
                  <a:gd name="T7" fmla="*/ 2724 h 3840"/>
                  <a:gd name="T8" fmla="*/ 2172 w 3531"/>
                  <a:gd name="T9" fmla="*/ 3264 h 3840"/>
                  <a:gd name="T10" fmla="*/ 2731 w 3531"/>
                  <a:gd name="T11" fmla="*/ 3624 h 3840"/>
                  <a:gd name="T12" fmla="*/ 3258 w 3531"/>
                  <a:gd name="T13" fmla="*/ 3804 h 3840"/>
                  <a:gd name="T14" fmla="*/ 3531 w 3531"/>
                  <a:gd name="T15" fmla="*/ 3840 h 3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31" h="3840">
                    <a:moveTo>
                      <a:pt x="0" y="0"/>
                    </a:moveTo>
                    <a:cubicBezTo>
                      <a:pt x="181" y="385"/>
                      <a:pt x="362" y="770"/>
                      <a:pt x="543" y="1104"/>
                    </a:cubicBezTo>
                    <a:cubicBezTo>
                      <a:pt x="724" y="1438"/>
                      <a:pt x="905" y="1734"/>
                      <a:pt x="1086" y="2004"/>
                    </a:cubicBezTo>
                    <a:cubicBezTo>
                      <a:pt x="1267" y="2274"/>
                      <a:pt x="1448" y="2514"/>
                      <a:pt x="1629" y="2724"/>
                    </a:cubicBezTo>
                    <a:cubicBezTo>
                      <a:pt x="1810" y="2934"/>
                      <a:pt x="1988" y="3114"/>
                      <a:pt x="2172" y="3264"/>
                    </a:cubicBezTo>
                    <a:cubicBezTo>
                      <a:pt x="2356" y="3414"/>
                      <a:pt x="2550" y="3534"/>
                      <a:pt x="2731" y="3624"/>
                    </a:cubicBezTo>
                    <a:cubicBezTo>
                      <a:pt x="2912" y="3714"/>
                      <a:pt x="3125" y="3768"/>
                      <a:pt x="3258" y="3804"/>
                    </a:cubicBezTo>
                    <a:cubicBezTo>
                      <a:pt x="3391" y="3840"/>
                      <a:pt x="3486" y="3834"/>
                      <a:pt x="3531" y="3840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cxnSp>
        <p:nvCxnSpPr>
          <p:cNvPr id="229" name="Connecteur droit 228"/>
          <p:cNvCxnSpPr/>
          <p:nvPr/>
        </p:nvCxnSpPr>
        <p:spPr>
          <a:xfrm>
            <a:off x="3438847" y="470406"/>
            <a:ext cx="0" cy="39576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Rectangle 229"/>
              <p:cNvSpPr/>
              <p:nvPr/>
            </p:nvSpPr>
            <p:spPr>
              <a:xfrm rot="16200000">
                <a:off x="3123575" y="964932"/>
                <a:ext cx="108861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0" name="Rectangle 2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123575" y="964932"/>
                <a:ext cx="1088617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1" name="Group 103"/>
          <p:cNvGrpSpPr>
            <a:grpSpLocks/>
          </p:cNvGrpSpPr>
          <p:nvPr/>
        </p:nvGrpSpPr>
        <p:grpSpPr bwMode="auto">
          <a:xfrm>
            <a:off x="2597051" y="2283285"/>
            <a:ext cx="1727200" cy="215900"/>
            <a:chOff x="3743" y="1894"/>
            <a:chExt cx="1088" cy="136"/>
          </a:xfrm>
        </p:grpSpPr>
        <p:sp>
          <p:nvSpPr>
            <p:cNvPr id="232" name="Line 75"/>
            <p:cNvSpPr>
              <a:spLocks noChangeShapeType="1"/>
            </p:cNvSpPr>
            <p:nvPr/>
          </p:nvSpPr>
          <p:spPr bwMode="auto">
            <a:xfrm>
              <a:off x="4695" y="1894"/>
              <a:ext cx="13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33" name="Line 76"/>
            <p:cNvSpPr>
              <a:spLocks noChangeShapeType="1"/>
            </p:cNvSpPr>
            <p:nvPr/>
          </p:nvSpPr>
          <p:spPr bwMode="auto">
            <a:xfrm flipH="1">
              <a:off x="3743" y="1894"/>
              <a:ext cx="13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234" name="Objet 2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782566"/>
              </p:ext>
            </p:extLst>
          </p:nvPr>
        </p:nvGraphicFramePr>
        <p:xfrm>
          <a:off x="2044221" y="2245558"/>
          <a:ext cx="552830" cy="317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5" name="Equation" r:id="rId4" imgW="571320" imgH="253800" progId="Equation.DSMT4">
                  <p:embed/>
                </p:oleObj>
              </mc:Choice>
              <mc:Fallback>
                <p:oleObj name="Equation" r:id="rId4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221" y="2245558"/>
                        <a:ext cx="552830" cy="3171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" name="Objet 2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01508"/>
              </p:ext>
            </p:extLst>
          </p:nvPr>
        </p:nvGraphicFramePr>
        <p:xfrm>
          <a:off x="4390089" y="2268074"/>
          <a:ext cx="4540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6" name="Equation" r:id="rId6" imgW="495000" imgH="253800" progId="Equation.DSMT4">
                  <p:embed/>
                </p:oleObj>
              </mc:Choice>
              <mc:Fallback>
                <p:oleObj name="Equation" r:id="rId6" imgW="495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0089" y="2268074"/>
                        <a:ext cx="4540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6" name="Connecteur droit avec flèche 235"/>
          <p:cNvCxnSpPr/>
          <p:nvPr/>
        </p:nvCxnSpPr>
        <p:spPr>
          <a:xfrm>
            <a:off x="3124893" y="3570000"/>
            <a:ext cx="616191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7" name="Rectangle 236"/>
              <p:cNvSpPr/>
              <p:nvPr/>
            </p:nvSpPr>
            <p:spPr>
              <a:xfrm>
                <a:off x="3528305" y="3669417"/>
                <a:ext cx="100700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b="1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S(</a:t>
                </a:r>
                <a14:m>
                  <m:oMath xmlns:m="http://schemas.openxmlformats.org/officeDocument/2006/math"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;</a:t>
                </a:r>
                <a:r>
                  <a:rPr lang="fr-FR" b="1" dirty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fr-FR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𝟒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 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7" name="Rectangle 2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305" y="3669417"/>
                <a:ext cx="1007007" cy="307777"/>
              </a:xfrm>
              <a:prstGeom prst="rect">
                <a:avLst/>
              </a:prstGeom>
              <a:blipFill rotWithShape="1">
                <a:blip r:embed="rId8"/>
                <a:stretch>
                  <a:fillRect l="-1818" t="-4000" r="-606" b="-18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" name="Rectangle 237"/>
          <p:cNvSpPr/>
          <p:nvPr/>
        </p:nvSpPr>
        <p:spPr>
          <a:xfrm>
            <a:off x="1093100" y="5411476"/>
            <a:ext cx="27606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altLang="fr-FR" dirty="0">
                <a:latin typeface="Comic Sans MS" panose="030F0702030302020204" pitchFamily="66" charset="0"/>
              </a:rPr>
              <a:t>x² – 2x-3 </a:t>
            </a:r>
            <a:r>
              <a:rPr lang="fr-CA" altLang="fr-FR" dirty="0"/>
              <a:t>≤</a:t>
            </a:r>
            <a:r>
              <a:rPr lang="fr-CA" altLang="fr-FR" dirty="0">
                <a:latin typeface="Comic Sans MS" panose="030F0702030302020204" pitchFamily="66" charset="0"/>
              </a:rPr>
              <a:t> </a:t>
            </a:r>
            <a:r>
              <a:rPr lang="fr-CA" altLang="fr-FR" dirty="0" smtClean="0">
                <a:latin typeface="Comic Sans MS" panose="030F0702030302020204" pitchFamily="66" charset="0"/>
              </a:rPr>
              <a:t>0 signifie f(x) </a:t>
            </a:r>
            <a:r>
              <a:rPr lang="fr-CA" altLang="fr-FR" dirty="0" smtClean="0"/>
              <a:t>≤</a:t>
            </a:r>
            <a:r>
              <a:rPr lang="fr-CA" altLang="fr-FR" dirty="0" smtClean="0">
                <a:latin typeface="Comic Sans MS" panose="030F0702030302020204" pitchFamily="66" charset="0"/>
              </a:rPr>
              <a:t> </a:t>
            </a:r>
            <a:r>
              <a:rPr lang="fr-CA" altLang="fr-FR" dirty="0">
                <a:latin typeface="Comic Sans MS" panose="030F0702030302020204" pitchFamily="66" charset="0"/>
              </a:rPr>
              <a:t>0</a:t>
            </a:r>
            <a:r>
              <a:rPr lang="fr-CA" altLang="fr-FR" dirty="0" smtClean="0">
                <a:latin typeface="Comic Sans MS" panose="030F0702030302020204" pitchFamily="66" charset="0"/>
              </a:rPr>
              <a:t> </a:t>
            </a:r>
            <a:endParaRPr lang="fr-FR" dirty="0"/>
          </a:p>
        </p:txBody>
      </p:sp>
      <p:sp>
        <p:nvSpPr>
          <p:cNvPr id="239" name="Rectangle 238"/>
          <p:cNvSpPr/>
          <p:nvPr/>
        </p:nvSpPr>
        <p:spPr>
          <a:xfrm>
            <a:off x="2606992" y="6579770"/>
            <a:ext cx="401447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fr-FR" sz="1000" b="1" dirty="0">
                <a:latin typeface=".VnArial" panose="020B7200000000000000" pitchFamily="34" charset="0"/>
              </a:rPr>
              <a:t>En effet, entre -1 et 3, les valeurs de y sont toutes ≤ 0</a:t>
            </a:r>
            <a:r>
              <a:rPr lang="fr-CA" altLang="fr-FR" sz="1000" b="1" dirty="0" smtClean="0">
                <a:latin typeface=".VnArial" panose="020B7200000000000000" pitchFamily="34" charset="0"/>
              </a:rPr>
              <a:t>,.</a:t>
            </a:r>
            <a:endParaRPr lang="fr-CA" altLang="fr-FR" sz="1000" b="1" dirty="0">
              <a:latin typeface=".VnArial" panose="020B7200000000000000" pitchFamily="34" charset="0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1093100" y="5719253"/>
            <a:ext cx="3934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La courbe  </a:t>
            </a:r>
            <a:r>
              <a:rPr lang="fr-FR" dirty="0" smtClean="0">
                <a:latin typeface="Comic Sans MS" panose="030F0702030302020204" pitchFamily="66" charset="0"/>
              </a:rPr>
              <a:t>de f  </a:t>
            </a:r>
            <a:r>
              <a:rPr lang="fr-FR" dirty="0">
                <a:latin typeface="Comic Sans MS" panose="030F0702030302020204" pitchFamily="66" charset="0"/>
              </a:rPr>
              <a:t>est </a:t>
            </a:r>
            <a:r>
              <a:rPr lang="fr-FR" dirty="0" smtClean="0">
                <a:latin typeface="Comic Sans MS" panose="030F0702030302020204" pitchFamily="66" charset="0"/>
              </a:rPr>
              <a:t>au-dessous </a:t>
            </a:r>
            <a:r>
              <a:rPr lang="fr-FR" dirty="0">
                <a:latin typeface="Comic Sans MS" panose="030F0702030302020204" pitchFamily="66" charset="0"/>
              </a:rPr>
              <a:t>de </a:t>
            </a:r>
            <a:r>
              <a:rPr lang="fr-FR" dirty="0" smtClean="0">
                <a:latin typeface="Comic Sans MS" panose="030F0702030302020204" pitchFamily="66" charset="0"/>
              </a:rPr>
              <a:t> l’axe des 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Abscisses(f négatif)    </a:t>
            </a:r>
            <a:r>
              <a:rPr lang="fr-FR" dirty="0">
                <a:latin typeface="Comic Sans MS" panose="030F0702030302020204" pitchFamily="66" charset="0"/>
              </a:rPr>
              <a:t>si </a:t>
            </a:r>
          </a:p>
        </p:txBody>
      </p:sp>
      <p:graphicFrame>
        <p:nvGraphicFramePr>
          <p:cNvPr id="241" name="Objet 2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64910"/>
              </p:ext>
            </p:extLst>
          </p:nvPr>
        </p:nvGraphicFramePr>
        <p:xfrm>
          <a:off x="3298097" y="5992969"/>
          <a:ext cx="67627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7" name="Equation" r:id="rId9" imgW="660240" imgH="253800" progId="Equation.DSMT4">
                  <p:embed/>
                </p:oleObj>
              </mc:Choice>
              <mc:Fallback>
                <p:oleObj name="Equation" r:id="rId9" imgW="660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097" y="5992969"/>
                        <a:ext cx="676275" cy="26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2" name="Rectangle 241"/>
          <p:cNvSpPr/>
          <p:nvPr/>
        </p:nvSpPr>
        <p:spPr>
          <a:xfrm>
            <a:off x="1155720" y="6256494"/>
            <a:ext cx="6559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donc: </a:t>
            </a:r>
            <a:endParaRPr lang="fr-FR" sz="1100" dirty="0"/>
          </a:p>
        </p:txBody>
      </p:sp>
      <p:graphicFrame>
        <p:nvGraphicFramePr>
          <p:cNvPr id="243" name="Objet 2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417944"/>
              </p:ext>
            </p:extLst>
          </p:nvPr>
        </p:nvGraphicFramePr>
        <p:xfrm>
          <a:off x="1793540" y="6230344"/>
          <a:ext cx="820701" cy="31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8" name="Equation" r:id="rId11" imgW="672840" imgH="253800" progId="Equation.DSMT4">
                  <p:embed/>
                </p:oleObj>
              </mc:Choice>
              <mc:Fallback>
                <p:oleObj name="Equation" r:id="rId11" imgW="672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540" y="6230344"/>
                        <a:ext cx="820701" cy="313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" name="Objet 2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306719"/>
              </p:ext>
            </p:extLst>
          </p:nvPr>
        </p:nvGraphicFramePr>
        <p:xfrm>
          <a:off x="4630854" y="1474500"/>
          <a:ext cx="4381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9" name="Equation" r:id="rId13" imgW="342720" imgH="253800" progId="Equation.DSMT4">
                  <p:embed/>
                </p:oleObj>
              </mc:Choice>
              <mc:Fallback>
                <p:oleObj name="Equation" r:id="rId13" imgW="342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854" y="1474500"/>
                        <a:ext cx="4381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" name="Text Box 85"/>
          <p:cNvSpPr txBox="1">
            <a:spLocks noChangeArrowheads="1"/>
          </p:cNvSpPr>
          <p:nvPr/>
        </p:nvSpPr>
        <p:spPr bwMode="auto">
          <a:xfrm>
            <a:off x="6311752" y="2554658"/>
            <a:ext cx="16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altLang="fr-FR" dirty="0" smtClean="0"/>
              <a:t>Remarque:</a:t>
            </a:r>
            <a:endParaRPr lang="fr-CA" altLang="fr-FR" dirty="0"/>
          </a:p>
        </p:txBody>
      </p:sp>
      <p:sp>
        <p:nvSpPr>
          <p:cNvPr id="247" name="Text Box 85"/>
          <p:cNvSpPr txBox="1">
            <a:spLocks noChangeArrowheads="1"/>
          </p:cNvSpPr>
          <p:nvPr/>
        </p:nvSpPr>
        <p:spPr bwMode="auto">
          <a:xfrm>
            <a:off x="5336111" y="4520119"/>
            <a:ext cx="3600450" cy="616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altLang="fr-FR" sz="1100" dirty="0"/>
              <a:t>En effet, pour ces deux intervalles,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fr-CA" altLang="fr-FR" sz="1100" dirty="0"/>
              <a:t>les valeurs de y sont toutes ≥ 0,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fr-CA" altLang="fr-FR" sz="1100" dirty="0"/>
              <a:t>c’est-à-dire positives.</a:t>
            </a:r>
          </a:p>
        </p:txBody>
      </p:sp>
      <p:sp>
        <p:nvSpPr>
          <p:cNvPr id="316" name="Rectangle 315"/>
          <p:cNvSpPr/>
          <p:nvPr/>
        </p:nvSpPr>
        <p:spPr>
          <a:xfrm>
            <a:off x="5655803" y="2836287"/>
            <a:ext cx="34881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fr-CA" altLang="fr-FR" dirty="0"/>
              <a:t> </a:t>
            </a:r>
            <a:r>
              <a:rPr lang="fr-CA" altLang="fr-FR" dirty="0" smtClean="0">
                <a:latin typeface="Comic Sans MS" panose="030F0702030302020204" pitchFamily="66" charset="0"/>
              </a:rPr>
              <a:t>7) Résolution   graphique de  </a:t>
            </a:r>
            <a:r>
              <a:rPr lang="fr-CA" altLang="fr-FR" dirty="0">
                <a:latin typeface="Comic Sans MS" panose="030F0702030302020204" pitchFamily="66" charset="0"/>
              </a:rPr>
              <a:t>l’inéquation suivante:   x² – 2x-3 </a:t>
            </a:r>
            <a:r>
              <a:rPr lang="fr-CA" altLang="fr-FR" dirty="0"/>
              <a:t>≥</a:t>
            </a:r>
            <a:r>
              <a:rPr lang="fr-CA" altLang="fr-FR" dirty="0" smtClean="0">
                <a:latin typeface="Comic Sans MS" panose="030F0702030302020204" pitchFamily="66" charset="0"/>
              </a:rPr>
              <a:t> </a:t>
            </a:r>
            <a:r>
              <a:rPr lang="fr-CA" altLang="fr-FR" dirty="0">
                <a:latin typeface="Comic Sans MS" panose="030F0702030302020204" pitchFamily="66" charset="0"/>
              </a:rPr>
              <a:t>0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5503970" y="3288536"/>
            <a:ext cx="34325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La courbe  </a:t>
            </a:r>
            <a:r>
              <a:rPr lang="fr-FR" dirty="0" smtClean="0">
                <a:latin typeface="Comic Sans MS" panose="030F0702030302020204" pitchFamily="66" charset="0"/>
              </a:rPr>
              <a:t>de f  </a:t>
            </a:r>
            <a:r>
              <a:rPr lang="fr-FR" dirty="0">
                <a:latin typeface="Comic Sans MS" panose="030F0702030302020204" pitchFamily="66" charset="0"/>
              </a:rPr>
              <a:t>est </a:t>
            </a:r>
            <a:r>
              <a:rPr lang="fr-FR" dirty="0" smtClean="0">
                <a:latin typeface="Comic Sans MS" panose="030F0702030302020204" pitchFamily="66" charset="0"/>
              </a:rPr>
              <a:t>au-dessus </a:t>
            </a:r>
            <a:r>
              <a:rPr lang="fr-FR" dirty="0">
                <a:latin typeface="Comic Sans MS" panose="030F0702030302020204" pitchFamily="66" charset="0"/>
              </a:rPr>
              <a:t>de </a:t>
            </a:r>
            <a:r>
              <a:rPr lang="fr-FR" dirty="0" smtClean="0">
                <a:latin typeface="Comic Sans MS" panose="030F0702030302020204" pitchFamily="66" charset="0"/>
              </a:rPr>
              <a:t> l’axe des Abscisses(f positif )    </a:t>
            </a:r>
            <a:r>
              <a:rPr lang="fr-FR" dirty="0">
                <a:latin typeface="Comic Sans MS" panose="030F0702030302020204" pitchFamily="66" charset="0"/>
              </a:rPr>
              <a:t>si </a:t>
            </a:r>
          </a:p>
        </p:txBody>
      </p:sp>
      <p:graphicFrame>
        <p:nvGraphicFramePr>
          <p:cNvPr id="318" name="Objet 3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014496"/>
              </p:ext>
            </p:extLst>
          </p:nvPr>
        </p:nvGraphicFramePr>
        <p:xfrm>
          <a:off x="6080837" y="3819048"/>
          <a:ext cx="2062030" cy="39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0" name="Equation" r:id="rId15" imgW="1358640" imgH="253800" progId="Equation.DSMT4">
                  <p:embed/>
                </p:oleObj>
              </mc:Choice>
              <mc:Fallback>
                <p:oleObj name="Equation" r:id="rId15" imgW="1358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837" y="3819048"/>
                        <a:ext cx="2062030" cy="390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" name="Rectangle 318"/>
          <p:cNvSpPr/>
          <p:nvPr/>
        </p:nvSpPr>
        <p:spPr>
          <a:xfrm>
            <a:off x="5655803" y="4224843"/>
            <a:ext cx="6559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donc: </a:t>
            </a:r>
            <a:endParaRPr lang="fr-FR" sz="1100" dirty="0"/>
          </a:p>
        </p:txBody>
      </p:sp>
      <p:graphicFrame>
        <p:nvGraphicFramePr>
          <p:cNvPr id="320" name="Objet 3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472374"/>
              </p:ext>
            </p:extLst>
          </p:nvPr>
        </p:nvGraphicFramePr>
        <p:xfrm>
          <a:off x="6473692" y="4205164"/>
          <a:ext cx="16732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1" name="Equation" r:id="rId17" imgW="1371600" imgH="253800" progId="Equation.DSMT4">
                  <p:embed/>
                </p:oleObj>
              </mc:Choice>
              <mc:Fallback>
                <p:oleObj name="Equation" r:id="rId17" imgW="1371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692" y="4205164"/>
                        <a:ext cx="1673225" cy="314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1" name="Connecteur droit 320"/>
          <p:cNvCxnSpPr/>
          <p:nvPr/>
        </p:nvCxnSpPr>
        <p:spPr>
          <a:xfrm>
            <a:off x="5291105" y="287956"/>
            <a:ext cx="0" cy="62789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97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0" grpId="0"/>
      <p:bldP spid="237" grpId="0"/>
      <p:bldP spid="238" grpId="0"/>
      <p:bldP spid="240" grpId="0"/>
      <p:bldP spid="242" grpId="0"/>
      <p:bldP spid="246" grpId="0"/>
      <p:bldP spid="247" grpId="0"/>
      <p:bldP spid="316" grpId="0"/>
      <p:bldP spid="317" grpId="0"/>
      <p:bldP spid="319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798</Words>
  <Application>Microsoft Office PowerPoint</Application>
  <PresentationFormat>Affichage à l'écran (4:3)</PresentationFormat>
  <Paragraphs>151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Modèle par défaut</vt:lpstr>
      <vt:lpstr>Equation</vt:lpstr>
      <vt:lpstr>MathType 6.0 Equation</vt:lpstr>
      <vt:lpstr>Présentation PowerPoint</vt:lpstr>
      <vt:lpstr>Présentation PowerPoint</vt:lpstr>
      <vt:lpstr>Présentation PowerPoint</vt:lpstr>
    </vt:vector>
  </TitlesOfParts>
  <Company>Maison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prof: atmani najib</dc:creator>
  <cp:lastModifiedBy>atmani</cp:lastModifiedBy>
  <cp:revision>93</cp:revision>
  <dcterms:created xsi:type="dcterms:W3CDTF">2009-05-18T12:19:32Z</dcterms:created>
  <dcterms:modified xsi:type="dcterms:W3CDTF">2020-06-25T15:09:10Z</dcterms:modified>
</cp:coreProperties>
</file>