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7" r:id="rId2"/>
    <p:sldId id="278" r:id="rId3"/>
    <p:sldId id="336" r:id="rId4"/>
    <p:sldId id="334" r:id="rId5"/>
    <p:sldId id="279" r:id="rId6"/>
    <p:sldId id="257" r:id="rId7"/>
    <p:sldId id="258" r:id="rId8"/>
    <p:sldId id="332" r:id="rId9"/>
    <p:sldId id="340" r:id="rId10"/>
    <p:sldId id="338" r:id="rId11"/>
    <p:sldId id="339" r:id="rId12"/>
    <p:sldId id="311" r:id="rId13"/>
    <p:sldId id="259" r:id="rId14"/>
    <p:sldId id="266" r:id="rId15"/>
    <p:sldId id="261" r:id="rId16"/>
    <p:sldId id="262" r:id="rId17"/>
    <p:sldId id="268" r:id="rId18"/>
    <p:sldId id="264" r:id="rId19"/>
    <p:sldId id="269" r:id="rId20"/>
    <p:sldId id="265" r:id="rId21"/>
    <p:sldId id="270" r:id="rId22"/>
    <p:sldId id="271" r:id="rId23"/>
    <p:sldId id="341" r:id="rId24"/>
    <p:sldId id="342" r:id="rId25"/>
    <p:sldId id="343" r:id="rId2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oI7/Q9MzNQhh57E0QV1cQ==" hashData="MIfhxqSoqsLPAt/ejgck6YneU+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74C"/>
    <a:srgbClr val="A162D0"/>
    <a:srgbClr val="EDD6C9"/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9" autoAdjust="0"/>
    <p:restoredTop sz="94660"/>
  </p:normalViewPr>
  <p:slideViewPr>
    <p:cSldViewPr>
      <p:cViewPr>
        <p:scale>
          <a:sx n="77" d="100"/>
          <a:sy n="77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AD27CC-D6F8-46F7-AD1C-9D9DED1C8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7084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9351-B0EB-4354-8939-EFC11C1155D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3C90B-9893-4A6A-87FB-9D3BC8F69F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00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82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27F2D-F14D-4D2E-8313-B73B20C60B9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69F12-82A3-4D64-B10D-DFB333F82AF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1B6E6-AC63-4413-8032-549F1B14F8A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825F0-003C-42DA-834F-79E34A34F81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F83B7-F37B-4BBB-8D3E-077B05FC854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9010EC-118B-4343-A5A1-DCC269B45AD2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6333-FCBE-4705-84E4-49EC97466BE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8101-3382-4D00-A745-81942860B73D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 alt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184C0C-1F0C-45EF-A67E-646E7492636E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02B6-71A1-4040-9972-D34966DD228B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3E2F-C2A6-48B1-A274-9E2D5AAA606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6773E6-7666-462F-AF26-B9C4123929B4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3DD7-EDD2-4C9F-9B2A-7267DFA01363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C8B5-6B18-47D2-B4E4-5DA5449815A0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CDC8-A776-4C8A-82F3-317277FE03A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C1E9-36ED-4C6B-A374-A9EF228CA6E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EE7148-25C9-43DB-8592-D8C9E32AE19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94511" y="2060848"/>
            <a:ext cx="7858125" cy="13234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fr-FR" sz="4000" dirty="0" smtClean="0">
                <a:solidFill>
                  <a:schemeClr val="tx1"/>
                </a:solidFill>
                <a:latin typeface="Times New Roman" pitchFamily="18" charset="0"/>
              </a:rPr>
              <a:t>Leçon15: </a:t>
            </a:r>
            <a:r>
              <a:rPr lang="fr-FR" sz="4000" dirty="0"/>
              <a:t>Géométrie dans </a:t>
            </a:r>
            <a:r>
              <a:rPr lang="fr-FR" sz="4000" dirty="0" smtClean="0"/>
              <a:t>l’espace</a:t>
            </a:r>
            <a:endParaRPr lang="ar-SA" sz="4000" dirty="0">
              <a:ln w="3175" cmpd="sng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957263" y="6165850"/>
            <a:ext cx="8153400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794544" y="644527"/>
            <a:ext cx="80391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FF0000"/>
                </a:solidFill>
                <a:latin typeface="Times New Roman" pitchFamily="18" charset="0"/>
              </a:rPr>
              <a:t>Résumé de Cours avec exemples 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" y="5556253"/>
            <a:ext cx="1765301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61481" y="180079"/>
            <a:ext cx="427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Tronc commun Sciences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2149475" y="5314958"/>
            <a:ext cx="532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957267" y="182866"/>
            <a:ext cx="280639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MATHÉMATIQUE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716" y="3384283"/>
            <a:ext cx="8280920" cy="187743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marL="285724" indent="-285724" algn="ctr">
              <a:spcBef>
                <a:spcPct val="20000"/>
              </a:spcBef>
              <a:spcAft>
                <a:spcPts val="600"/>
              </a:spcAft>
              <a:buClr>
                <a:srgbClr val="8BB434">
                  <a:lumMod val="75000"/>
                </a:srgbClr>
              </a:buClr>
              <a:buSzPct val="145000"/>
            </a:pPr>
            <a:r>
              <a:rPr lang="fr-FR" sz="1500" b="1" i="1" u="sng" dirty="0">
                <a:solidFill>
                  <a:prstClr val="black"/>
                </a:solidFill>
                <a:latin typeface="Comic Sans MS" pitchFamily="66" charset="0"/>
              </a:rPr>
              <a:t>Objectifs </a:t>
            </a:r>
            <a:r>
              <a:rPr lang="fr-FR" sz="1500" b="1" i="1" u="sng" dirty="0" smtClean="0">
                <a:solidFill>
                  <a:prstClr val="black"/>
                </a:solidFill>
                <a:latin typeface="Comic Sans MS" pitchFamily="66" charset="0"/>
              </a:rPr>
              <a:t>:</a:t>
            </a:r>
          </a:p>
          <a:p>
            <a:r>
              <a:rPr lang="fr-FR" sz="1600" dirty="0" smtClean="0"/>
              <a:t>1)Interpréter </a:t>
            </a:r>
            <a:r>
              <a:rPr lang="fr-FR" sz="1600" dirty="0"/>
              <a:t>un dessin en perspective </a:t>
            </a:r>
            <a:r>
              <a:rPr lang="fr-FR" sz="1600" dirty="0" smtClean="0"/>
              <a:t>cavalière</a:t>
            </a:r>
            <a:r>
              <a:rPr lang="fr-FR" sz="1600" dirty="0"/>
              <a:t> </a:t>
            </a:r>
            <a:r>
              <a:rPr lang="fr-FR" sz="1600" dirty="0" smtClean="0"/>
              <a:t>et représenter </a:t>
            </a:r>
            <a:r>
              <a:rPr lang="fr-FR" sz="1600" dirty="0"/>
              <a:t>un solide en perspective cavalière.</a:t>
            </a:r>
          </a:p>
          <a:p>
            <a:r>
              <a:rPr lang="fr-FR" sz="1600" dirty="0" smtClean="0"/>
              <a:t>2)Déterminer </a:t>
            </a:r>
            <a:r>
              <a:rPr lang="fr-FR" sz="1600" dirty="0"/>
              <a:t>la position relative de deux droites, d'une droite et d'un plan, de deux plans. Illustrer chacune des situations par un exemple simple.</a:t>
            </a:r>
          </a:p>
          <a:p>
            <a:r>
              <a:rPr lang="fr-FR" sz="1600" dirty="0" smtClean="0"/>
              <a:t>2)Définir </a:t>
            </a:r>
            <a:r>
              <a:rPr lang="fr-FR" sz="1600" dirty="0"/>
              <a:t>et justifier le parallélisme de deux droites, d'une droite et d'un plan ou de deux plans.</a:t>
            </a:r>
          </a:p>
          <a:p>
            <a:r>
              <a:rPr lang="fr-FR" sz="1600" dirty="0" smtClean="0"/>
              <a:t>3)Définir </a:t>
            </a:r>
            <a:r>
              <a:rPr lang="fr-FR" sz="1600" dirty="0"/>
              <a:t>et justifier l'orthogonalité d'une droite et d'un plan.</a:t>
            </a:r>
          </a:p>
          <a:p>
            <a:r>
              <a:rPr lang="fr-FR" sz="1600" dirty="0" smtClean="0"/>
              <a:t>4)Calculer </a:t>
            </a:r>
            <a:r>
              <a:rPr lang="fr-FR" sz="1600" dirty="0"/>
              <a:t>des aires et des volumes à l'aide des formules de cours</a:t>
            </a:r>
            <a:r>
              <a:rPr lang="fr-FR" sz="1600" dirty="0" smtClean="0"/>
              <a:t>.</a:t>
            </a:r>
            <a:endParaRPr lang="fr-FR" sz="15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05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oneTexte 3"/>
          <p:cNvSpPr txBox="1">
            <a:spLocks noChangeArrowheads="1"/>
          </p:cNvSpPr>
          <p:nvPr/>
        </p:nvSpPr>
        <p:spPr bwMode="auto">
          <a:xfrm>
            <a:off x="756759" y="788310"/>
            <a:ext cx="748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latin typeface="Calibri" pitchFamily="34" charset="0"/>
              </a:rPr>
              <a:t>Une droite et un plan de l’espace peuvent être :</a:t>
            </a:r>
          </a:p>
        </p:txBody>
      </p:sp>
      <p:sp>
        <p:nvSpPr>
          <p:cNvPr id="24579" name="ZoneTexte 4"/>
          <p:cNvSpPr txBox="1">
            <a:spLocks noChangeArrowheads="1"/>
          </p:cNvSpPr>
          <p:nvPr/>
        </p:nvSpPr>
        <p:spPr bwMode="auto">
          <a:xfrm>
            <a:off x="881038" y="1591584"/>
            <a:ext cx="882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sécants</a:t>
            </a:r>
          </a:p>
        </p:txBody>
      </p:sp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5697557" y="1700808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parallèles</a:t>
            </a:r>
          </a:p>
        </p:txBody>
      </p:sp>
      <p:sp>
        <p:nvSpPr>
          <p:cNvPr id="24581" name="ZoneTexte 6"/>
          <p:cNvSpPr txBox="1">
            <a:spLocks noChangeArrowheads="1"/>
          </p:cNvSpPr>
          <p:nvPr/>
        </p:nvSpPr>
        <p:spPr bwMode="auto">
          <a:xfrm>
            <a:off x="3940206" y="2636912"/>
            <a:ext cx="1873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strictement parallèles</a:t>
            </a:r>
          </a:p>
        </p:txBody>
      </p:sp>
      <p:sp>
        <p:nvSpPr>
          <p:cNvPr id="24582" name="ZoneTexte 7"/>
          <p:cNvSpPr txBox="1">
            <a:spLocks noChangeArrowheads="1"/>
          </p:cNvSpPr>
          <p:nvPr/>
        </p:nvSpPr>
        <p:spPr bwMode="auto">
          <a:xfrm>
            <a:off x="6737903" y="2672757"/>
            <a:ext cx="2142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la droite contenue dans le plan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763688" y="1232016"/>
            <a:ext cx="2431596" cy="468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266722" y="1232016"/>
            <a:ext cx="1385398" cy="359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959421" y="2204864"/>
            <a:ext cx="118055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576988" y="2167656"/>
            <a:ext cx="111047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7" name="Image 20" descr="plan_droite_secan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95" y="1885752"/>
            <a:ext cx="2716716" cy="23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Image 21" descr="droite_dans_pl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093" y="3642733"/>
            <a:ext cx="2808287" cy="141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Image 22" descr="plan_droite_parallel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254200"/>
            <a:ext cx="288498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ZoneTexte 13"/>
          <p:cNvSpPr txBox="1">
            <a:spLocks noChangeArrowheads="1"/>
          </p:cNvSpPr>
          <p:nvPr/>
        </p:nvSpPr>
        <p:spPr bwMode="auto">
          <a:xfrm>
            <a:off x="6139972" y="5137084"/>
            <a:ext cx="2663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latin typeface="Calibri" pitchFamily="34" charset="0"/>
              </a:rPr>
              <a:t>L’intersection de la droite et du plan est la droite.</a:t>
            </a:r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437472" y="4306087"/>
            <a:ext cx="2286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itchFamily="34" charset="0"/>
              </a:rPr>
              <a:t>L’intersection de la droite et du plan est alors réduite à un point.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5246" y="5058704"/>
            <a:ext cx="1800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itchFamily="34" charset="0"/>
              </a:rPr>
              <a:t>L’intersection de la droite et du plan est vide.</a:t>
            </a:r>
          </a:p>
        </p:txBody>
      </p: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437472" y="326645"/>
            <a:ext cx="8128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5"/>
            </a:pPr>
            <a:r>
              <a:rPr lang="fr-FR" b="1" dirty="0">
                <a:solidFill>
                  <a:srgbClr val="FF0000"/>
                </a:solidFill>
              </a:rPr>
              <a:t>Position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relative </a:t>
            </a:r>
            <a:r>
              <a:rPr lang="fr-FR" b="1" dirty="0" smtClean="0">
                <a:solidFill>
                  <a:srgbClr val="FF0000"/>
                </a:solidFill>
              </a:rPr>
              <a:t>d’une droite et un plan </a:t>
            </a:r>
            <a:r>
              <a:rPr lang="fr-FR" b="1" dirty="0">
                <a:solidFill>
                  <a:srgbClr val="FF0000"/>
                </a:solidFill>
              </a:rPr>
              <a:t>dans l’espace : 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4965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90" grpId="0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3"/>
          <p:cNvSpPr txBox="1">
            <a:spLocks noChangeArrowheads="1"/>
          </p:cNvSpPr>
          <p:nvPr/>
        </p:nvSpPr>
        <p:spPr bwMode="auto">
          <a:xfrm>
            <a:off x="395288" y="1009312"/>
            <a:ext cx="7489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</a:rPr>
              <a:t>Deux plans distincts de l’espace peuvent être :</a:t>
            </a:r>
          </a:p>
        </p:txBody>
      </p:sp>
      <p:sp>
        <p:nvSpPr>
          <p:cNvPr id="26627" name="ZoneTexte 4"/>
          <p:cNvSpPr txBox="1">
            <a:spLocks noChangeArrowheads="1"/>
          </p:cNvSpPr>
          <p:nvPr/>
        </p:nvSpPr>
        <p:spPr bwMode="auto">
          <a:xfrm>
            <a:off x="1224718" y="1782423"/>
            <a:ext cx="975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Calibri" pitchFamily="34" charset="0"/>
              </a:rPr>
              <a:t>sécants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3786616" y="1834081"/>
            <a:ext cx="25170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alibri" pitchFamily="34" charset="0"/>
              </a:rPr>
              <a:t>Strictement parallèles</a:t>
            </a:r>
            <a:endParaRPr lang="fr-FR" sz="2000" b="1" dirty="0">
              <a:latin typeface="Calibri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893094" y="1412776"/>
            <a:ext cx="1886818" cy="28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283968" y="1409422"/>
            <a:ext cx="761197" cy="28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Image 20" descr="plans_secan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54" y="2152311"/>
            <a:ext cx="2787578" cy="18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age 22" descr="plans_parallel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347" y="2152311"/>
            <a:ext cx="3096344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ZoneTexte 10"/>
          <p:cNvSpPr txBox="1">
            <a:spLocks noChangeArrowheads="1"/>
          </p:cNvSpPr>
          <p:nvPr/>
        </p:nvSpPr>
        <p:spPr bwMode="auto">
          <a:xfrm>
            <a:off x="3398347" y="3721481"/>
            <a:ext cx="2735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dirty="0">
                <a:latin typeface="Calibri" pitchFamily="34" charset="0"/>
              </a:rPr>
              <a:t>Leur intersection est vide.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288" y="3806528"/>
            <a:ext cx="218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latin typeface="Calibri" pitchFamily="34" charset="0"/>
              </a:rPr>
              <a:t>Leur intersection est </a:t>
            </a:r>
            <a:endParaRPr lang="fr-FR" sz="1800" b="1" dirty="0" smtClean="0">
              <a:latin typeface="Calibri" pitchFamily="34" charset="0"/>
            </a:endParaRPr>
          </a:p>
          <a:p>
            <a:r>
              <a:rPr lang="fr-FR" sz="1800" b="1" dirty="0" smtClean="0">
                <a:latin typeface="Calibri" pitchFamily="34" charset="0"/>
              </a:rPr>
              <a:t>une </a:t>
            </a:r>
            <a:r>
              <a:rPr lang="fr-FR" sz="1800" b="1" dirty="0">
                <a:latin typeface="Calibri" pitchFamily="34" charset="0"/>
              </a:rPr>
              <a:t>droite.</a:t>
            </a:r>
          </a:p>
        </p:txBody>
      </p:sp>
      <p:sp>
        <p:nvSpPr>
          <p:cNvPr id="14" name="ZoneTexte 4"/>
          <p:cNvSpPr txBox="1">
            <a:spLocks noChangeArrowheads="1"/>
          </p:cNvSpPr>
          <p:nvPr/>
        </p:nvSpPr>
        <p:spPr bwMode="auto">
          <a:xfrm>
            <a:off x="602375" y="588750"/>
            <a:ext cx="6985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6"/>
            </a:pPr>
            <a:r>
              <a:rPr lang="fr-FR" b="1" dirty="0">
                <a:solidFill>
                  <a:srgbClr val="FF0000"/>
                </a:solidFill>
              </a:rPr>
              <a:t>Position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relative de deux </a:t>
            </a:r>
            <a:r>
              <a:rPr lang="fr-FR" b="1" dirty="0" smtClean="0">
                <a:solidFill>
                  <a:srgbClr val="FF0000"/>
                </a:solidFill>
              </a:rPr>
              <a:t>plans dans </a:t>
            </a:r>
            <a:r>
              <a:rPr lang="fr-FR" b="1" dirty="0">
                <a:solidFill>
                  <a:srgbClr val="FF0000"/>
                </a:solidFill>
              </a:rPr>
              <a:t>l’espace : </a:t>
            </a:r>
          </a:p>
        </p:txBody>
      </p:sp>
      <p:sp>
        <p:nvSpPr>
          <p:cNvPr id="15" name="Parallélogramme 14"/>
          <p:cNvSpPr/>
          <p:nvPr/>
        </p:nvSpPr>
        <p:spPr bwMode="auto">
          <a:xfrm>
            <a:off x="6804868" y="2091241"/>
            <a:ext cx="2160490" cy="864096"/>
          </a:xfrm>
          <a:prstGeom prst="parallelogram">
            <a:avLst/>
          </a:prstGeom>
          <a:solidFill>
            <a:srgbClr val="C4774C">
              <a:alpha val="0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58020" y="2436567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P)</a:t>
            </a:r>
            <a:endParaRPr lang="fr-FR" altLang="fr-FR" dirty="0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89933" y="2523289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Q</a:t>
            </a:r>
            <a:endParaRPr lang="fr-FR" altLang="fr-FR" dirty="0"/>
          </a:p>
        </p:txBody>
      </p:sp>
      <p:sp>
        <p:nvSpPr>
          <p:cNvPr id="25" name="ZoneTexte 10"/>
          <p:cNvSpPr txBox="1">
            <a:spLocks noChangeArrowheads="1"/>
          </p:cNvSpPr>
          <p:nvPr/>
        </p:nvSpPr>
        <p:spPr bwMode="auto">
          <a:xfrm>
            <a:off x="6781601" y="3212976"/>
            <a:ext cx="2177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="1" dirty="0" smtClean="0">
                <a:latin typeface="Calibri" pitchFamily="34" charset="0"/>
              </a:rPr>
              <a:t>Confondus : P = Q</a:t>
            </a:r>
            <a:endParaRPr lang="fr-FR" sz="1800" b="1" dirty="0">
              <a:latin typeface="Calibri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427187" y="1409422"/>
            <a:ext cx="3862746" cy="624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288" y="4985107"/>
            <a:ext cx="5390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- </a:t>
            </a:r>
            <a:r>
              <a:rPr lang="fr-FR" sz="1600" dirty="0"/>
              <a:t>Les plans (BCG) et (BCE) sont sécants suivant la droite (BC).</a:t>
            </a:r>
          </a:p>
          <a:p>
            <a:r>
              <a:rPr lang="fr-FR" sz="1600" dirty="0"/>
              <a:t>- Les plans (ABC) et (EFG) sont </a:t>
            </a:r>
            <a:r>
              <a:rPr lang="fr-FR" sz="1600" dirty="0">
                <a:solidFill>
                  <a:prstClr val="black"/>
                </a:solidFill>
                <a:latin typeface="Calibri" pitchFamily="34" charset="0"/>
              </a:rPr>
              <a:t>Strictement</a:t>
            </a:r>
            <a:r>
              <a:rPr lang="fr-FR" sz="1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1600" dirty="0" smtClean="0"/>
              <a:t>parallèles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83568" y="4584997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Exemples </a:t>
            </a:r>
            <a:endParaRPr lang="fr-FR" sz="2000" b="1" dirty="0"/>
          </a:p>
        </p:txBody>
      </p:sp>
      <p:grpSp>
        <p:nvGrpSpPr>
          <p:cNvPr id="34" name="Groupe 33"/>
          <p:cNvGrpSpPr/>
          <p:nvPr/>
        </p:nvGrpSpPr>
        <p:grpSpPr>
          <a:xfrm>
            <a:off x="6133609" y="4338360"/>
            <a:ext cx="1940405" cy="2215490"/>
            <a:chOff x="2909234" y="3022672"/>
            <a:chExt cx="6597388" cy="3956541"/>
          </a:xfrm>
        </p:grpSpPr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V="1">
              <a:off x="4757886" y="34798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3"/>
            <p:cNvSpPr>
              <a:spLocks noChangeShapeType="1"/>
            </p:cNvSpPr>
            <p:nvPr/>
          </p:nvSpPr>
          <p:spPr bwMode="auto">
            <a:xfrm flipH="1">
              <a:off x="4757886" y="34798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8491686" y="34798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4757886" y="53848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V="1">
              <a:off x="3919686" y="44704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flipH="1">
              <a:off x="3919686" y="44704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3919686" y="63754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V="1">
              <a:off x="3919686" y="3479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3919686" y="5384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 flipV="1">
              <a:off x="7653486" y="5384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flipV="1">
              <a:off x="7653486" y="3479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2909234" y="3975171"/>
              <a:ext cx="1194687" cy="668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 b="1" dirty="0"/>
                <a:t>A</a:t>
              </a: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4534049" y="3092523"/>
              <a:ext cx="1069336" cy="557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/>
                <a:t>D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8415485" y="3022672"/>
              <a:ext cx="1091136" cy="613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dirty="0"/>
                <a:t>C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6691642" y="3882628"/>
              <a:ext cx="1091137" cy="613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dirty="0"/>
                <a:t>B</a:t>
              </a:r>
              <a:endParaRPr lang="fr-FR" altLang="fr-FR" sz="1800" b="1" dirty="0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8404585" y="5278102"/>
              <a:ext cx="1102037" cy="557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/>
                <a:t>G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7488385" y="6310383"/>
              <a:ext cx="1063882" cy="668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 dirty="0"/>
                <a:t>F</a:t>
              </a: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2931035" y="6041058"/>
              <a:ext cx="1151085" cy="668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 b="1" dirty="0"/>
                <a:t>E</a:t>
              </a:r>
              <a:endParaRPr lang="fr-FR" altLang="fr-FR" sz="2000" b="1" dirty="0"/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4712770" y="4809878"/>
              <a:ext cx="1129285" cy="613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dirty="0"/>
                <a:t>H</a:t>
              </a: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7653486" y="44704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91242" y="4523442"/>
            <a:ext cx="4291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000000"/>
                </a:solidFill>
              </a:rPr>
              <a:t>:</a:t>
            </a:r>
            <a:r>
              <a:rPr lang="fr-FR" sz="1600" dirty="0">
                <a:solidFill>
                  <a:srgbClr val="000000"/>
                </a:solidFill>
              </a:rPr>
              <a:t>ABCDEFGH est un parallélépipède rectangle.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0014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35" grpId="0"/>
      <p:bldP spid="2" grpId="0"/>
      <p:bldP spid="15" grpId="0" animBg="1"/>
      <p:bldP spid="23" grpId="0"/>
      <p:bldP spid="24" grpId="0"/>
      <p:bldP spid="2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Image 3" descr="thm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68127"/>
            <a:ext cx="3528392" cy="337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57084" y="568127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fr-FR" sz="2000" b="1" u="sng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Théorème </a:t>
            </a:r>
            <a:r>
              <a:rPr lang="fr-FR" sz="1800" b="1" kern="0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: 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Si deux plans P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et P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2</a:t>
            </a:r>
            <a:r>
              <a:rPr lang="fr-FR" sz="1800" b="1" kern="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sont </a:t>
            </a:r>
            <a:r>
              <a:rPr lang="fr-FR" sz="1800" b="1" kern="0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parallèles</a:t>
            </a:r>
          </a:p>
          <a:p>
            <a:pPr lvl="0" eaLnBrk="1" hangingPunct="1"/>
            <a:r>
              <a:rPr lang="fr-FR" sz="1800" b="1" kern="0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 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alors tout plan P qui coupe l’un coupe l’autre et les droites d’intersection d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et d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2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sont parallèles.</a:t>
            </a:r>
            <a:endParaRPr lang="fr-FR" sz="2000" b="1" kern="0" dirty="0">
              <a:solidFill>
                <a:srgbClr val="00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683568" y="1812835"/>
            <a:ext cx="1512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Exemple</a:t>
            </a:r>
            <a:endParaRPr lang="fr-FR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2" descr="thm3_exempl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05" y="692696"/>
            <a:ext cx="5450957" cy="40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704805" y="4497843"/>
            <a:ext cx="7272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On a : les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plans (ABC) et (EFG) sont parallèles. </a:t>
            </a:r>
          </a:p>
          <a:p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Et le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plan (ACG) coupe (ABC) suivant la droite (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AB).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 smtClean="0">
                <a:cs typeface="Times New Roman" pitchFamily="18" charset="0"/>
              </a:rPr>
              <a:t>ET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plan (ACG) coupe (EFG) suivant la droite (EG).</a:t>
            </a:r>
          </a:p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On en conclut que les droites (AC) et (EG) sont parallèles.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351435" y="641485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28792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5194025" y="4579529"/>
            <a:ext cx="3482432" cy="1972073"/>
            <a:chOff x="528" y="1920"/>
            <a:chExt cx="4752" cy="1687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528" y="1920"/>
              <a:ext cx="4752" cy="1680"/>
            </a:xfrm>
            <a:prstGeom prst="parallelogram">
              <a:avLst>
                <a:gd name="adj" fmla="val 70714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815" y="3264"/>
              <a:ext cx="266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</a:t>
              </a:r>
            </a:p>
          </p:txBody>
        </p:sp>
      </p:grp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5214" y="1475030"/>
            <a:ext cx="2783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B050"/>
                </a:solidFill>
              </a:rPr>
              <a:t>a. Droites parallèles</a:t>
            </a:r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5978158" y="1115872"/>
            <a:ext cx="2676802" cy="1524244"/>
            <a:chOff x="528" y="1862"/>
            <a:chExt cx="4704" cy="1786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 rot="1894200">
              <a:off x="528" y="1862"/>
              <a:ext cx="4704" cy="1786"/>
            </a:xfrm>
            <a:prstGeom prst="parallelogram">
              <a:avLst>
                <a:gd name="adj" fmla="val 59627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571" y="2536"/>
              <a:ext cx="445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dirty="0"/>
                <a:t>P</a:t>
              </a:r>
            </a:p>
          </p:txBody>
        </p: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6488951" y="1231233"/>
            <a:ext cx="1286850" cy="792400"/>
            <a:chOff x="1630" y="1861"/>
            <a:chExt cx="1295" cy="826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959" y="1861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  <a:r>
                <a:rPr lang="fr-FR" altLang="fr-FR" baseline="-25000" dirty="0"/>
                <a:t>1</a:t>
              </a:r>
              <a:endParaRPr lang="fr-FR" altLang="fr-FR" dirty="0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rot="21524264" flipV="1">
              <a:off x="1630" y="1967"/>
              <a:ext cx="1295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6868779" y="1561730"/>
            <a:ext cx="1328244" cy="778450"/>
            <a:chOff x="2832" y="2736"/>
            <a:chExt cx="1295" cy="720"/>
          </a:xfrm>
        </p:grpSpPr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089" y="2832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  <a:r>
                <a:rPr lang="fr-FR" altLang="fr-FR" baseline="-25000"/>
                <a:t>2</a:t>
              </a:r>
              <a:endParaRPr lang="fr-FR" altLang="fr-FR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rot="21524264" flipV="1">
              <a:off x="2832" y="2736"/>
              <a:ext cx="1295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7525" y="957339"/>
            <a:ext cx="229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 smtClean="0">
                <a:solidFill>
                  <a:schemeClr val="accent6"/>
                </a:solidFill>
              </a:rPr>
              <a:t>1. Parallélisme: </a:t>
            </a:r>
            <a:endParaRPr lang="fr-FR" altLang="fr-FR" b="1" dirty="0">
              <a:solidFill>
                <a:schemeClr val="accent6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48607" y="1932230"/>
            <a:ext cx="60420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/>
              <a:t>Deux droites parallèles sont contenues dans un même </a:t>
            </a:r>
            <a:r>
              <a:rPr lang="fr-FR" altLang="fr-FR" sz="2000" dirty="0" smtClean="0"/>
              <a:t>plan et </a:t>
            </a:r>
            <a:r>
              <a:rPr lang="fr-FR" sz="2000" dirty="0" smtClean="0"/>
              <a:t>pas </a:t>
            </a:r>
            <a:r>
              <a:rPr lang="fr-FR" sz="2000" dirty="0"/>
              <a:t>de points communs </a:t>
            </a:r>
            <a:r>
              <a:rPr lang="fr-FR" sz="2000" dirty="0" smtClean="0"/>
              <a:t> ou </a:t>
            </a:r>
            <a:r>
              <a:rPr lang="fr-FR" sz="2000" dirty="0"/>
              <a:t>confondues</a:t>
            </a:r>
            <a:endParaRPr lang="fr-FR" altLang="fr-FR" sz="2000" dirty="0"/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 rot="21228871">
            <a:off x="4993269" y="4160573"/>
            <a:ext cx="2499246" cy="1430865"/>
            <a:chOff x="2256" y="1304"/>
            <a:chExt cx="1968" cy="1480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897" y="130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2256" y="1488"/>
              <a:ext cx="196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45214" y="2770830"/>
            <a:ext cx="4111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B050"/>
                </a:solidFill>
              </a:rPr>
              <a:t>b. Droites parallèles à un plan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45214" y="3276893"/>
            <a:ext cx="8131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/>
              <a:t>Une droite est parallèle à un plan si elle est parallèle à une droite</a:t>
            </a:r>
          </a:p>
          <a:p>
            <a:r>
              <a:rPr lang="fr-FR" altLang="fr-FR" sz="2000" dirty="0"/>
              <a:t>contenue dans le plan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8608" y="3911343"/>
            <a:ext cx="4067408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11120" y="3967201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D // D’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18360" y="4407401"/>
            <a:ext cx="2166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D’ contenue dans P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145369" y="4145791"/>
            <a:ext cx="146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donc </a:t>
            </a:r>
            <a:r>
              <a:rPr lang="fr-FR" altLang="fr-FR" dirty="0"/>
              <a:t>D // P</a:t>
            </a:r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>
            <a:off x="3002625" y="3950201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5424164" y="4748567"/>
            <a:ext cx="2533018" cy="1807501"/>
            <a:chOff x="2544" y="2400"/>
            <a:chExt cx="1968" cy="1296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V="1">
              <a:off x="2544" y="2400"/>
              <a:ext cx="196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3696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D’</a:t>
              </a: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6912743" y="5771329"/>
            <a:ext cx="328212" cy="535556"/>
            <a:chOff x="3408" y="2976"/>
            <a:chExt cx="255" cy="384"/>
          </a:xfrm>
        </p:grpSpPr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3408" y="29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28541" y="461580"/>
            <a:ext cx="21411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 startAt="7"/>
            </a:pPr>
            <a:r>
              <a:rPr lang="fr-FR" altLang="fr-FR" b="1" dirty="0" smtClean="0">
                <a:solidFill>
                  <a:srgbClr val="FF0000"/>
                </a:solidFill>
              </a:rPr>
              <a:t>Propriétés 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38948"/>
              </p:ext>
            </p:extLst>
          </p:nvPr>
        </p:nvGraphicFramePr>
        <p:xfrm>
          <a:off x="4572000" y="1507518"/>
          <a:ext cx="11303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3" imgW="749160" imgH="253800" progId="Equation.DSMT4">
                  <p:embed/>
                </p:oleObj>
              </mc:Choice>
              <mc:Fallback>
                <p:oleObj name="Equation" r:id="rId3" imgW="7491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07518"/>
                        <a:ext cx="1130300" cy="37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6165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  <p:bldP spid="17" grpId="0" autoUpdateAnimBg="0"/>
      <p:bldP spid="18" grpId="0" autoUpdateAnimBg="0"/>
      <p:bldP spid="19" grpId="0" animBg="1"/>
      <p:bldP spid="20" grpId="0" autoUpdateAnimBg="0"/>
      <p:bldP spid="21" grpId="0" autoUpdateAnimBg="0"/>
      <p:bldP spid="22" grpId="0" autoUpdateAnimBg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3212922" y="194956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3212922" y="1949564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946722" y="194956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3212922" y="3854564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2374722" y="294016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2374722" y="2940164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2374722" y="4845164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374722" y="1949564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2374722" y="3854564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6108522" y="3854564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6108522" y="1949564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004835" y="267028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A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989747" y="14938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D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870522" y="149236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C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821185" y="252423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B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922910" y="363231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G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943422" y="47800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F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069922" y="4692764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E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796997" y="3578339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H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050925" y="990600"/>
            <a:ext cx="6288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- </a:t>
            </a:r>
            <a:r>
              <a:rPr lang="fr-FR" altLang="fr-FR" dirty="0" smtClean="0"/>
              <a:t>Montrer que </a:t>
            </a:r>
            <a:r>
              <a:rPr lang="fr-FR" altLang="fr-FR" dirty="0"/>
              <a:t>la Droite (AB) </a:t>
            </a:r>
            <a:r>
              <a:rPr lang="fr-FR" altLang="fr-FR" dirty="0" smtClean="0"/>
              <a:t>est parallèle au plan</a:t>
            </a:r>
            <a:endParaRPr lang="fr-FR" altLang="fr-FR" dirty="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2267419" y="376394"/>
            <a:ext cx="5163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ABCDEFGH </a:t>
            </a:r>
            <a:r>
              <a:rPr lang="fr-FR" altLang="fr-FR" sz="2000" b="1" dirty="0"/>
              <a:t>est un parallélépipède rectangle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1062108" y="5592858"/>
            <a:ext cx="65532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1124021" y="5592858"/>
            <a:ext cx="245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dirty="0" smtClean="0"/>
              <a:t>On a (AB</a:t>
            </a:r>
            <a:r>
              <a:rPr lang="fr-FR" altLang="fr-FR" dirty="0"/>
              <a:t>) // (EF)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5559496" y="5769071"/>
            <a:ext cx="213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(AB) // (EFGH)</a:t>
            </a: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2374722" y="3854564"/>
            <a:ext cx="4572000" cy="990600"/>
          </a:xfrm>
          <a:prstGeom prst="parallelogram">
            <a:avLst>
              <a:gd name="adj" fmla="val 847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6108522" y="294016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374722" y="2940164"/>
            <a:ext cx="3733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2374722" y="4845164"/>
            <a:ext cx="3733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124021" y="5973858"/>
            <a:ext cx="428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/>
              <a:t>(EF) contenue dans (EFGH)</a:t>
            </a:r>
          </a:p>
        </p:txBody>
      </p:sp>
      <p:sp>
        <p:nvSpPr>
          <p:cNvPr id="12325" name="AutoShape 37"/>
          <p:cNvSpPr>
            <a:spLocks/>
          </p:cNvSpPr>
          <p:nvPr/>
        </p:nvSpPr>
        <p:spPr bwMode="auto">
          <a:xfrm>
            <a:off x="4778446" y="5634133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4856233" y="574525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donc</a:t>
            </a:r>
          </a:p>
        </p:txBody>
      </p:sp>
      <p:sp>
        <p:nvSpPr>
          <p:cNvPr id="2" name="Rectangle 1"/>
          <p:cNvSpPr/>
          <p:nvPr/>
        </p:nvSpPr>
        <p:spPr>
          <a:xfrm>
            <a:off x="843067" y="338512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u="sng" dirty="0">
                <a:solidFill>
                  <a:srgbClr val="00B050"/>
                </a:solidFill>
              </a:rPr>
              <a:t>Exemple</a:t>
            </a:r>
            <a:r>
              <a:rPr lang="fr-FR" altLang="fr-FR" sz="2000" b="1" dirty="0">
                <a:solidFill>
                  <a:srgbClr val="00B050"/>
                </a:solidFill>
              </a:rPr>
              <a:t> :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239794" y="997704"/>
            <a:ext cx="1271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 (</a:t>
            </a:r>
            <a:r>
              <a:rPr lang="fr-FR" altLang="fr-FR" dirty="0"/>
              <a:t>EFGH)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074335" y="515358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u="sng" dirty="0"/>
              <a:t>Réponse</a:t>
            </a:r>
            <a:r>
              <a:rPr lang="fr-FR" altLang="fr-FR" dirty="0"/>
              <a:t> :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 autoUpdateAnimBg="0"/>
      <p:bldP spid="12318" grpId="0" animBg="1" autoUpdateAnimBg="0"/>
      <p:bldP spid="12319" grpId="0" autoUpdateAnimBg="0"/>
      <p:bldP spid="12320" grpId="0" autoUpdateAnimBg="0"/>
      <p:bldP spid="12321" grpId="0" animBg="1" autoUpdateAnimBg="0"/>
      <p:bldP spid="12322" grpId="0" animBg="1"/>
      <p:bldP spid="12323" grpId="0" animBg="1"/>
      <p:bldP spid="12324" grpId="0" autoUpdateAnimBg="0"/>
      <p:bldP spid="12325" grpId="0" animBg="1"/>
      <p:bldP spid="12326" grpId="0" autoUpdateAnimBg="0"/>
      <p:bldP spid="34" grpId="0" autoUpdateAnimBg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6067892" y="691310"/>
            <a:ext cx="2941243" cy="1146967"/>
            <a:chOff x="1488" y="3168"/>
            <a:chExt cx="2400" cy="659"/>
          </a:xfrm>
        </p:grpSpPr>
        <p:sp>
          <p:nvSpPr>
            <p:cNvPr id="7196" name="AutoShape 28"/>
            <p:cNvSpPr>
              <a:spLocks noChangeArrowheads="1"/>
            </p:cNvSpPr>
            <p:nvPr/>
          </p:nvSpPr>
          <p:spPr bwMode="auto">
            <a:xfrm>
              <a:off x="1488" y="3168"/>
              <a:ext cx="2400" cy="659"/>
            </a:xfrm>
            <a:prstGeom prst="parallelogram">
              <a:avLst>
                <a:gd name="adj" fmla="val 9104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 sz="2000"/>
            </a:p>
          </p:txBody>
        </p:sp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773" y="3562"/>
              <a:ext cx="38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2000" dirty="0"/>
                <a:t>P</a:t>
              </a:r>
              <a:r>
                <a:rPr lang="fr-FR" altLang="fr-FR" sz="2000" baseline="-25000" dirty="0"/>
                <a:t>2</a:t>
              </a:r>
              <a:endParaRPr lang="fr-FR" altLang="fr-FR" sz="2000" dirty="0"/>
            </a:p>
          </p:txBody>
        </p:sp>
      </p:grpSp>
      <p:grpSp>
        <p:nvGrpSpPr>
          <p:cNvPr id="7202" name="Group 34"/>
          <p:cNvGrpSpPr>
            <a:grpSpLocks/>
          </p:cNvGrpSpPr>
          <p:nvPr/>
        </p:nvGrpSpPr>
        <p:grpSpPr bwMode="auto">
          <a:xfrm>
            <a:off x="5916074" y="1951588"/>
            <a:ext cx="3093061" cy="1046166"/>
            <a:chOff x="1488" y="2304"/>
            <a:chExt cx="2400" cy="659"/>
          </a:xfrm>
        </p:grpSpPr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1488" y="2304"/>
              <a:ext cx="2400" cy="659"/>
            </a:xfrm>
            <a:prstGeom prst="parallelogram">
              <a:avLst>
                <a:gd name="adj" fmla="val 9104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 sz="2000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777" y="2624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2000" dirty="0"/>
                <a:t>P</a:t>
              </a:r>
              <a:r>
                <a:rPr lang="fr-FR" altLang="fr-FR" sz="2000" baseline="-25000" dirty="0"/>
                <a:t>1</a:t>
              </a:r>
              <a:endParaRPr lang="fr-FR" altLang="fr-FR" sz="2000" dirty="0"/>
            </a:p>
          </p:txBody>
        </p:sp>
      </p:grp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6891015" y="1993984"/>
            <a:ext cx="1344613" cy="686755"/>
            <a:chOff x="2174" y="2329"/>
            <a:chExt cx="847" cy="405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174" y="2329"/>
              <a:ext cx="23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dirty="0"/>
                <a:t>D</a:t>
              </a: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H="1" flipV="1">
              <a:off x="2192" y="2534"/>
              <a:ext cx="829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21546" y="380999"/>
            <a:ext cx="2533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B050"/>
                </a:solidFill>
              </a:rPr>
              <a:t>c. Plans parallèles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90237" y="842664"/>
            <a:ext cx="6098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dirty="0"/>
              <a:t>Deux plans sont parallèles si deux droites sécantes de l’un sont</a:t>
            </a:r>
          </a:p>
          <a:p>
            <a:r>
              <a:rPr lang="fr-FR" altLang="fr-FR" sz="1800" dirty="0"/>
              <a:t>respectivement parallèles à deux droites sécantes de l’autre.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81001" y="1524392"/>
            <a:ext cx="5470919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600592"/>
            <a:ext cx="3636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/>
              <a:t>D et D’ sécantes et contenues dans P</a:t>
            </a:r>
            <a:r>
              <a:rPr lang="fr-FR" altLang="fr-FR" sz="1800" baseline="-25000" dirty="0"/>
              <a:t>1</a:t>
            </a:r>
            <a:endParaRPr lang="fr-FR" altLang="fr-FR" sz="1800" dirty="0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06680" y="1990764"/>
            <a:ext cx="1345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/>
              <a:t>donc P</a:t>
            </a:r>
            <a:r>
              <a:rPr lang="fr-FR" altLang="fr-FR" sz="1800" baseline="-25000" dirty="0"/>
              <a:t>1</a:t>
            </a:r>
            <a:r>
              <a:rPr lang="fr-FR" altLang="fr-FR" sz="1800" dirty="0"/>
              <a:t> // P</a:t>
            </a:r>
            <a:r>
              <a:rPr lang="fr-FR" altLang="fr-FR" sz="1800" baseline="-25000" dirty="0"/>
              <a:t>2</a:t>
            </a:r>
            <a:endParaRPr lang="fr-FR" altLang="fr-FR" sz="1800" dirty="0"/>
          </a:p>
        </p:txBody>
      </p:sp>
      <p:sp>
        <p:nvSpPr>
          <p:cNvPr id="7192" name="AutoShape 24"/>
          <p:cNvSpPr>
            <a:spLocks/>
          </p:cNvSpPr>
          <p:nvPr/>
        </p:nvSpPr>
        <p:spPr bwMode="auto">
          <a:xfrm>
            <a:off x="4432067" y="1676792"/>
            <a:ext cx="74613" cy="1176338"/>
          </a:xfrm>
          <a:prstGeom prst="rightBrace">
            <a:avLst>
              <a:gd name="adj1" fmla="val 1313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81000" y="2514992"/>
            <a:ext cx="3585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>
                <a:sym typeface="Symbol" pitchFamily="18" charset="2"/>
              </a:rPr>
              <a:t></a:t>
            </a:r>
            <a:r>
              <a:rPr lang="fr-FR" altLang="fr-FR" sz="1800" dirty="0"/>
              <a:t> et </a:t>
            </a:r>
            <a:r>
              <a:rPr lang="fr-FR" altLang="fr-FR" sz="1800" dirty="0">
                <a:sym typeface="Symbol" pitchFamily="18" charset="2"/>
              </a:rPr>
              <a:t></a:t>
            </a:r>
            <a:r>
              <a:rPr lang="fr-FR" altLang="fr-FR" sz="1800" dirty="0"/>
              <a:t>’ sécantes et contenues dans P</a:t>
            </a:r>
            <a:r>
              <a:rPr lang="fr-FR" altLang="fr-FR" sz="1800" baseline="-25000" dirty="0"/>
              <a:t>2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81000" y="2057792"/>
            <a:ext cx="1747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/>
              <a:t>D // </a:t>
            </a:r>
            <a:r>
              <a:rPr lang="fr-FR" altLang="fr-FR" sz="1800" dirty="0">
                <a:sym typeface="Symbol" pitchFamily="18" charset="2"/>
              </a:rPr>
              <a:t></a:t>
            </a:r>
            <a:r>
              <a:rPr lang="fr-FR" altLang="fr-FR" sz="1800" dirty="0"/>
              <a:t> et D’ // </a:t>
            </a:r>
            <a:r>
              <a:rPr lang="fr-FR" altLang="fr-FR" sz="1800" dirty="0">
                <a:sym typeface="Symbol" pitchFamily="18" charset="2"/>
              </a:rPr>
              <a:t></a:t>
            </a:r>
            <a:r>
              <a:rPr lang="fr-FR" altLang="fr-FR" sz="1800" dirty="0"/>
              <a:t>’ </a:t>
            </a:r>
          </a:p>
        </p:txBody>
      </p: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6882862" y="1951588"/>
            <a:ext cx="1360488" cy="1046165"/>
            <a:chOff x="2311" y="2282"/>
            <a:chExt cx="857" cy="632"/>
          </a:xfrm>
        </p:grpSpPr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V="1">
              <a:off x="2311" y="2400"/>
              <a:ext cx="857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2849" y="2282"/>
              <a:ext cx="28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dirty="0"/>
                <a:t>D’</a:t>
              </a:r>
            </a:p>
          </p:txBody>
        </p:sp>
      </p:grp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6876194" y="784527"/>
            <a:ext cx="1367156" cy="592527"/>
            <a:chOff x="2104" y="3216"/>
            <a:chExt cx="1029" cy="384"/>
          </a:xfrm>
        </p:grpSpPr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 flipH="1" flipV="1">
              <a:off x="2304" y="3400"/>
              <a:ext cx="829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2104" y="3216"/>
              <a:ext cx="22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>
                  <a:sym typeface="Symbol" pitchFamily="18" charset="2"/>
                </a:rPr>
                <a:t></a:t>
              </a:r>
              <a:endParaRPr lang="fr-FR" altLang="fr-FR" sz="2000"/>
            </a:p>
          </p:txBody>
        </p:sp>
      </p:grpSp>
      <p:grpSp>
        <p:nvGrpSpPr>
          <p:cNvPr id="7207" name="Group 39"/>
          <p:cNvGrpSpPr>
            <a:grpSpLocks/>
          </p:cNvGrpSpPr>
          <p:nvPr/>
        </p:nvGrpSpPr>
        <p:grpSpPr bwMode="auto">
          <a:xfrm>
            <a:off x="6930063" y="638837"/>
            <a:ext cx="1849437" cy="1044575"/>
            <a:chOff x="2311" y="3120"/>
            <a:chExt cx="1165" cy="658"/>
          </a:xfrm>
        </p:grpSpPr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V="1">
              <a:off x="2311" y="3264"/>
              <a:ext cx="857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207" y="3120"/>
              <a:ext cx="2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dirty="0">
                  <a:sym typeface="Symbol" pitchFamily="18" charset="2"/>
                </a:rPr>
                <a:t>’</a:t>
              </a:r>
              <a:endParaRPr lang="fr-FR" altLang="fr-FR" sz="2000" dirty="0"/>
            </a:p>
          </p:txBody>
        </p:sp>
      </p:grpSp>
      <p:sp>
        <p:nvSpPr>
          <p:cNvPr id="29" name="AutoShape 33"/>
          <p:cNvSpPr>
            <a:spLocks noChangeArrowheads="1"/>
          </p:cNvSpPr>
          <p:nvPr/>
        </p:nvSpPr>
        <p:spPr bwMode="auto">
          <a:xfrm>
            <a:off x="3954296" y="3609270"/>
            <a:ext cx="4572000" cy="990600"/>
          </a:xfrm>
          <a:prstGeom prst="parallelogram">
            <a:avLst>
              <a:gd name="adj" fmla="val 847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15112" y="2982217"/>
            <a:ext cx="63166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 u="sng" dirty="0"/>
              <a:t>Exemple</a:t>
            </a:r>
            <a:r>
              <a:rPr lang="fr-FR" altLang="fr-FR" sz="2000" b="1" dirty="0"/>
              <a:t> : ABCDEFGH est un parallélépipède rectangle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286894" y="3324603"/>
            <a:ext cx="3522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 smtClean="0"/>
              <a:t>Montrer </a:t>
            </a:r>
            <a:r>
              <a:rPr lang="fr-FR" altLang="fr-FR" sz="2000" dirty="0"/>
              <a:t>que </a:t>
            </a:r>
            <a:r>
              <a:rPr lang="fr-FR" altLang="fr-FR" sz="2000" dirty="0" smtClean="0"/>
              <a:t>les Plans </a:t>
            </a:r>
            <a:r>
              <a:rPr lang="fr-FR" altLang="fr-FR" sz="2000" dirty="0"/>
              <a:t>(ABCD) </a:t>
            </a:r>
            <a:endParaRPr lang="fr-FR" altLang="fr-FR" sz="2000" dirty="0" smtClean="0"/>
          </a:p>
          <a:p>
            <a:r>
              <a:rPr lang="fr-FR" altLang="fr-FR" sz="2000" dirty="0" smtClean="0"/>
              <a:t>Et </a:t>
            </a:r>
            <a:r>
              <a:rPr lang="fr-FR" altLang="fr-FR" sz="2000" dirty="0"/>
              <a:t>EFGH</a:t>
            </a:r>
            <a:r>
              <a:rPr lang="fr-FR" altLang="fr-FR" sz="2000" dirty="0" smtClean="0"/>
              <a:t>) sont  parallèles</a:t>
            </a:r>
            <a:endParaRPr lang="fr-FR" altLang="fr-FR" sz="2000" dirty="0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381000" y="4322600"/>
            <a:ext cx="3083249" cy="18755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61204" y="4358521"/>
            <a:ext cx="2452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dirty="0"/>
              <a:t>(AB) // (EF) 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138811" y="6180386"/>
            <a:ext cx="2180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(ABCD) // (EFGH)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561735" y="4676259"/>
            <a:ext cx="2452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dirty="0"/>
              <a:t>(AD) // (EH) 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381000" y="6151841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donc</a:t>
            </a:r>
          </a:p>
        </p:txBody>
      </p:sp>
      <p:sp>
        <p:nvSpPr>
          <p:cNvPr id="37" name="AutoShape 31"/>
          <p:cNvSpPr>
            <a:spLocks/>
          </p:cNvSpPr>
          <p:nvPr/>
        </p:nvSpPr>
        <p:spPr bwMode="auto">
          <a:xfrm flipH="1">
            <a:off x="390237" y="4420281"/>
            <a:ext cx="46356" cy="1464642"/>
          </a:xfrm>
          <a:prstGeom prst="rightBrace">
            <a:avLst>
              <a:gd name="adj1" fmla="val 55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4070302" y="5502647"/>
            <a:ext cx="4572000" cy="990600"/>
          </a:xfrm>
          <a:prstGeom prst="parallelogram">
            <a:avLst>
              <a:gd name="adj" fmla="val 847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sp>
        <p:nvSpPr>
          <p:cNvPr id="60" name="Line 35"/>
          <p:cNvSpPr>
            <a:spLocks noChangeShapeType="1"/>
          </p:cNvSpPr>
          <p:nvPr/>
        </p:nvSpPr>
        <p:spPr bwMode="auto">
          <a:xfrm>
            <a:off x="4040140" y="4558021"/>
            <a:ext cx="3733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Line 36"/>
          <p:cNvSpPr>
            <a:spLocks noChangeShapeType="1"/>
          </p:cNvSpPr>
          <p:nvPr/>
        </p:nvSpPr>
        <p:spPr bwMode="auto">
          <a:xfrm>
            <a:off x="4019382" y="6493247"/>
            <a:ext cx="3733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 flipV="1">
            <a:off x="3999353" y="3608696"/>
            <a:ext cx="838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Line 39"/>
          <p:cNvSpPr>
            <a:spLocks noChangeShapeType="1"/>
          </p:cNvSpPr>
          <p:nvPr/>
        </p:nvSpPr>
        <p:spPr bwMode="auto">
          <a:xfrm flipV="1">
            <a:off x="4040140" y="5502647"/>
            <a:ext cx="838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3758" y="3873163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u="sng" dirty="0" smtClean="0"/>
              <a:t>Solution</a:t>
            </a:r>
            <a:endParaRPr lang="fr-FR" dirty="0"/>
          </a:p>
        </p:txBody>
      </p:sp>
      <p:grpSp>
        <p:nvGrpSpPr>
          <p:cNvPr id="65" name="Group 34"/>
          <p:cNvGrpSpPr>
            <a:grpSpLocks/>
          </p:cNvGrpSpPr>
          <p:nvPr/>
        </p:nvGrpSpPr>
        <p:grpSpPr bwMode="auto">
          <a:xfrm>
            <a:off x="3635328" y="3151496"/>
            <a:ext cx="5322887" cy="3744913"/>
            <a:chOff x="1255" y="1632"/>
            <a:chExt cx="3353" cy="2359"/>
          </a:xfrm>
        </p:grpSpPr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1255" y="237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875" y="16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4320" y="163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3659" y="228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4353" y="29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</a:t>
              </a: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3736" y="370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1296" y="364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1754" y="294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74" name="Line 3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Line 4"/>
            <p:cNvSpPr>
              <a:spLocks noChangeShapeType="1"/>
            </p:cNvSpPr>
            <p:nvPr/>
          </p:nvSpPr>
          <p:spPr bwMode="auto">
            <a:xfrm flipH="1">
              <a:off x="2016" y="1946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5"/>
            <p:cNvSpPr>
              <a:spLocks noChangeShapeType="1"/>
            </p:cNvSpPr>
            <p:nvPr/>
          </p:nvSpPr>
          <p:spPr bwMode="auto">
            <a:xfrm>
              <a:off x="4368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2016" y="31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V="1">
              <a:off x="1488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 flipH="1">
              <a:off x="1488" y="25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840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 flipH="1">
              <a:off x="1488" y="37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 flipV="1">
              <a:off x="1488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 flipV="1">
              <a:off x="1488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 flipV="1">
              <a:off x="3840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3840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6" name="Text Box 21"/>
          <p:cNvSpPr txBox="1">
            <a:spLocks noChangeArrowheads="1"/>
          </p:cNvSpPr>
          <p:nvPr/>
        </p:nvSpPr>
        <p:spPr bwMode="auto">
          <a:xfrm>
            <a:off x="548085" y="4968280"/>
            <a:ext cx="33484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800" dirty="0"/>
              <a:t>(AB) et (</a:t>
            </a:r>
            <a:r>
              <a:rPr lang="fr-FR" altLang="fr-FR" sz="1800" dirty="0" smtClean="0"/>
              <a:t>AD) </a:t>
            </a:r>
            <a:r>
              <a:rPr lang="fr-FR" altLang="fr-FR" sz="1800" dirty="0"/>
              <a:t>sécantes et contenues dans </a:t>
            </a:r>
            <a:r>
              <a:rPr lang="fr-FR" altLang="fr-FR" sz="1800" dirty="0" smtClean="0"/>
              <a:t>(ABCD</a:t>
            </a:r>
            <a:r>
              <a:rPr lang="fr-FR" altLang="fr-FR" sz="1800" dirty="0"/>
              <a:t>) </a:t>
            </a:r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548085" y="5551796"/>
            <a:ext cx="29161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800" dirty="0" smtClean="0"/>
              <a:t>(EF) </a:t>
            </a:r>
            <a:r>
              <a:rPr lang="fr-FR" altLang="fr-FR" sz="1800" dirty="0"/>
              <a:t>et </a:t>
            </a:r>
            <a:r>
              <a:rPr lang="fr-FR" altLang="fr-FR" sz="1800" dirty="0" smtClean="0"/>
              <a:t>(EH) </a:t>
            </a:r>
            <a:r>
              <a:rPr lang="fr-FR" altLang="fr-FR" sz="1800" dirty="0"/>
              <a:t>sécantes et contenues dans </a:t>
            </a:r>
            <a:r>
              <a:rPr lang="fr-FR" altLang="fr-FR" sz="1800" dirty="0" smtClean="0"/>
              <a:t>(EFGH) </a:t>
            </a:r>
            <a:endParaRPr lang="fr-FR" altLang="fr-FR" sz="1800" dirty="0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>
            <a:off x="6284931" y="-17932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utoUpdateAnimBg="0"/>
      <p:bldP spid="7187" grpId="0" autoUpdateAnimBg="0"/>
      <p:bldP spid="7188" grpId="0" animBg="1"/>
      <p:bldP spid="7189" grpId="0" autoUpdateAnimBg="0"/>
      <p:bldP spid="7191" grpId="0" autoUpdateAnimBg="0"/>
      <p:bldP spid="7192" grpId="0" animBg="1"/>
      <p:bldP spid="7193" grpId="0" autoUpdateAnimBg="0"/>
      <p:bldP spid="7194" grpId="0" autoUpdateAnimBg="0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 animBg="1"/>
      <p:bldP spid="60" grpId="0" animBg="1"/>
      <p:bldP spid="61" grpId="0" animBg="1"/>
      <p:bldP spid="62" grpId="0" animBg="1"/>
      <p:bldP spid="63" grpId="0" animBg="1"/>
      <p:bldP spid="2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5025864" y="530354"/>
            <a:ext cx="3130425" cy="1746518"/>
            <a:chOff x="1886" y="2055"/>
            <a:chExt cx="2457" cy="1729"/>
          </a:xfrm>
        </p:grpSpPr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 rot="1894200">
              <a:off x="1886" y="2055"/>
              <a:ext cx="2457" cy="1729"/>
            </a:xfrm>
            <a:prstGeom prst="parallelogram">
              <a:avLst>
                <a:gd name="adj" fmla="val 5962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1919" y="2587"/>
              <a:ext cx="360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 smtClean="0"/>
                <a:t>P)</a:t>
              </a:r>
              <a:endParaRPr lang="fr-FR" altLang="fr-FR" dirty="0"/>
            </a:p>
          </p:txBody>
        </p:sp>
      </p:grpSp>
      <p:grpSp>
        <p:nvGrpSpPr>
          <p:cNvPr id="8227" name="Group 35"/>
          <p:cNvGrpSpPr>
            <a:grpSpLocks/>
          </p:cNvGrpSpPr>
          <p:nvPr/>
        </p:nvGrpSpPr>
        <p:grpSpPr bwMode="auto">
          <a:xfrm>
            <a:off x="6013212" y="988363"/>
            <a:ext cx="1367101" cy="1026521"/>
            <a:chOff x="2555" y="2398"/>
            <a:chExt cx="1043" cy="764"/>
          </a:xfrm>
        </p:grpSpPr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 rot="78504">
              <a:off x="2558" y="2874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  <a:r>
                <a:rPr lang="fr-FR" altLang="fr-FR" baseline="-25000" dirty="0"/>
                <a:t>2</a:t>
              </a:r>
              <a:endParaRPr lang="fr-FR" altLang="fr-FR" dirty="0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rot="2768" flipV="1">
              <a:off x="2555" y="2398"/>
              <a:ext cx="1043" cy="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5857557" y="605783"/>
            <a:ext cx="1378739" cy="1119557"/>
            <a:chOff x="2816" y="2510"/>
            <a:chExt cx="1398" cy="1005"/>
          </a:xfrm>
        </p:grpSpPr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 rot="78504">
              <a:off x="2982" y="2510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  <a:r>
                <a:rPr lang="fr-FR" altLang="fr-FR" baseline="-25000" dirty="0"/>
                <a:t>1</a:t>
              </a:r>
              <a:endParaRPr lang="fr-FR" altLang="fr-FR" dirty="0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rot="78504" flipH="1" flipV="1">
              <a:off x="2816" y="2749"/>
              <a:ext cx="1398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6440936" y="1050302"/>
            <a:ext cx="539750" cy="174625"/>
            <a:chOff x="2754" y="2567"/>
            <a:chExt cx="340" cy="110"/>
          </a:xfrm>
        </p:grpSpPr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rot="78504" flipV="1">
              <a:off x="2754" y="2567"/>
              <a:ext cx="155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rot="78504">
              <a:off x="2914" y="2571"/>
              <a:ext cx="18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422482" y="757534"/>
            <a:ext cx="3719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B050"/>
                </a:solidFill>
              </a:rPr>
              <a:t>a. Droites perpendiculaires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17525" y="304800"/>
            <a:ext cx="2869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 startAt="8"/>
            </a:pPr>
            <a:r>
              <a:rPr lang="fr-FR" altLang="fr-FR" b="1" dirty="0" smtClean="0">
                <a:solidFill>
                  <a:srgbClr val="FF0000"/>
                </a:solidFill>
              </a:rPr>
              <a:t>Orthogonalité: 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88667" y="1219200"/>
            <a:ext cx="38106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Deux droites perpendiculaires sont </a:t>
            </a:r>
            <a:endParaRPr lang="fr-FR" altLang="fr-FR" sz="2000" dirty="0" smtClean="0"/>
          </a:p>
          <a:p>
            <a:r>
              <a:rPr lang="fr-FR" altLang="fr-FR" sz="2000" dirty="0" smtClean="0"/>
              <a:t>contenues dans </a:t>
            </a:r>
            <a:r>
              <a:rPr lang="fr-FR" altLang="fr-FR" sz="2000" dirty="0"/>
              <a:t>un même plan</a:t>
            </a:r>
          </a:p>
        </p:txBody>
      </p: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4335971" y="3194426"/>
            <a:ext cx="4704892" cy="3048000"/>
            <a:chOff x="1296" y="2016"/>
            <a:chExt cx="4416" cy="2064"/>
          </a:xfrm>
        </p:grpSpPr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1296" y="2016"/>
              <a:ext cx="4416" cy="2064"/>
            </a:xfrm>
            <a:prstGeom prst="parallelogram">
              <a:avLst>
                <a:gd name="adj" fmla="val 5348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1540" y="36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</a:t>
              </a: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5663446" y="3308585"/>
            <a:ext cx="2670175" cy="2597150"/>
            <a:chOff x="2760" y="2060"/>
            <a:chExt cx="1682" cy="163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4145" y="2060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sym typeface="Symbol" pitchFamily="18" charset="2"/>
                </a:rPr>
                <a:t></a:t>
              </a:r>
              <a:r>
                <a:rPr lang="fr-FR" altLang="fr-FR"/>
                <a:t>’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V="1">
              <a:off x="2760" y="2352"/>
              <a:ext cx="1316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6525133" y="2704699"/>
            <a:ext cx="404812" cy="3729656"/>
            <a:chOff x="3393" y="1440"/>
            <a:chExt cx="255" cy="2880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93" y="14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3420" y="1485"/>
              <a:ext cx="3" cy="2835"/>
              <a:chOff x="2700" y="1293"/>
              <a:chExt cx="3" cy="2835"/>
            </a:xfrm>
          </p:grpSpPr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V="1">
                <a:off x="2700" y="1293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V="1">
                <a:off x="2703" y="2832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flipV="1">
                <a:off x="2703" y="38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5375053" y="4531234"/>
            <a:ext cx="2611884" cy="911092"/>
            <a:chOff x="2112" y="2448"/>
            <a:chExt cx="2496" cy="984"/>
          </a:xfrm>
        </p:grpSpPr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H="1" flipV="1">
              <a:off x="2352" y="2653"/>
              <a:ext cx="2256" cy="7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112" y="244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>
                  <a:sym typeface="Symbol" pitchFamily="18" charset="2"/>
                </a:rPr>
                <a:t></a:t>
              </a:r>
              <a:endParaRPr lang="fr-FR" altLang="fr-FR"/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6591076" y="4496743"/>
            <a:ext cx="152400" cy="252412"/>
            <a:chOff x="3420" y="2769"/>
            <a:chExt cx="96" cy="159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V="1">
              <a:off x="3420" y="2769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3516" y="2769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5" name="Group 29"/>
          <p:cNvGrpSpPr>
            <a:grpSpLocks/>
          </p:cNvGrpSpPr>
          <p:nvPr/>
        </p:nvGrpSpPr>
        <p:grpSpPr bwMode="auto">
          <a:xfrm>
            <a:off x="6573040" y="4732075"/>
            <a:ext cx="271463" cy="328612"/>
            <a:chOff x="3420" y="2865"/>
            <a:chExt cx="171" cy="207"/>
          </a:xfrm>
        </p:grpSpPr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3420" y="2865"/>
              <a:ext cx="168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3591" y="2916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00074" y="1927086"/>
            <a:ext cx="5046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B050"/>
                </a:solidFill>
              </a:rPr>
              <a:t>b. Droites perpendiculaires à un plan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393701" y="2350756"/>
            <a:ext cx="5005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/>
              <a:t>Une droite est perpendiculaire à un plan si elle est perpendiculaire </a:t>
            </a:r>
            <a:r>
              <a:rPr lang="fr-FR" altLang="fr-FR" sz="2000" dirty="0" smtClean="0"/>
              <a:t>à deux </a:t>
            </a:r>
            <a:r>
              <a:rPr lang="fr-FR" altLang="fr-FR" sz="2000" dirty="0"/>
              <a:t>droites du plan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422275" y="3061771"/>
            <a:ext cx="48006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82600" y="3539609"/>
            <a:ext cx="94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 </a:t>
            </a:r>
            <a:r>
              <a:rPr lang="fr-FR" altLang="fr-FR">
                <a:sym typeface="Symbol" pitchFamily="18" charset="2"/>
              </a:rPr>
              <a:t> </a:t>
            </a:r>
            <a:endParaRPr lang="fr-FR" altLang="fr-FR"/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482600" y="3996809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 </a:t>
            </a:r>
            <a:r>
              <a:rPr lang="fr-FR" altLang="fr-FR">
                <a:sym typeface="Symbol" pitchFamily="18" charset="2"/>
              </a:rPr>
              <a:t> ’</a:t>
            </a:r>
            <a:endParaRPr lang="fr-FR" altLang="fr-FR"/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482600" y="3085584"/>
            <a:ext cx="321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>
                <a:sym typeface="Symbol" pitchFamily="18" charset="2"/>
              </a:rPr>
              <a:t> et </a:t>
            </a:r>
            <a:r>
              <a:rPr lang="fr-FR" altLang="fr-FR" dirty="0" smtClean="0">
                <a:sym typeface="Symbol" pitchFamily="18" charset="2"/>
              </a:rPr>
              <a:t>’ contenues </a:t>
            </a:r>
            <a:r>
              <a:rPr lang="fr-FR" altLang="fr-FR" dirty="0">
                <a:sym typeface="Symbol" pitchFamily="18" charset="2"/>
              </a:rPr>
              <a:t>dans P</a:t>
            </a:r>
          </a:p>
        </p:txBody>
      </p:sp>
      <p:sp>
        <p:nvSpPr>
          <p:cNvPr id="44" name="AutoShape 26"/>
          <p:cNvSpPr>
            <a:spLocks/>
          </p:cNvSpPr>
          <p:nvPr/>
        </p:nvSpPr>
        <p:spPr bwMode="auto">
          <a:xfrm>
            <a:off x="3626775" y="3214171"/>
            <a:ext cx="74612" cy="1176338"/>
          </a:xfrm>
          <a:prstGeom prst="rightBrace">
            <a:avLst>
              <a:gd name="adj1" fmla="val 1313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3622675" y="3518971"/>
            <a:ext cx="159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donc D </a:t>
            </a:r>
            <a:r>
              <a:rPr lang="fr-FR" altLang="fr-FR">
                <a:sym typeface="Symbol" pitchFamily="18" charset="2"/>
              </a:rPr>
              <a:t> P</a:t>
            </a:r>
            <a:endParaRPr lang="fr-FR" altLang="fr-FR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" grpId="0" autoUpdateAnimBg="0"/>
      <p:bldP spid="8224" grpId="0" autoUpdateAnimBg="0"/>
      <p:bldP spid="38" grpId="0" autoUpdateAnimBg="0"/>
      <p:bldP spid="39" grpId="0" autoUpdateAnimBg="0"/>
      <p:bldP spid="40" grpId="0" animBg="1" autoUpdateAnimBg="0"/>
      <p:bldP spid="41" grpId="0" autoUpdateAnimBg="0"/>
      <p:bldP spid="42" grpId="0" autoUpdateAnimBg="0"/>
      <p:bldP spid="43" grpId="0" autoUpdateAnimBg="0"/>
      <p:bldP spid="44" grpId="0" animBg="1"/>
      <p:bldP spid="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517525" y="228600"/>
            <a:ext cx="749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u="sng" dirty="0"/>
              <a:t>Exemple</a:t>
            </a:r>
            <a:r>
              <a:rPr lang="fr-FR" altLang="fr-FR" b="1" dirty="0"/>
              <a:t> : ABCDEFGH est un parallélépipède rectangle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41589" y="781376"/>
            <a:ext cx="7794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smtClean="0"/>
              <a:t>Montrer que la Droite (AE) </a:t>
            </a:r>
            <a:r>
              <a:rPr lang="fr-FR" altLang="fr-FR" dirty="0"/>
              <a:t>perpendiculaire </a:t>
            </a:r>
            <a:r>
              <a:rPr lang="fr-FR" altLang="fr-FR" dirty="0" smtClean="0"/>
              <a:t>au plan (EFGH)</a:t>
            </a:r>
            <a:endParaRPr lang="fr-FR" altLang="fr-FR" dirty="0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1757860" y="5178734"/>
            <a:ext cx="50292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18185" y="5137459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(AE) </a:t>
            </a:r>
            <a:r>
              <a:rPr lang="fr-FR" altLang="fr-FR">
                <a:sym typeface="Symbol" pitchFamily="18" charset="2"/>
              </a:rPr>
              <a:t> (EF)</a:t>
            </a:r>
            <a:r>
              <a:rPr lang="fr-FR" altLang="fr-FR"/>
              <a:t> 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18185" y="5559734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(AE) </a:t>
            </a:r>
            <a:r>
              <a:rPr lang="fr-FR" altLang="fr-FR">
                <a:sym typeface="Symbol" pitchFamily="18" charset="2"/>
              </a:rPr>
              <a:t> (EH)</a:t>
            </a:r>
            <a:r>
              <a:rPr lang="fr-FR" altLang="fr-FR"/>
              <a:t> </a:t>
            </a:r>
          </a:p>
        </p:txBody>
      </p:sp>
      <p:sp>
        <p:nvSpPr>
          <p:cNvPr id="14367" name="AutoShape 31"/>
          <p:cNvSpPr>
            <a:spLocks/>
          </p:cNvSpPr>
          <p:nvPr/>
        </p:nvSpPr>
        <p:spPr bwMode="auto">
          <a:xfrm>
            <a:off x="3494585" y="5313672"/>
            <a:ext cx="92075" cy="609600"/>
          </a:xfrm>
          <a:prstGeom prst="rightBrace">
            <a:avLst>
              <a:gd name="adj1" fmla="val 55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540623" y="5348597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Donc (AE) </a:t>
            </a:r>
            <a:r>
              <a:rPr lang="fr-FR" altLang="fr-FR">
                <a:sym typeface="Symbol" pitchFamily="18" charset="2"/>
              </a:rPr>
              <a:t>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5145585" y="5354947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  (EFGH)</a:t>
            </a:r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1903910" y="3751262"/>
            <a:ext cx="4572000" cy="990600"/>
          </a:xfrm>
          <a:prstGeom prst="parallelogram">
            <a:avLst>
              <a:gd name="adj" fmla="val 8478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1534023" y="1389062"/>
            <a:ext cx="5322887" cy="3744913"/>
            <a:chOff x="1255" y="1632"/>
            <a:chExt cx="3353" cy="2359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 flipH="1">
              <a:off x="2016" y="19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4368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>
              <a:off x="2016" y="31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V="1">
              <a:off x="1488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>
              <a:off x="1488" y="25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>
              <a:off x="1488" y="37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V="1">
              <a:off x="1488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V="1">
              <a:off x="1488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V="1">
              <a:off x="3840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V="1">
              <a:off x="3840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1255" y="237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1875" y="16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4320" y="163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3659" y="228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4353" y="29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</a:t>
              </a: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3736" y="370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1296" y="364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1754" y="294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3840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1903910" y="2836862"/>
            <a:ext cx="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1903910" y="4741862"/>
            <a:ext cx="3733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V="1">
            <a:off x="1903910" y="3751262"/>
            <a:ext cx="838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49577" y="5046662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u="sng" dirty="0" smtClean="0"/>
              <a:t>Solution</a:t>
            </a:r>
            <a:endParaRPr lang="fr-FR" dirty="0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utoUpdateAnimBg="0"/>
      <p:bldP spid="14364" grpId="0" animBg="1" autoUpdateAnimBg="0"/>
      <p:bldP spid="14365" grpId="0" autoUpdateAnimBg="0"/>
      <p:bldP spid="14366" grpId="0" autoUpdateAnimBg="0"/>
      <p:bldP spid="14367" grpId="0" animBg="1"/>
      <p:bldP spid="14368" grpId="0" autoUpdateAnimBg="0"/>
      <p:bldP spid="14369" grpId="0" autoUpdateAnimBg="0"/>
      <p:bldP spid="14370" grpId="0" animBg="1" autoUpdateAnimBg="0"/>
      <p:bldP spid="14372" grpId="0" animBg="1"/>
      <p:bldP spid="14373" grpId="0" animBg="1"/>
      <p:bldP spid="1437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1700213" y="3540125"/>
            <a:ext cx="6096000" cy="2849563"/>
            <a:chOff x="1071" y="2230"/>
            <a:chExt cx="3840" cy="1795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1071" y="2230"/>
              <a:ext cx="3840" cy="1795"/>
            </a:xfrm>
            <a:prstGeom prst="parallelogram">
              <a:avLst>
                <a:gd name="adj" fmla="val 53482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1251" y="3686"/>
              <a:ext cx="223" cy="28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</a:t>
              </a:r>
            </a:p>
          </p:txBody>
        </p:sp>
      </p:grpSp>
      <p:grpSp>
        <p:nvGrpSpPr>
          <p:cNvPr id="10267" name="Group 27"/>
          <p:cNvGrpSpPr>
            <a:grpSpLocks/>
          </p:cNvGrpSpPr>
          <p:nvPr/>
        </p:nvGrpSpPr>
        <p:grpSpPr bwMode="auto">
          <a:xfrm>
            <a:off x="5165725" y="3875088"/>
            <a:ext cx="1741488" cy="2319337"/>
            <a:chOff x="3254" y="2441"/>
            <a:chExt cx="1097" cy="1461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 flipV="1">
              <a:off x="3254" y="2441"/>
              <a:ext cx="793" cy="1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4032" y="2441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D’</a:t>
              </a:r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21458" y="520890"/>
            <a:ext cx="3195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B050"/>
                </a:solidFill>
              </a:rPr>
              <a:t>c. Droites orthogonales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908050"/>
            <a:ext cx="8456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Deux droites sont orthogonales si elles sont non sécantes, et si l’une</a:t>
            </a:r>
          </a:p>
          <a:p>
            <a:r>
              <a:rPr lang="fr-FR" altLang="fr-FR"/>
              <a:t>est perpendiculaire à un plan contenant l’autre.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81000" y="1676400"/>
            <a:ext cx="73152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41325" y="2565400"/>
            <a:ext cx="272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 et D’ non sécantes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1325" y="1700213"/>
            <a:ext cx="256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D’ contenue dans P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41325" y="2133600"/>
            <a:ext cx="92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ym typeface="Symbol" pitchFamily="18" charset="2"/>
              </a:rPr>
              <a:t>D  P</a:t>
            </a:r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>
            <a:off x="3522663" y="1828800"/>
            <a:ext cx="74612" cy="1176338"/>
          </a:xfrm>
          <a:prstGeom prst="rightBrace">
            <a:avLst>
              <a:gd name="adj1" fmla="val 1313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581400" y="2139950"/>
            <a:ext cx="400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donc D et D’ sont orthogonales</a:t>
            </a:r>
          </a:p>
        </p:txBody>
      </p:sp>
      <p:grpSp>
        <p:nvGrpSpPr>
          <p:cNvPr id="10274" name="Group 34"/>
          <p:cNvGrpSpPr>
            <a:grpSpLocks/>
          </p:cNvGrpSpPr>
          <p:nvPr/>
        </p:nvGrpSpPr>
        <p:grpSpPr bwMode="auto">
          <a:xfrm>
            <a:off x="4724400" y="3113088"/>
            <a:ext cx="404813" cy="3714750"/>
            <a:chOff x="2976" y="1961"/>
            <a:chExt cx="255" cy="2340"/>
          </a:xfrm>
        </p:grpSpPr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V="1">
              <a:off x="2993" y="2093"/>
              <a:ext cx="0" cy="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 flipV="1">
              <a:off x="2994" y="3005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V="1">
              <a:off x="2994" y="401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976" y="1961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</p:grpSp>
      <p:grpSp>
        <p:nvGrpSpPr>
          <p:cNvPr id="10305" name="Group 65"/>
          <p:cNvGrpSpPr>
            <a:grpSpLocks/>
          </p:cNvGrpSpPr>
          <p:nvPr/>
        </p:nvGrpSpPr>
        <p:grpSpPr bwMode="auto">
          <a:xfrm>
            <a:off x="4502150" y="4575175"/>
            <a:ext cx="568325" cy="508000"/>
            <a:chOff x="3089" y="2688"/>
            <a:chExt cx="751" cy="672"/>
          </a:xfrm>
        </p:grpSpPr>
        <p:sp>
          <p:nvSpPr>
            <p:cNvPr id="10306" name="Line 66"/>
            <p:cNvSpPr>
              <a:spLocks noChangeShapeType="1"/>
            </p:cNvSpPr>
            <p:nvPr/>
          </p:nvSpPr>
          <p:spPr bwMode="auto">
            <a:xfrm flipV="1">
              <a:off x="3089" y="2688"/>
              <a:ext cx="65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07" name="Line 67"/>
            <p:cNvSpPr>
              <a:spLocks noChangeShapeType="1"/>
            </p:cNvSpPr>
            <p:nvPr/>
          </p:nvSpPr>
          <p:spPr bwMode="auto">
            <a:xfrm flipH="1" flipV="1">
              <a:off x="3120" y="2918"/>
              <a:ext cx="72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308" name="Group 68"/>
            <p:cNvGrpSpPr>
              <a:grpSpLocks/>
            </p:cNvGrpSpPr>
            <p:nvPr/>
          </p:nvGrpSpPr>
          <p:grpSpPr bwMode="auto">
            <a:xfrm>
              <a:off x="3420" y="2769"/>
              <a:ext cx="96" cy="159"/>
              <a:chOff x="3420" y="2769"/>
              <a:chExt cx="96" cy="159"/>
            </a:xfrm>
          </p:grpSpPr>
          <p:sp>
            <p:nvSpPr>
              <p:cNvPr id="10309" name="Line 69"/>
              <p:cNvSpPr>
                <a:spLocks noChangeShapeType="1"/>
              </p:cNvSpPr>
              <p:nvPr/>
            </p:nvSpPr>
            <p:spPr bwMode="auto">
              <a:xfrm flipV="1">
                <a:off x="3420" y="2769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10" name="Line 70"/>
              <p:cNvSpPr>
                <a:spLocks noChangeShapeType="1"/>
              </p:cNvSpPr>
              <p:nvPr/>
            </p:nvSpPr>
            <p:spPr bwMode="auto">
              <a:xfrm>
                <a:off x="3516" y="2769"/>
                <a:ext cx="0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311" name="Group 71"/>
            <p:cNvGrpSpPr>
              <a:grpSpLocks/>
            </p:cNvGrpSpPr>
            <p:nvPr/>
          </p:nvGrpSpPr>
          <p:grpSpPr bwMode="auto">
            <a:xfrm>
              <a:off x="3420" y="2865"/>
              <a:ext cx="171" cy="207"/>
              <a:chOff x="3420" y="2865"/>
              <a:chExt cx="171" cy="207"/>
            </a:xfrm>
          </p:grpSpPr>
          <p:sp>
            <p:nvSpPr>
              <p:cNvPr id="10312" name="Line 72"/>
              <p:cNvSpPr>
                <a:spLocks noChangeShapeType="1"/>
              </p:cNvSpPr>
              <p:nvPr/>
            </p:nvSpPr>
            <p:spPr bwMode="auto">
              <a:xfrm>
                <a:off x="3420" y="2865"/>
                <a:ext cx="168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13" name="Line 73"/>
              <p:cNvSpPr>
                <a:spLocks noChangeShapeType="1"/>
              </p:cNvSpPr>
              <p:nvPr/>
            </p:nvSpPr>
            <p:spPr bwMode="auto">
              <a:xfrm>
                <a:off x="3591" y="2916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314" name="Line 74"/>
            <p:cNvSpPr>
              <a:spLocks noChangeShapeType="1"/>
            </p:cNvSpPr>
            <p:nvPr/>
          </p:nvSpPr>
          <p:spPr bwMode="auto">
            <a:xfrm>
              <a:off x="3420" y="286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utoUpdateAnimBg="0"/>
      <p:bldP spid="10253" grpId="0" autoUpdateAnimBg="0"/>
      <p:bldP spid="10254" grpId="0" animBg="1" autoUpdateAnimBg="0"/>
      <p:bldP spid="10255" grpId="0" autoUpdateAnimBg="0"/>
      <p:bldP spid="10256" grpId="0" autoUpdateAnimBg="0"/>
      <p:bldP spid="10257" grpId="0" autoUpdateAnimBg="0"/>
      <p:bldP spid="10258" grpId="0" animBg="1"/>
      <p:bldP spid="102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17525" y="228600"/>
            <a:ext cx="749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u="sng"/>
              <a:t>Exemple</a:t>
            </a:r>
            <a:r>
              <a:rPr lang="fr-FR" altLang="fr-FR" b="1"/>
              <a:t> : ABCDEFGH est un parallélépipède rectangle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778668" y="761999"/>
            <a:ext cx="6961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 smtClean="0"/>
              <a:t>Montrer que la droite (AE) est  orthogonales </a:t>
            </a:r>
            <a:r>
              <a:rPr lang="fr-FR" altLang="fr-FR" dirty="0" smtClean="0">
                <a:sym typeface="Symbol" pitchFamily="18" charset="2"/>
              </a:rPr>
              <a:t>à </a:t>
            </a:r>
            <a:r>
              <a:rPr lang="fr-FR" altLang="fr-FR" dirty="0">
                <a:sym typeface="Symbol" pitchFamily="18" charset="2"/>
              </a:rPr>
              <a:t>(FG</a:t>
            </a:r>
            <a:r>
              <a:rPr lang="fr-FR" altLang="fr-FR" dirty="0" smtClean="0">
                <a:sym typeface="Symbol" pitchFamily="18" charset="2"/>
              </a:rPr>
              <a:t>)</a:t>
            </a:r>
            <a:r>
              <a:rPr lang="fr-FR" altLang="fr-FR" dirty="0" smtClean="0"/>
              <a:t>  </a:t>
            </a:r>
            <a:endParaRPr lang="fr-FR" altLang="fr-FR" dirty="0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1555501" y="5181862"/>
            <a:ext cx="7543800" cy="1254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631701" y="5140587"/>
            <a:ext cx="222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(AE) </a:t>
            </a:r>
            <a:r>
              <a:rPr lang="fr-FR" altLang="fr-FR">
                <a:sym typeface="Symbol" pitchFamily="18" charset="2"/>
              </a:rPr>
              <a:t> (EFGH)</a:t>
            </a:r>
            <a:r>
              <a:rPr lang="fr-FR" altLang="fr-FR"/>
              <a:t> 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615826" y="5569212"/>
            <a:ext cx="353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(FG) contenue dans EFGH </a:t>
            </a:r>
          </a:p>
        </p:txBody>
      </p:sp>
      <p:sp>
        <p:nvSpPr>
          <p:cNvPr id="15389" name="AutoShape 29"/>
          <p:cNvSpPr>
            <a:spLocks/>
          </p:cNvSpPr>
          <p:nvPr/>
        </p:nvSpPr>
        <p:spPr bwMode="auto">
          <a:xfrm>
            <a:off x="5070226" y="5316800"/>
            <a:ext cx="82550" cy="966787"/>
          </a:xfrm>
          <a:prstGeom prst="rightBrace">
            <a:avLst>
              <a:gd name="adj1" fmla="val 975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198814" y="5546987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donc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810001" y="5546987"/>
            <a:ext cx="328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 (AE) </a:t>
            </a:r>
            <a:r>
              <a:rPr lang="fr-FR" altLang="fr-FR" dirty="0">
                <a:sym typeface="Symbol" pitchFamily="18" charset="2"/>
              </a:rPr>
              <a:t>orthogonale à (FG)</a:t>
            </a:r>
            <a:endParaRPr lang="fr-FR" altLang="fr-FR" dirty="0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1973262" y="3715553"/>
            <a:ext cx="4572000" cy="990600"/>
          </a:xfrm>
          <a:prstGeom prst="parallelogram">
            <a:avLst>
              <a:gd name="adj" fmla="val 84786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grpSp>
        <p:nvGrpSpPr>
          <p:cNvPr id="15393" name="Group 33"/>
          <p:cNvGrpSpPr>
            <a:grpSpLocks/>
          </p:cNvGrpSpPr>
          <p:nvPr/>
        </p:nvGrpSpPr>
        <p:grpSpPr bwMode="auto">
          <a:xfrm>
            <a:off x="1603375" y="1353353"/>
            <a:ext cx="5322887" cy="3744913"/>
            <a:chOff x="1255" y="1632"/>
            <a:chExt cx="3353" cy="2359"/>
          </a:xfrm>
        </p:grpSpPr>
        <p:sp>
          <p:nvSpPr>
            <p:cNvPr id="15363" name="Line 3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 flipH="1">
              <a:off x="2016" y="19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4368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H="1">
              <a:off x="2016" y="31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flipV="1">
              <a:off x="1488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H="1">
              <a:off x="1488" y="25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1488" y="37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1488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V="1">
              <a:off x="1488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3840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V="1">
              <a:off x="3840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1255" y="237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875" y="16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4320" y="163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3659" y="228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4353" y="29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</a:t>
              </a:r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3736" y="370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296" y="364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1754" y="294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3840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1973262" y="2801153"/>
            <a:ext cx="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5707062" y="3715553"/>
            <a:ext cx="838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692026" y="5943862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(AE) et (FG) non sécantes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1633" y="5010953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u="sng" dirty="0" smtClean="0"/>
              <a:t>Solution</a:t>
            </a:r>
            <a:endParaRPr lang="fr-FR" dirty="0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autoUpdateAnimBg="0"/>
      <p:bldP spid="15386" grpId="0" animBg="1" autoUpdateAnimBg="0"/>
      <p:bldP spid="15387" grpId="0" autoUpdateAnimBg="0"/>
      <p:bldP spid="15388" grpId="0" autoUpdateAnimBg="0"/>
      <p:bldP spid="15389" grpId="0" animBg="1"/>
      <p:bldP spid="15390" grpId="0" autoUpdateAnimBg="0"/>
      <p:bldP spid="15391" grpId="0" autoUpdateAnimBg="0"/>
      <p:bldP spid="15392" grpId="0" animBg="1" autoUpdateAnimBg="0"/>
      <p:bldP spid="15394" grpId="0" animBg="1"/>
      <p:bldP spid="15395" grpId="0" animBg="1"/>
      <p:bldP spid="15396" grpId="0" autoUpdateAnimBg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7"/>
            <a:ext cx="9144000" cy="1196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/>
            <a:r>
              <a:rPr lang="fr-FR" sz="3600" dirty="0"/>
              <a:t>Étapes de la </a:t>
            </a:r>
            <a:r>
              <a:rPr lang="fr-FR" sz="3600" dirty="0" smtClean="0"/>
              <a:t>leçon15</a:t>
            </a:r>
            <a:endParaRPr lang="fr-FR" sz="3600" dirty="0">
              <a:solidFill>
                <a:schemeClr val="bg1"/>
              </a:solidFill>
              <a:cs typeface="Led Italic Font" pitchFamily="2" charset="-78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9320" y="1196983"/>
            <a:ext cx="6112683" cy="508535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32" tIns="45718" rIns="91432" bIns="45718" anchor="ctr"/>
          <a:lstStyle/>
          <a:p>
            <a:endParaRPr lang="fr-FR" dirty="0"/>
          </a:p>
        </p:txBody>
      </p:sp>
      <p:sp>
        <p:nvSpPr>
          <p:cNvPr id="3083" name="AutoShape 11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8582" y="1196982"/>
            <a:ext cx="6121945" cy="575841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/>
            </a:pPr>
            <a:r>
              <a:rPr lang="fr-FR" sz="1800" b="1" dirty="0">
                <a:solidFill>
                  <a:srgbClr val="002060"/>
                </a:solidFill>
              </a:rPr>
              <a:t>Perspective cavalière</a:t>
            </a:r>
          </a:p>
        </p:txBody>
      </p:sp>
      <p:sp>
        <p:nvSpPr>
          <p:cNvPr id="308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8579" y="1772823"/>
            <a:ext cx="6121942" cy="833255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 startAt="2"/>
            </a:pPr>
            <a:r>
              <a:rPr lang="fr-FR" sz="1800" b="1" dirty="0">
                <a:solidFill>
                  <a:srgbClr val="002060"/>
                </a:solidFill>
              </a:rPr>
              <a:t>Axiomes sur lesquels reposent les 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r>
              <a:rPr lang="fr-FR" sz="1800" b="1" dirty="0" smtClean="0">
                <a:solidFill>
                  <a:srgbClr val="002060"/>
                </a:solidFill>
              </a:rPr>
              <a:t>raisonnements </a:t>
            </a:r>
            <a:r>
              <a:rPr lang="fr-FR" sz="1800" b="1" dirty="0">
                <a:solidFill>
                  <a:srgbClr val="002060"/>
                </a:solidFill>
              </a:rPr>
              <a:t>de géométrie dans l’espace</a:t>
            </a: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6381238" y="3106997"/>
            <a:ext cx="2664296" cy="15081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Leçon15:</a:t>
            </a:r>
            <a:endParaRPr lang="ar-MA" sz="2800" dirty="0">
              <a:solidFill>
                <a:schemeClr val="tx2">
                  <a:lumMod val="65000"/>
                  <a:lumOff val="35000"/>
                </a:schemeClr>
              </a:solidFill>
              <a:latin typeface="Forte" pitchFamily="66" charset="0"/>
              <a:cs typeface="+mn-cs"/>
            </a:endParaRPr>
          </a:p>
          <a:p>
            <a:r>
              <a:rPr lang="fr-FR" sz="3200" dirty="0"/>
              <a:t>Géométrie dans l’espace</a:t>
            </a:r>
          </a:p>
        </p:txBody>
      </p:sp>
      <p:sp>
        <p:nvSpPr>
          <p:cNvPr id="25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8581" y="3220489"/>
            <a:ext cx="6121944" cy="560967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 startAt="4"/>
            </a:pPr>
            <a:r>
              <a:rPr lang="fr-FR" sz="1800" b="1" dirty="0">
                <a:solidFill>
                  <a:srgbClr val="002060"/>
                </a:solidFill>
              </a:rPr>
              <a:t>Position</a:t>
            </a:r>
            <a:r>
              <a:rPr lang="fr-FR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rgbClr val="002060"/>
                </a:solidFill>
              </a:rPr>
              <a:t>relative de deux droites dans l’espace : </a:t>
            </a:r>
          </a:p>
        </p:txBody>
      </p:sp>
      <p:pic>
        <p:nvPicPr>
          <p:cNvPr id="12290" name="Picture 2" descr="C:\Users\najib\Desktop\ppt_cours_tcs\images\imagesCAHW7G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" y="12538"/>
            <a:ext cx="1666875" cy="10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jib\Desktop\ppt_cours_tcs\images\imag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24" y="7"/>
            <a:ext cx="1435076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8582" y="2606078"/>
            <a:ext cx="6121945" cy="648071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 startAt="3"/>
            </a:pPr>
            <a:r>
              <a:rPr lang="fr-FR" altLang="fr-FR" sz="1800" b="1" dirty="0">
                <a:solidFill>
                  <a:srgbClr val="002060"/>
                </a:solidFill>
              </a:rPr>
              <a:t>Détermination d’un plan</a:t>
            </a:r>
          </a:p>
        </p:txBody>
      </p:sp>
      <p:sp>
        <p:nvSpPr>
          <p:cNvPr id="23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8581" y="3781456"/>
            <a:ext cx="6121944" cy="490345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 startAt="5"/>
            </a:pPr>
            <a:r>
              <a:rPr lang="fr-FR" sz="1800" b="1" dirty="0">
                <a:solidFill>
                  <a:srgbClr val="002060"/>
                </a:solidFill>
              </a:rPr>
              <a:t>Position</a:t>
            </a:r>
            <a:r>
              <a:rPr lang="fr-FR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rgbClr val="002060"/>
                </a:solidFill>
              </a:rPr>
              <a:t>relative d’une droite et un plan dans l’espace :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3105" y="1248831"/>
            <a:ext cx="2501763" cy="1138769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Mathématiques Tronc commun </a:t>
            </a:r>
            <a:r>
              <a:rPr lang="fr-FR" sz="20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Sciences BIOF</a:t>
            </a:r>
            <a:endParaRPr lang="fr-FR" sz="48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" y="-230827"/>
            <a:ext cx="184714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7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28515" y="4271801"/>
            <a:ext cx="6131878" cy="557132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 startAt="6"/>
            </a:pPr>
            <a:r>
              <a:rPr lang="fr-FR" sz="1800" b="1" dirty="0">
                <a:solidFill>
                  <a:srgbClr val="002060"/>
                </a:solidFill>
              </a:rPr>
              <a:t>Position</a:t>
            </a:r>
            <a:r>
              <a:rPr lang="fr-FR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rgbClr val="002060"/>
                </a:solidFill>
              </a:rPr>
              <a:t>relative de deux plans dans l’espace : </a:t>
            </a:r>
          </a:p>
        </p:txBody>
      </p:sp>
      <p:sp>
        <p:nvSpPr>
          <p:cNvPr id="18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28515" y="4828933"/>
            <a:ext cx="6131878" cy="495904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 startAt="7"/>
            </a:pPr>
            <a:r>
              <a:rPr lang="fr-FR" altLang="fr-FR" sz="1800" b="1" dirty="0">
                <a:solidFill>
                  <a:srgbClr val="002060"/>
                </a:solidFill>
              </a:rPr>
              <a:t>Propriétés </a:t>
            </a:r>
          </a:p>
        </p:txBody>
      </p:sp>
      <p:sp>
        <p:nvSpPr>
          <p:cNvPr id="24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28515" y="5309441"/>
            <a:ext cx="6131878" cy="486448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lnSpc>
                <a:spcPct val="115000"/>
              </a:lnSpc>
              <a:buFont typeface="+mj-lt"/>
              <a:buAutoNum type="romanUcPeriod" startAt="8"/>
              <a:tabLst>
                <a:tab pos="180322" algn="l"/>
                <a:tab pos="209529" algn="l"/>
              </a:tabLst>
            </a:pPr>
            <a:r>
              <a:rPr lang="fr-FR" altLang="fr-FR" sz="1800" b="1" dirty="0">
                <a:solidFill>
                  <a:srgbClr val="002060"/>
                </a:solidFill>
              </a:rPr>
              <a:t>Orthogonalité</a:t>
            </a:r>
            <a:endParaRPr lang="fr-FR" sz="1800" b="1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7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28515" y="5795889"/>
            <a:ext cx="6131878" cy="486448"/>
          </a:xfrm>
          <a:prstGeom prst="roundRect">
            <a:avLst>
              <a:gd name="adj" fmla="val 5444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32" tIns="45718" rIns="91432" bIns="45718" anchor="ctr"/>
          <a:lstStyle/>
          <a:p>
            <a:pPr marL="514350" indent="-514350">
              <a:buFont typeface="+mj-lt"/>
              <a:buAutoNum type="romanUcPeriod" startAt="9"/>
            </a:pPr>
            <a:r>
              <a:rPr lang="fr-FR" altLang="fr-FR" sz="1800" b="1" dirty="0">
                <a:solidFill>
                  <a:srgbClr val="002060"/>
                </a:solidFill>
              </a:rPr>
              <a:t>Intersection de deux plans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6250162" y="5685172"/>
            <a:ext cx="2707647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/>
              <a:t>Création </a:t>
            </a:r>
            <a:r>
              <a:rPr lang="fr-FR" altLang="fr-FR" sz="2000" dirty="0" smtClean="0"/>
              <a:t>Prof: ATMANI </a:t>
            </a:r>
            <a:r>
              <a:rPr lang="fr-FR" altLang="fr-FR" sz="2000" dirty="0"/>
              <a:t>NAJIB</a:t>
            </a:r>
          </a:p>
        </p:txBody>
      </p:sp>
    </p:spTree>
    <p:extLst>
      <p:ext uri="{BB962C8B-B14F-4D97-AF65-F5344CB8AC3E}">
        <p14:creationId xmlns:p14="http://schemas.microsoft.com/office/powerpoint/2010/main" val="10893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4876800" y="3276600"/>
            <a:ext cx="4191000" cy="3276600"/>
            <a:chOff x="3072" y="2064"/>
            <a:chExt cx="2640" cy="2064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3072" y="2064"/>
              <a:ext cx="2640" cy="2064"/>
            </a:xfrm>
            <a:prstGeom prst="parallelogram">
              <a:avLst>
                <a:gd name="adj" fmla="val 534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4301" y="3792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</a:t>
              </a:r>
              <a:r>
                <a:rPr lang="fr-FR" altLang="fr-FR" baseline="-25000"/>
                <a:t>2</a:t>
              </a:r>
              <a:endParaRPr lang="fr-FR" altLang="fr-FR"/>
            </a:p>
          </p:txBody>
        </p:sp>
      </p:grp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4878388" y="912813"/>
            <a:ext cx="1752600" cy="5638800"/>
            <a:chOff x="3073" y="575"/>
            <a:chExt cx="1104" cy="3552"/>
          </a:xfrm>
        </p:grpSpPr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 rot="16200000" flipV="1">
              <a:off x="1849" y="1799"/>
              <a:ext cx="3552" cy="1104"/>
            </a:xfrm>
            <a:prstGeom prst="parallelogram">
              <a:avLst>
                <a:gd name="adj" fmla="val 18504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3086" y="2559"/>
              <a:ext cx="2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</a:t>
              </a:r>
              <a:r>
                <a:rPr lang="fr-FR" altLang="fr-FR" baseline="-25000"/>
                <a:t>1</a:t>
              </a:r>
              <a:endParaRPr lang="fr-FR" altLang="fr-FR"/>
            </a:p>
          </p:txBody>
        </p:sp>
      </p:grp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5783263" y="4873625"/>
            <a:ext cx="466725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5780088" y="2743200"/>
            <a:ext cx="438150" cy="2128838"/>
            <a:chOff x="3641" y="1728"/>
            <a:chExt cx="276" cy="1341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3662" y="17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V="1">
              <a:off x="3641" y="1824"/>
              <a:ext cx="0" cy="1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297" name="Group 33"/>
          <p:cNvGrpSpPr>
            <a:grpSpLocks/>
          </p:cNvGrpSpPr>
          <p:nvPr/>
        </p:nvGrpSpPr>
        <p:grpSpPr bwMode="auto">
          <a:xfrm>
            <a:off x="5780088" y="4549775"/>
            <a:ext cx="74612" cy="193675"/>
            <a:chOff x="3641" y="2817"/>
            <a:chExt cx="96" cy="151"/>
          </a:xfrm>
        </p:grpSpPr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3641" y="2817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3737" y="2817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5780088" y="4686300"/>
            <a:ext cx="169862" cy="241300"/>
            <a:chOff x="3641" y="2913"/>
            <a:chExt cx="172" cy="215"/>
          </a:xfrm>
        </p:grpSpPr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3641" y="2913"/>
              <a:ext cx="168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3813" y="2966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78644" y="472673"/>
            <a:ext cx="3503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B050"/>
                </a:solidFill>
              </a:rPr>
              <a:t>d. Plans perpendiculaires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79388" y="1166813"/>
            <a:ext cx="6137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Deux plans sont perpendiculaires si l’un contient</a:t>
            </a:r>
          </a:p>
          <a:p>
            <a:r>
              <a:rPr lang="fr-FR" altLang="fr-FR"/>
              <a:t>une droite perpendiculaire à l’autre.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28600" y="2286000"/>
            <a:ext cx="45720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88925" y="2292350"/>
            <a:ext cx="256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 contenue dans P</a:t>
            </a:r>
            <a:r>
              <a:rPr lang="fr-FR" altLang="fr-FR" baseline="-25000"/>
              <a:t>1</a:t>
            </a:r>
            <a:endParaRPr lang="fr-FR" altLang="fr-FR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88925" y="27432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ym typeface="Symbol" pitchFamily="18" charset="2"/>
              </a:rPr>
              <a:t>D  P</a:t>
            </a:r>
            <a:r>
              <a:rPr lang="fr-FR" altLang="fr-FR" baseline="-25000">
                <a:sym typeface="Symbol" pitchFamily="18" charset="2"/>
              </a:rPr>
              <a:t>2</a:t>
            </a:r>
            <a:endParaRPr lang="fr-FR" altLang="fr-FR">
              <a:sym typeface="Symbol" pitchFamily="18" charset="2"/>
            </a:endParaRPr>
          </a:p>
        </p:txBody>
      </p:sp>
      <p:sp>
        <p:nvSpPr>
          <p:cNvPr id="11293" name="AutoShape 29"/>
          <p:cNvSpPr>
            <a:spLocks/>
          </p:cNvSpPr>
          <p:nvPr/>
        </p:nvSpPr>
        <p:spPr bwMode="auto">
          <a:xfrm>
            <a:off x="2895600" y="2438400"/>
            <a:ext cx="92075" cy="609600"/>
          </a:xfrm>
          <a:prstGeom prst="rightBrace">
            <a:avLst>
              <a:gd name="adj1" fmla="val 55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971800" y="2460625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donc P</a:t>
            </a:r>
            <a:r>
              <a:rPr lang="fr-FR" altLang="fr-FR" baseline="-25000"/>
              <a:t>1 </a:t>
            </a:r>
            <a:r>
              <a:rPr lang="fr-FR" altLang="fr-FR">
                <a:sym typeface="Symbol" pitchFamily="18" charset="2"/>
              </a:rPr>
              <a:t></a:t>
            </a:r>
            <a:r>
              <a:rPr lang="fr-FR" altLang="fr-FR"/>
              <a:t> P</a:t>
            </a:r>
            <a:r>
              <a:rPr lang="fr-FR" altLang="fr-FR" baseline="-25000"/>
              <a:t>2</a:t>
            </a:r>
            <a:endParaRPr lang="fr-FR" alt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0777" y="6477000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87" grpId="0" autoUpdateAnimBg="0"/>
      <p:bldP spid="11288" grpId="0" autoUpdateAnimBg="0"/>
      <p:bldP spid="11289" grpId="0" animBg="1" autoUpdateAnimBg="0"/>
      <p:bldP spid="11290" grpId="0" autoUpdateAnimBg="0"/>
      <p:bldP spid="11292" grpId="0" autoUpdateAnimBg="0"/>
      <p:bldP spid="11293" grpId="0" animBg="1"/>
      <p:bldP spid="112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6" name="AutoShape 32"/>
          <p:cNvSpPr>
            <a:spLocks noChangeArrowheads="1"/>
          </p:cNvSpPr>
          <p:nvPr/>
        </p:nvSpPr>
        <p:spPr bwMode="auto">
          <a:xfrm rot="16200000" flipH="1">
            <a:off x="1105633" y="2748756"/>
            <a:ext cx="2854325" cy="831850"/>
          </a:xfrm>
          <a:prstGeom prst="parallelogram">
            <a:avLst>
              <a:gd name="adj" fmla="val 11507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612671" y="125333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C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17525" y="228600"/>
            <a:ext cx="749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u="sng"/>
              <a:t>Exemple</a:t>
            </a:r>
            <a:r>
              <a:rPr lang="fr-FR" altLang="fr-FR" b="1"/>
              <a:t> : ABCDEFGH est un parallélépipède rectangle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17525" y="769961"/>
            <a:ext cx="8230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 smtClean="0"/>
              <a:t>Montrer que </a:t>
            </a:r>
            <a:r>
              <a:rPr lang="fr-FR" altLang="fr-FR" dirty="0"/>
              <a:t>les </a:t>
            </a:r>
            <a:r>
              <a:rPr lang="fr-FR" altLang="fr-FR" dirty="0" smtClean="0"/>
              <a:t>Plans (</a:t>
            </a:r>
            <a:r>
              <a:rPr lang="fr-FR" altLang="fr-FR" dirty="0"/>
              <a:t>ADHE</a:t>
            </a:r>
            <a:r>
              <a:rPr lang="fr-FR" altLang="fr-FR" dirty="0" smtClean="0"/>
              <a:t>) et </a:t>
            </a:r>
            <a:r>
              <a:rPr lang="fr-FR" altLang="fr-FR" dirty="0" smtClean="0">
                <a:sym typeface="Symbol" pitchFamily="18" charset="2"/>
              </a:rPr>
              <a:t>(</a:t>
            </a:r>
            <a:r>
              <a:rPr lang="fr-FR" altLang="fr-FR" dirty="0">
                <a:sym typeface="Symbol" pitchFamily="18" charset="2"/>
              </a:rPr>
              <a:t>EFGH</a:t>
            </a:r>
            <a:r>
              <a:rPr lang="fr-FR" altLang="fr-FR" dirty="0" smtClean="0">
                <a:sym typeface="Symbol" pitchFamily="18" charset="2"/>
              </a:rPr>
              <a:t>) sont</a:t>
            </a:r>
            <a:r>
              <a:rPr lang="fr-FR" altLang="fr-FR" dirty="0" smtClean="0"/>
              <a:t> </a:t>
            </a:r>
            <a:r>
              <a:rPr lang="fr-FR" altLang="fr-FR" dirty="0"/>
              <a:t>perpendiculaires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1630104" y="5213538"/>
            <a:ext cx="7543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1706304" y="5178613"/>
            <a:ext cx="380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(AE) contenue dans (ADHE) 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1690429" y="5594538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(AE) </a:t>
            </a:r>
            <a:r>
              <a:rPr lang="fr-FR" altLang="fr-FR">
                <a:sym typeface="Symbol" pitchFamily="18" charset="2"/>
              </a:rPr>
              <a:t> (EFGH)</a:t>
            </a:r>
            <a:endParaRPr lang="fr-FR" altLang="fr-FR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5594092" y="5389751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donc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205279" y="5383401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 (ADHE) </a:t>
            </a:r>
            <a:r>
              <a:rPr lang="fr-FR" altLang="fr-FR" dirty="0">
                <a:sym typeface="Symbol" pitchFamily="18" charset="2"/>
              </a:rPr>
              <a:t> (EFGH)</a:t>
            </a:r>
          </a:p>
        </p:txBody>
      </p:sp>
      <p:sp>
        <p:nvSpPr>
          <p:cNvPr id="16415" name="AutoShape 31"/>
          <p:cNvSpPr>
            <a:spLocks/>
          </p:cNvSpPr>
          <p:nvPr/>
        </p:nvSpPr>
        <p:spPr bwMode="auto">
          <a:xfrm>
            <a:off x="5424229" y="5348476"/>
            <a:ext cx="92075" cy="609600"/>
          </a:xfrm>
          <a:prstGeom prst="rightBrace">
            <a:avLst>
              <a:gd name="adj1" fmla="val 55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2116871" y="3615530"/>
            <a:ext cx="4572000" cy="990600"/>
          </a:xfrm>
          <a:prstGeom prst="parallelogram">
            <a:avLst>
              <a:gd name="adj" fmla="val 8478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1746984" y="1323180"/>
            <a:ext cx="5322887" cy="3675063"/>
            <a:chOff x="1255" y="1676"/>
            <a:chExt cx="3353" cy="2315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 flipV="1">
              <a:off x="1488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87" name="Line 3"/>
            <p:cNvSpPr>
              <a:spLocks noChangeShapeType="1"/>
            </p:cNvSpPr>
            <p:nvPr/>
          </p:nvSpPr>
          <p:spPr bwMode="auto">
            <a:xfrm flipV="1">
              <a:off x="2016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 flipH="1">
              <a:off x="2016" y="19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4368" y="192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2016" y="312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1488" y="37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1488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1488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V="1">
              <a:off x="3840" y="31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3840" y="1920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1255" y="237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r-FR" altLang="fr-FR"/>
                <a:t>A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1875" y="16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r-FR" altLang="fr-FR"/>
                <a:t>D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3659" y="228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r-FR" altLang="fr-FR"/>
                <a:t>B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4353" y="29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r-FR" altLang="fr-FR"/>
                <a:t>G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736" y="370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r-FR" altLang="fr-FR"/>
                <a:t>F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1296" y="364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r-FR" altLang="fr-FR"/>
                <a:t>E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1754" y="294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r-FR" altLang="fr-FR"/>
                <a:t>H</a:t>
              </a: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1488" y="254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3840" y="254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2115284" y="2710655"/>
            <a:ext cx="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4222" y="5229200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u="sng" dirty="0" smtClean="0"/>
              <a:t>Solution</a:t>
            </a:r>
            <a:endParaRPr lang="fr-FR" dirty="0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/>
      <p:bldP spid="16409" grpId="0"/>
      <p:bldP spid="16410" grpId="0" animBg="1"/>
      <p:bldP spid="16411" grpId="0"/>
      <p:bldP spid="16412" grpId="0"/>
      <p:bldP spid="16413" grpId="0"/>
      <p:bldP spid="16414" grpId="0"/>
      <p:bldP spid="16415" grpId="0" animBg="1"/>
      <p:bldP spid="16418" grpId="0" animBg="1"/>
      <p:bldP spid="16417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7525" y="228600"/>
            <a:ext cx="4291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 startAt="9"/>
            </a:pPr>
            <a:r>
              <a:rPr lang="fr-FR" altLang="fr-FR" b="1" dirty="0" smtClean="0">
                <a:solidFill>
                  <a:srgbClr val="FF0000"/>
                </a:solidFill>
              </a:rPr>
              <a:t>Intersection </a:t>
            </a:r>
            <a:r>
              <a:rPr lang="fr-FR" altLang="fr-FR" b="1" dirty="0">
                <a:solidFill>
                  <a:srgbClr val="FF0000"/>
                </a:solidFill>
              </a:rPr>
              <a:t>de deux plans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3525" y="739775"/>
            <a:ext cx="46896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L’intersection de deux plans sécants </a:t>
            </a:r>
            <a:endParaRPr lang="fr-FR" altLang="fr-FR" dirty="0" smtClean="0"/>
          </a:p>
          <a:p>
            <a:r>
              <a:rPr lang="fr-FR" altLang="fr-FR" dirty="0" smtClean="0"/>
              <a:t>est </a:t>
            </a:r>
            <a:r>
              <a:rPr lang="fr-FR" altLang="fr-FR" dirty="0"/>
              <a:t>: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-24357263">
            <a:off x="6547951" y="942599"/>
            <a:ext cx="1083708" cy="1430926"/>
          </a:xfrm>
          <a:prstGeom prst="parallelogram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 rot="20152656">
            <a:off x="6130574" y="643235"/>
            <a:ext cx="2341586" cy="1470220"/>
            <a:chOff x="954" y="1709"/>
            <a:chExt cx="3337" cy="1646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1066" y="1709"/>
              <a:ext cx="3225" cy="1646"/>
            </a:xfrm>
            <a:prstGeom prst="parallelogram">
              <a:avLst>
                <a:gd name="adj" fmla="val 5349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954" y="2830"/>
              <a:ext cx="514" cy="4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dirty="0"/>
                <a:t>P</a:t>
              </a: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6997391" y="247680"/>
            <a:ext cx="1395452" cy="1323092"/>
            <a:chOff x="1727" y="1093"/>
            <a:chExt cx="1455" cy="1487"/>
          </a:xfrm>
        </p:grpSpPr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 rot="18842737">
              <a:off x="1842" y="1239"/>
              <a:ext cx="1226" cy="1455"/>
            </a:xfrm>
            <a:prstGeom prst="parallelogram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483" y="1093"/>
              <a:ext cx="287" cy="28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P’</a:t>
              </a:r>
            </a:p>
          </p:txBody>
        </p:sp>
      </p:grpSp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6579870" y="182380"/>
            <a:ext cx="1942585" cy="255232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816986" y="1113572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une droite</a:t>
            </a: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3717350" y="3396976"/>
            <a:ext cx="4572000" cy="990600"/>
          </a:xfrm>
          <a:prstGeom prst="parallelogram">
            <a:avLst>
              <a:gd name="adj" fmla="val 847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287798" y="1780933"/>
            <a:ext cx="52964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u="sng" dirty="0"/>
              <a:t>Exemple</a:t>
            </a:r>
            <a:r>
              <a:rPr lang="fr-FR" altLang="fr-FR" b="1" dirty="0"/>
              <a:t> : ABCDEFGH est un parallélépipède rectangle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287798" y="2619129"/>
            <a:ext cx="36263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/>
              <a:t>Nomme la droite correspondant </a:t>
            </a:r>
            <a:endParaRPr lang="fr-FR" altLang="fr-FR" sz="2000" dirty="0" smtClean="0"/>
          </a:p>
          <a:p>
            <a:r>
              <a:rPr lang="fr-FR" altLang="fr-FR" sz="2000" dirty="0" smtClean="0"/>
              <a:t>à </a:t>
            </a:r>
            <a:r>
              <a:rPr lang="fr-FR" altLang="fr-FR" sz="2000" dirty="0"/>
              <a:t>l’intersection des plans (</a:t>
            </a:r>
            <a:r>
              <a:rPr lang="fr-FR" altLang="fr-FR" sz="2000" dirty="0" smtClean="0"/>
              <a:t>ABCD) et </a:t>
            </a:r>
            <a:r>
              <a:rPr lang="fr-FR" altLang="fr-FR" sz="2000" dirty="0"/>
              <a:t>(BFGC).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455957" y="4158976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u="sng" dirty="0"/>
              <a:t>Réponse</a:t>
            </a:r>
            <a:r>
              <a:rPr lang="fr-FR" altLang="fr-FR" dirty="0"/>
              <a:t> :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87798" y="4689172"/>
            <a:ext cx="2749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il s’agit de la droite (BC)</a:t>
            </a:r>
          </a:p>
        </p:txBody>
      </p:sp>
      <p:sp>
        <p:nvSpPr>
          <p:cNvPr id="38" name="AutoShape 27"/>
          <p:cNvSpPr>
            <a:spLocks noChangeArrowheads="1"/>
          </p:cNvSpPr>
          <p:nvPr/>
        </p:nvSpPr>
        <p:spPr bwMode="auto">
          <a:xfrm rot="16200000" flipH="1">
            <a:off x="6421260" y="4473302"/>
            <a:ext cx="2854325" cy="831850"/>
          </a:xfrm>
          <a:prstGeom prst="parallelogram">
            <a:avLst>
              <a:gd name="adj" fmla="val 11507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7163813" y="3126960"/>
            <a:ext cx="1412500" cy="1562212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347463" y="2977876"/>
            <a:ext cx="5322887" cy="3744913"/>
            <a:chOff x="3347463" y="2977876"/>
            <a:chExt cx="5322887" cy="3744913"/>
          </a:xfrm>
        </p:grpSpPr>
        <p:sp>
          <p:nvSpPr>
            <p:cNvPr id="40" name="Line 2"/>
            <p:cNvSpPr>
              <a:spLocks noChangeShapeType="1"/>
            </p:cNvSpPr>
            <p:nvPr/>
          </p:nvSpPr>
          <p:spPr bwMode="auto">
            <a:xfrm flipV="1">
              <a:off x="4555550" y="3435076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Line 3"/>
            <p:cNvSpPr>
              <a:spLocks noChangeShapeType="1"/>
            </p:cNvSpPr>
            <p:nvPr/>
          </p:nvSpPr>
          <p:spPr bwMode="auto">
            <a:xfrm flipH="1">
              <a:off x="4555550" y="3435076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8289350" y="3435076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 flipH="1">
              <a:off x="4555550" y="5340076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3717350" y="4425676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3717350" y="4425676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3717350" y="6330676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V="1">
              <a:off x="3717350" y="3435076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 flipV="1">
              <a:off x="3717350" y="5340076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flipV="1">
              <a:off x="7451150" y="5340076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 flipV="1">
              <a:off x="7451150" y="3435076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3347463" y="4155801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4331713" y="3047726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8213150" y="2977876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7163813" y="4009751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8265538" y="5117826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7286050" y="6265589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57" name="Text Box 19"/>
            <p:cNvSpPr txBox="1">
              <a:spLocks noChangeArrowheads="1"/>
            </p:cNvSpPr>
            <p:nvPr/>
          </p:nvSpPr>
          <p:spPr bwMode="auto">
            <a:xfrm>
              <a:off x="3412550" y="6178276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auto">
            <a:xfrm>
              <a:off x="4139625" y="5063851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7451150" y="4425676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0" y="648790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2" grpId="0" animBg="1"/>
      <p:bldP spid="18446" grpId="0" animBg="1"/>
      <p:bldP spid="18448" grpId="0"/>
      <p:bldP spid="27" grpId="0" animBg="1" autoUpdateAnimBg="0"/>
      <p:bldP spid="33" grpId="0"/>
      <p:bldP spid="35" grpId="0" autoUpdateAnimBg="0"/>
      <p:bldP spid="36" grpId="0" autoUpdateAnimBg="0"/>
      <p:bldP spid="37" grpId="0" autoUpdateAnimBg="0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511399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Image 2" descr="thm_toi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66912"/>
            <a:ext cx="6218188" cy="260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2924944"/>
            <a:ext cx="77768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u="sng" kern="0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Théorème2 </a:t>
            </a:r>
            <a:r>
              <a:rPr lang="fr-FR" sz="1800" b="1" u="sng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(théorème du toit) 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/>
            </a:r>
            <a:b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</a:b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Soit deux plans P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et P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2</a:t>
            </a:r>
            <a:r>
              <a:rPr lang="fr-FR" sz="1800" b="1" kern="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 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sécants suivant une droite </a:t>
            </a:r>
            <a:r>
              <a:rPr lang="fr-FR" sz="1800" b="1" kern="0" dirty="0">
                <a:solidFill>
                  <a:srgbClr val="000000"/>
                </a:solidFill>
                <a:latin typeface="Symbol" pitchFamily="18" charset="2"/>
                <a:ea typeface="+mj-ea"/>
                <a:cs typeface="Times New Roman" pitchFamily="18" charset="0"/>
              </a:rPr>
              <a:t>D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. </a:t>
            </a:r>
            <a:b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</a:b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Si d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est une droite du plan P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et d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2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une droite du plan P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2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telles que d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et d</a:t>
            </a:r>
            <a:r>
              <a:rPr lang="fr-FR" sz="18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2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sont parallèles, alors </a:t>
            </a:r>
            <a:r>
              <a:rPr lang="fr-FR" sz="1800" b="1" kern="0" dirty="0">
                <a:solidFill>
                  <a:srgbClr val="000000"/>
                </a:solidFill>
                <a:latin typeface="Symbol" pitchFamily="18" charset="2"/>
                <a:ea typeface="+mj-ea"/>
                <a:cs typeface="Times New Roman" pitchFamily="18" charset="0"/>
              </a:rPr>
              <a:t>D</a:t>
            </a:r>
            <a:r>
              <a:rPr lang="fr-FR" sz="18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est parallèles à </a:t>
            </a:r>
            <a:r>
              <a:rPr lang="fr-FR" sz="20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d</a:t>
            </a:r>
            <a:r>
              <a:rPr lang="fr-FR" sz="20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1</a:t>
            </a:r>
            <a:r>
              <a:rPr lang="fr-FR" sz="20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 et à d</a:t>
            </a:r>
            <a:r>
              <a:rPr lang="fr-FR" sz="2000" b="1" kern="0" baseline="-2500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2 </a:t>
            </a:r>
            <a:r>
              <a:rPr lang="fr-FR" sz="20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  <a:t>.</a:t>
            </a:r>
            <a:br>
              <a:rPr lang="fr-FR" sz="2000" b="1" kern="0" dirty="0">
                <a:solidFill>
                  <a:srgbClr val="000000"/>
                </a:solidFill>
                <a:ea typeface="+mj-ea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560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u="sng" dirty="0">
                <a:cs typeface="Times New Roman" pitchFamily="18" charset="0"/>
              </a:rPr>
              <a:t>Théorème </a:t>
            </a:r>
            <a:r>
              <a:rPr lang="fr-FR" sz="1800" b="1" u="sng" dirty="0" smtClean="0">
                <a:cs typeface="Times New Roman" pitchFamily="18" charset="0"/>
              </a:rPr>
              <a:t>1 </a:t>
            </a:r>
            <a:r>
              <a:rPr lang="fr-FR" sz="1800" b="1" dirty="0">
                <a:cs typeface="Times New Roman" pitchFamily="18" charset="0"/>
              </a:rPr>
              <a:t>: Soit deux plans P</a:t>
            </a:r>
            <a:r>
              <a:rPr lang="fr-FR" sz="1800" b="1" baseline="-25000" dirty="0">
                <a:cs typeface="Times New Roman" pitchFamily="18" charset="0"/>
              </a:rPr>
              <a:t>1</a:t>
            </a:r>
            <a:r>
              <a:rPr lang="fr-FR" sz="1800" b="1" dirty="0">
                <a:cs typeface="Times New Roman" pitchFamily="18" charset="0"/>
              </a:rPr>
              <a:t> et P</a:t>
            </a:r>
            <a:r>
              <a:rPr lang="fr-FR" sz="1800" b="1" baseline="-25000" dirty="0">
                <a:cs typeface="Times New Roman" pitchFamily="18" charset="0"/>
              </a:rPr>
              <a:t>2</a:t>
            </a:r>
            <a:r>
              <a:rPr lang="fr-FR" sz="1800" b="1" dirty="0">
                <a:cs typeface="Times New Roman" pitchFamily="18" charset="0"/>
              </a:rPr>
              <a:t> sécants suivant une droite  </a:t>
            </a:r>
            <a:r>
              <a:rPr lang="fr-FR" sz="1800" b="1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1800" b="1" dirty="0">
                <a:cs typeface="Times New Roman" pitchFamily="18" charset="0"/>
              </a:rPr>
              <a:t> et une droite </a:t>
            </a:r>
            <a:r>
              <a:rPr lang="fr-FR" sz="1800" b="1" i="1" dirty="0">
                <a:cs typeface="Times New Roman" pitchFamily="18" charset="0"/>
              </a:rPr>
              <a:t>d</a:t>
            </a:r>
            <a:r>
              <a:rPr lang="fr-FR" sz="1800" b="1" dirty="0">
                <a:cs typeface="Times New Roman" pitchFamily="18" charset="0"/>
              </a:rPr>
              <a:t> parallèle à P</a:t>
            </a:r>
            <a:r>
              <a:rPr lang="fr-FR" sz="1800" b="1" baseline="-25000" dirty="0">
                <a:cs typeface="Times New Roman" pitchFamily="18" charset="0"/>
              </a:rPr>
              <a:t>1</a:t>
            </a:r>
            <a:r>
              <a:rPr lang="fr-FR" sz="1800" b="1" dirty="0">
                <a:cs typeface="Times New Roman" pitchFamily="18" charset="0"/>
              </a:rPr>
              <a:t> et à P</a:t>
            </a:r>
            <a:r>
              <a:rPr lang="fr-FR" sz="1800" b="1" baseline="-25000" dirty="0">
                <a:cs typeface="Times New Roman" pitchFamily="18" charset="0"/>
              </a:rPr>
              <a:t>2</a:t>
            </a:r>
            <a:r>
              <a:rPr lang="fr-FR" sz="1800" b="1" dirty="0">
                <a:cs typeface="Times New Roman" pitchFamily="18" charset="0"/>
              </a:rPr>
              <a:t>, alors </a:t>
            </a:r>
            <a:r>
              <a:rPr lang="fr-FR" sz="1800" b="1" i="1" dirty="0">
                <a:cs typeface="Times New Roman" pitchFamily="18" charset="0"/>
              </a:rPr>
              <a:t>d</a:t>
            </a:r>
            <a:r>
              <a:rPr lang="fr-FR" sz="1800" b="1" dirty="0">
                <a:cs typeface="Times New Roman" pitchFamily="18" charset="0"/>
              </a:rPr>
              <a:t> est parallèle à </a:t>
            </a:r>
            <a:r>
              <a:rPr lang="fr-FR" sz="1800" b="1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1800" b="1" dirty="0" smtClean="0">
                <a:cs typeface="Times New Roman" pitchFamily="18" charset="0"/>
              </a:rPr>
              <a:t>.</a:t>
            </a:r>
            <a:endParaRPr lang="fr-FR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082" y="906979"/>
            <a:ext cx="5073876" cy="201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5656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Exemple : SABCD est une pyramide dont la base ABCD est un parallélogramme.</a:t>
            </a:r>
            <a:br>
              <a:rPr lang="fr-FR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Déterminer l’intersection des plans (SAB) et (SCD).</a:t>
            </a:r>
          </a:p>
        </p:txBody>
      </p:sp>
      <p:pic>
        <p:nvPicPr>
          <p:cNvPr id="6" name="Image 3" descr="thm_toit_exemp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296" y="1398297"/>
            <a:ext cx="4205851" cy="361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5576" y="1518194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cs typeface="Times New Roman" pitchFamily="18" charset="0"/>
              </a:rPr>
              <a:t>Solution</a:t>
            </a:r>
            <a:r>
              <a:rPr lang="fr-FR" b="1" dirty="0" smtClean="0">
                <a:cs typeface="Times New Roman" pitchFamily="18" charset="0"/>
              </a:rPr>
              <a:t>: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2031">
            <a:off x="6001119" y="420919"/>
            <a:ext cx="2026025" cy="264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40352" y="1162405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702" y="1949287"/>
            <a:ext cx="5126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Ces deux plans possèdent S en commun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41702" y="2272523"/>
            <a:ext cx="388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et ils ne sont pas confondus,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41702" y="2627869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ils sont donc sécants suivant une droite </a:t>
            </a:r>
            <a:r>
              <a:rPr lang="fr-FR" sz="1800" b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41702" y="3020483"/>
            <a:ext cx="155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8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1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passe par 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1702" y="3389815"/>
            <a:ext cx="4436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b="1" dirty="0" smtClean="0">
                <a:solidFill>
                  <a:srgbClr val="000000"/>
                </a:solidFill>
                <a:cs typeface="Times New Roman" pitchFamily="18" charset="0"/>
              </a:rPr>
              <a:t> On a : (AB</a:t>
            </a:r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) est une droite du plan (SAB).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1702" y="371929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b="1" dirty="0" smtClean="0">
                <a:solidFill>
                  <a:srgbClr val="000000"/>
                </a:solidFill>
                <a:cs typeface="Times New Roman" pitchFamily="18" charset="0"/>
              </a:rPr>
              <a:t>Et on a : CD</a:t>
            </a:r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) est une droite du plan (SCD).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1702" y="4039088"/>
            <a:ext cx="4458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000000"/>
                </a:solidFill>
                <a:cs typeface="Times New Roman" pitchFamily="18" charset="0"/>
              </a:rPr>
              <a:t>Comme ABCD est un parallélogramme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41702" y="4365670"/>
            <a:ext cx="496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b="1" dirty="0" smtClean="0">
                <a:solidFill>
                  <a:srgbClr val="000000"/>
                </a:solidFill>
                <a:cs typeface="Times New Roman" pitchFamily="18" charset="0"/>
              </a:rPr>
              <a:t>Alors (AB</a:t>
            </a:r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) et (CD) sont parallèles 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1702" y="4735002"/>
            <a:ext cx="4874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D’après le théorème du toit,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1702" y="5104334"/>
            <a:ext cx="7394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b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1800" b="1" dirty="0">
                <a:solidFill>
                  <a:srgbClr val="000000"/>
                </a:solidFill>
                <a:cs typeface="Times New Roman" pitchFamily="18" charset="0"/>
              </a:rPr>
              <a:t> est la parallèle à (AB) et à (CD) passant par S.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9703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403414"/>
            <a:ext cx="8312729" cy="6051177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91" y="630995"/>
            <a:ext cx="3967092" cy="3635669"/>
          </a:xfrm>
          <a:prstGeom prst="rect">
            <a:avLst/>
          </a:prstGeom>
          <a:noFill/>
        </p:spPr>
      </p:pic>
      <p:pic>
        <p:nvPicPr>
          <p:cNvPr id="4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79" y="4266663"/>
            <a:ext cx="155376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4943593"/>
            <a:ext cx="39549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800" dirty="0"/>
              <a:t>Géométrie dans l’espace</a:t>
            </a:r>
            <a:endParaRPr lang="ar-SA" sz="2800" dirty="0">
              <a:ln w="3175" cmpd="sng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973975" y="6519446"/>
            <a:ext cx="28083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511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238276" y="2067622"/>
            <a:ext cx="4592191" cy="4515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000" u="sng" dirty="0" smtClean="0"/>
              <a:t>Règles de représentation:</a:t>
            </a:r>
          </a:p>
          <a:p>
            <a:r>
              <a:rPr lang="fr-FR" sz="1600" dirty="0" smtClean="0"/>
              <a:t>Une droite de l’espace est représentée par une droite;</a:t>
            </a:r>
          </a:p>
          <a:p>
            <a:r>
              <a:rPr lang="fr-FR" sz="1600" dirty="0" smtClean="0"/>
              <a:t>Les éléments </a:t>
            </a:r>
            <a:r>
              <a:rPr lang="fr-FR" sz="1600" b="1" dirty="0" smtClean="0">
                <a:solidFill>
                  <a:srgbClr val="0070C0"/>
                </a:solidFill>
              </a:rPr>
              <a:t>visibles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smtClean="0"/>
              <a:t>d’un solide sont dessinés </a:t>
            </a:r>
            <a:r>
              <a:rPr lang="fr-FR" sz="1600" b="1" dirty="0" smtClean="0">
                <a:solidFill>
                  <a:srgbClr val="0070C0"/>
                </a:solidFill>
              </a:rPr>
              <a:t>en traits pleins</a:t>
            </a:r>
            <a:r>
              <a:rPr lang="fr-FR" sz="1600" dirty="0" smtClean="0"/>
              <a:t>;</a:t>
            </a:r>
          </a:p>
          <a:p>
            <a:r>
              <a:rPr lang="fr-FR" sz="1600" dirty="0" smtClean="0"/>
              <a:t>Les éléments </a:t>
            </a:r>
            <a:r>
              <a:rPr lang="fr-FR" sz="1600" b="1" dirty="0" smtClean="0">
                <a:solidFill>
                  <a:srgbClr val="FF0000"/>
                </a:solidFill>
              </a:rPr>
              <a:t>cachés</a:t>
            </a:r>
            <a:r>
              <a:rPr lang="fr-FR" sz="1600" dirty="0" smtClean="0"/>
              <a:t> d’un solide sont dessinés </a:t>
            </a:r>
            <a:r>
              <a:rPr lang="fr-FR" sz="1600" b="1" dirty="0" smtClean="0">
                <a:solidFill>
                  <a:srgbClr val="FF0000"/>
                </a:solidFill>
              </a:rPr>
              <a:t>en traits pointillés</a:t>
            </a:r>
            <a:r>
              <a:rPr lang="fr-FR" sz="1600" dirty="0" smtClean="0"/>
              <a:t>;</a:t>
            </a:r>
          </a:p>
          <a:p>
            <a:r>
              <a:rPr lang="fr-FR" sz="1600" dirty="0" smtClean="0"/>
              <a:t>Dans un </a:t>
            </a:r>
            <a:r>
              <a:rPr lang="fr-FR" sz="1600" b="1" dirty="0" smtClean="0">
                <a:solidFill>
                  <a:srgbClr val="00B050"/>
                </a:solidFill>
              </a:rPr>
              <a:t>plan vu de face</a:t>
            </a:r>
            <a:r>
              <a:rPr lang="fr-FR" sz="1600" dirty="0" smtClean="0"/>
              <a:t>, la figure représentée est </a:t>
            </a:r>
            <a:r>
              <a:rPr lang="fr-FR" sz="1600" b="1" dirty="0" smtClean="0">
                <a:solidFill>
                  <a:srgbClr val="00B050"/>
                </a:solidFill>
              </a:rPr>
              <a:t>en vraie grandeur </a:t>
            </a:r>
            <a:r>
              <a:rPr lang="fr-FR" sz="1600" dirty="0" smtClean="0"/>
              <a:t>( mêmes longueurs et même forme).</a:t>
            </a:r>
            <a:endParaRPr lang="fr-FR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000" b="1" u="sng" dirty="0" smtClean="0"/>
              <a:t>Propriétés:</a:t>
            </a:r>
            <a:r>
              <a:rPr lang="fr-FR" dirty="0" smtClean="0"/>
              <a:t>	</a:t>
            </a:r>
          </a:p>
          <a:p>
            <a:r>
              <a:rPr lang="fr-FR" sz="1600" dirty="0" smtClean="0"/>
              <a:t>La représentation conserve sur </a:t>
            </a:r>
            <a:r>
              <a:rPr lang="fr-FR" sz="1600" b="1" dirty="0" smtClean="0">
                <a:solidFill>
                  <a:schemeClr val="accent2"/>
                </a:solidFill>
              </a:rPr>
              <a:t>un segment </a:t>
            </a:r>
            <a:r>
              <a:rPr lang="fr-FR" sz="1600" dirty="0" smtClean="0"/>
              <a:t>les proportions de longueur;</a:t>
            </a:r>
          </a:p>
          <a:p>
            <a:r>
              <a:rPr lang="fr-FR" sz="1600" dirty="0" smtClean="0"/>
              <a:t>Deux droites parallèles dans l’espace sont représentées par deux droites parallèles</a:t>
            </a:r>
            <a:r>
              <a:rPr lang="fr-FR" sz="1800" dirty="0" smtClean="0"/>
              <a:t>.</a:t>
            </a:r>
          </a:p>
          <a:p>
            <a:pPr lvl="2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71590" y="357800"/>
            <a:ext cx="345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b="1" dirty="0" smtClean="0">
                <a:solidFill>
                  <a:srgbClr val="FF0000"/>
                </a:solidFill>
              </a:rPr>
              <a:t>Perspective </a:t>
            </a:r>
            <a:r>
              <a:rPr lang="fr-FR" b="1" dirty="0">
                <a:solidFill>
                  <a:srgbClr val="FF0000"/>
                </a:solidFill>
              </a:rPr>
              <a:t>cavalière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514" y="846312"/>
            <a:ext cx="4344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kern="0" dirty="0" smtClean="0">
                <a:solidFill>
                  <a:srgbClr val="00B050"/>
                </a:solidFill>
                <a:latin typeface="Times New Roman"/>
                <a:ea typeface="+mj-ea"/>
                <a:cs typeface="+mj-cs"/>
              </a:rPr>
              <a:t>I. Représentation dans l’espace</a:t>
            </a:r>
            <a:endParaRPr lang="fr-FR" sz="2000" b="1" kern="0" dirty="0">
              <a:solidFill>
                <a:srgbClr val="00B05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590" y="1282770"/>
            <a:ext cx="705678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Tx/>
              <a:buChar char="–"/>
            </a:pPr>
            <a:r>
              <a:rPr lang="fr-FR" sz="1600" kern="0" dirty="0">
                <a:solidFill>
                  <a:srgbClr val="000000"/>
                </a:solidFill>
                <a:latin typeface="Times New Roman"/>
              </a:rPr>
              <a:t>La perspective cavalière (ou perspective parallèle) est une convention mathématique de représentation des solides dans un plan.</a:t>
            </a:r>
          </a:p>
          <a:p>
            <a:pPr marL="285750" indent="-285750">
              <a:spcBef>
                <a:spcPct val="20000"/>
              </a:spcBef>
              <a:buFontTx/>
              <a:buChar char="–"/>
            </a:pPr>
            <a:r>
              <a:rPr lang="fr-FR" sz="1600" b="1" kern="0" dirty="0">
                <a:solidFill>
                  <a:srgbClr val="FF0000"/>
                </a:solidFill>
                <a:latin typeface="Times New Roman"/>
              </a:rPr>
              <a:t>Ce n’est en aucun cas ce que nous voyons effectivement.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2959" y="4451709"/>
            <a:ext cx="2102667" cy="16786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"/>
          <p:cNvCxnSpPr/>
          <p:nvPr/>
        </p:nvCxnSpPr>
        <p:spPr>
          <a:xfrm flipV="1">
            <a:off x="7205626" y="4110515"/>
            <a:ext cx="1136176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"/>
          <p:cNvCxnSpPr/>
          <p:nvPr/>
        </p:nvCxnSpPr>
        <p:spPr>
          <a:xfrm flipV="1">
            <a:off x="7205626" y="2427138"/>
            <a:ext cx="1136176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5102959" y="2427138"/>
            <a:ext cx="1136176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"/>
          <p:cNvCxnSpPr/>
          <p:nvPr/>
        </p:nvCxnSpPr>
        <p:spPr>
          <a:xfrm flipV="1">
            <a:off x="5102959" y="4110515"/>
            <a:ext cx="1136176" cy="201986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"/>
          <p:cNvCxnSpPr/>
          <p:nvPr/>
        </p:nvCxnSpPr>
        <p:spPr>
          <a:xfrm flipV="1">
            <a:off x="8341802" y="2427138"/>
            <a:ext cx="0" cy="1683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/>
          <p:cNvCxnSpPr/>
          <p:nvPr/>
        </p:nvCxnSpPr>
        <p:spPr>
          <a:xfrm flipV="1">
            <a:off x="6239135" y="2427138"/>
            <a:ext cx="0" cy="168337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/>
          <p:cNvCxnSpPr/>
          <p:nvPr/>
        </p:nvCxnSpPr>
        <p:spPr>
          <a:xfrm>
            <a:off x="6239135" y="4110514"/>
            <a:ext cx="2102667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39135" y="2427137"/>
            <a:ext cx="2102667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31674" y="6143024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7094899" y="6135085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8440647" y="4001485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6211592" y="4096446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4858078" y="4186151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7252478" y="4325509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8341802" y="2089712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6209547" y="2077907"/>
            <a:ext cx="2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26" name="TextBox 26"/>
          <p:cNvSpPr txBox="1"/>
          <p:nvPr/>
        </p:nvSpPr>
        <p:spPr>
          <a:xfrm>
            <a:off x="5651892" y="5142622"/>
            <a:ext cx="123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Plan frontal</a:t>
            </a:r>
            <a:endParaRPr lang="fr-FR" sz="2000" dirty="0"/>
          </a:p>
        </p:txBody>
      </p:sp>
      <p:sp>
        <p:nvSpPr>
          <p:cNvPr id="27" name="TextBox 27"/>
          <p:cNvSpPr txBox="1"/>
          <p:nvPr/>
        </p:nvSpPr>
        <p:spPr>
          <a:xfrm>
            <a:off x="6372746" y="2591703"/>
            <a:ext cx="153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Plan parallèle au plan frontal</a:t>
            </a:r>
            <a:endParaRPr lang="fr-FR" sz="1800" dirty="0"/>
          </a:p>
        </p:txBody>
      </p:sp>
      <p:cxnSp>
        <p:nvCxnSpPr>
          <p:cNvPr id="28" name="Straight Arrow Connector 29"/>
          <p:cNvCxnSpPr/>
          <p:nvPr/>
        </p:nvCxnSpPr>
        <p:spPr>
          <a:xfrm>
            <a:off x="5481657" y="2788365"/>
            <a:ext cx="2124160" cy="849028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2"/>
          <p:cNvCxnSpPr/>
          <p:nvPr/>
        </p:nvCxnSpPr>
        <p:spPr>
          <a:xfrm>
            <a:off x="5481657" y="2788365"/>
            <a:ext cx="0" cy="874478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5"/>
          <p:cNvSpPr txBox="1"/>
          <p:nvPr/>
        </p:nvSpPr>
        <p:spPr>
          <a:xfrm>
            <a:off x="4858078" y="2274876"/>
            <a:ext cx="115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Droites parallèles</a:t>
            </a:r>
            <a:endParaRPr lang="fr-FR" sz="1800" dirty="0"/>
          </a:p>
        </p:txBody>
      </p:sp>
      <p:cxnSp>
        <p:nvCxnSpPr>
          <p:cNvPr id="31" name="Straight Connector 37"/>
          <p:cNvCxnSpPr>
            <a:stCxn id="19" idx="0"/>
          </p:cNvCxnSpPr>
          <p:nvPr/>
        </p:nvCxnSpPr>
        <p:spPr>
          <a:xfrm flipV="1">
            <a:off x="7205627" y="6130383"/>
            <a:ext cx="1828940" cy="4702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>
            <a:off x="6698385" y="5490485"/>
            <a:ext cx="1014480" cy="1305078"/>
          </a:xfrm>
          <a:prstGeom prst="arc">
            <a:avLst>
              <a:gd name="adj1" fmla="val 18404905"/>
              <a:gd name="adj2" fmla="val 0"/>
            </a:avLst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9"/>
          <p:cNvSpPr txBox="1"/>
          <p:nvPr/>
        </p:nvSpPr>
        <p:spPr>
          <a:xfrm>
            <a:off x="7656062" y="5558957"/>
            <a:ext cx="127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</a:rPr>
              <a:t>Angle de fuite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80437" y="5830133"/>
            <a:ext cx="225189" cy="30025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allelogram 10"/>
          <p:cNvSpPr/>
          <p:nvPr/>
        </p:nvSpPr>
        <p:spPr>
          <a:xfrm rot="16200000" flipH="1">
            <a:off x="7012687" y="5792481"/>
            <a:ext cx="530842" cy="144965"/>
          </a:xfrm>
          <a:prstGeom prst="parallelogram">
            <a:avLst>
              <a:gd name="adj" fmla="val 13356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659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 animBg="1"/>
      <p:bldP spid="33" grpId="0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04664"/>
            <a:ext cx="7344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romanUcPeriod" startAt="2"/>
            </a:pPr>
            <a:r>
              <a:rPr lang="fr-FR" b="1" dirty="0" smtClean="0">
                <a:solidFill>
                  <a:srgbClr val="FF0000"/>
                </a:solidFill>
              </a:rPr>
              <a:t>Axiomes </a:t>
            </a:r>
            <a:r>
              <a:rPr lang="fr-FR" b="1" dirty="0">
                <a:solidFill>
                  <a:srgbClr val="FF0000"/>
                </a:solidFill>
              </a:rPr>
              <a:t>sur lesquels reposent les raisonnements de géométrie dans </a:t>
            </a:r>
            <a:r>
              <a:rPr lang="fr-FR" b="1" dirty="0" smtClean="0">
                <a:solidFill>
                  <a:srgbClr val="FF0000"/>
                </a:solidFill>
              </a:rPr>
              <a:t>l’espace </a:t>
            </a:r>
            <a:r>
              <a:rPr lang="fr-FR" sz="2000" b="1" u="sng" dirty="0" smtClean="0">
                <a:solidFill>
                  <a:srgbClr val="00B050"/>
                </a:solidFill>
              </a:rPr>
              <a:t>1</a:t>
            </a:r>
            <a:r>
              <a:rPr lang="fr-FR" sz="2000" b="1" u="sng" dirty="0">
                <a:solidFill>
                  <a:srgbClr val="00B050"/>
                </a:solidFill>
              </a:rPr>
              <a:t>. Propriétés: (admises)</a:t>
            </a:r>
          </a:p>
          <a:p>
            <a:pPr marL="514350" indent="-514350">
              <a:buFont typeface="+mj-lt"/>
              <a:buAutoNum type="romanUcPeriod" startAt="2"/>
            </a:pP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415" y="30689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Axiome </a:t>
            </a:r>
            <a:r>
              <a:rPr lang="fr-FR" sz="1800" dirty="0"/>
              <a:t>d’Euclide : par un point A donné et une droite  (D) donnée, il ne passe qu’une et une seule droite parallèle à (D).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97205" y="4619736"/>
            <a:ext cx="404813" cy="609600"/>
            <a:chOff x="3408" y="2976"/>
            <a:chExt cx="255" cy="384"/>
          </a:xfrm>
        </p:grpSpPr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3408" y="29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A</a:t>
              </a:r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998228" y="3857736"/>
            <a:ext cx="387350" cy="609600"/>
            <a:chOff x="3408" y="2976"/>
            <a:chExt cx="244" cy="384"/>
          </a:xfrm>
        </p:grpSpPr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3408" y="29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B</a:t>
              </a:r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693088" y="3857735"/>
            <a:ext cx="2232248" cy="15100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435779" y="3842542"/>
            <a:ext cx="2868177" cy="1619902"/>
            <a:chOff x="528" y="1920"/>
            <a:chExt cx="4752" cy="1722"/>
          </a:xfrm>
        </p:grpSpPr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528" y="1920"/>
              <a:ext cx="4752" cy="1680"/>
            </a:xfrm>
            <a:prstGeom prst="parallelogram">
              <a:avLst>
                <a:gd name="adj" fmla="val 707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067" y="3183"/>
              <a:ext cx="760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 smtClean="0"/>
                <a:t>P)</a:t>
              </a:r>
              <a:endParaRPr lang="fr-FR" altLang="fr-FR" dirty="0"/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795162" y="3997235"/>
            <a:ext cx="404813" cy="609600"/>
            <a:chOff x="3408" y="2976"/>
            <a:chExt cx="255" cy="384"/>
          </a:xfrm>
        </p:grpSpPr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408" y="29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3363127" y="4607986"/>
            <a:ext cx="387350" cy="609600"/>
            <a:chOff x="3408" y="2976"/>
            <a:chExt cx="244" cy="384"/>
          </a:xfrm>
        </p:grpSpPr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3408" y="29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19" name="AutoShape 26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3953632" y="4475762"/>
            <a:ext cx="387350" cy="609600"/>
            <a:chOff x="3408" y="2976"/>
            <a:chExt cx="244" cy="384"/>
          </a:xfrm>
        </p:grpSpPr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3408" y="29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22" name="AutoShape 29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8415" y="123530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</a:rPr>
              <a:t>Par 2 points distincts de l’espace, il passe une et une seule droite.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8415" y="1581595"/>
            <a:ext cx="637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</a:rPr>
              <a:t>Par 3 points non alignés de l’espace, il passe un et un seul plan.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8415" y="1903927"/>
            <a:ext cx="7385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</a:rPr>
              <a:t>Si un plan contient deux points A et B, alors ce plan contient tous les points de la droite (AB)</a:t>
            </a: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5266575" y="3803956"/>
            <a:ext cx="2740032" cy="1618978"/>
            <a:chOff x="528" y="1920"/>
            <a:chExt cx="4752" cy="1722"/>
          </a:xfrm>
        </p:grpSpPr>
        <p:sp>
          <p:nvSpPr>
            <p:cNvPr id="30" name="AutoShape 2"/>
            <p:cNvSpPr>
              <a:spLocks noChangeArrowheads="1"/>
            </p:cNvSpPr>
            <p:nvPr/>
          </p:nvSpPr>
          <p:spPr bwMode="auto">
            <a:xfrm>
              <a:off x="528" y="1920"/>
              <a:ext cx="4752" cy="1680"/>
            </a:xfrm>
            <a:prstGeom prst="parallelogram">
              <a:avLst>
                <a:gd name="adj" fmla="val 707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067" y="3183"/>
              <a:ext cx="796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 smtClean="0"/>
                <a:t>P)</a:t>
              </a:r>
              <a:endParaRPr lang="fr-FR" altLang="fr-FR" dirty="0"/>
            </a:p>
          </p:txBody>
        </p:sp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6231778" y="4616014"/>
            <a:ext cx="404813" cy="609600"/>
            <a:chOff x="3408" y="2976"/>
            <a:chExt cx="255" cy="384"/>
          </a:xfrm>
        </p:grpSpPr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3408" y="29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A</a:t>
              </a:r>
            </a:p>
          </p:txBody>
        </p:sp>
        <p:sp>
          <p:nvSpPr>
            <p:cNvPr id="34" name="AutoShape 20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" name="Group 24"/>
          <p:cNvGrpSpPr>
            <a:grpSpLocks/>
          </p:cNvGrpSpPr>
          <p:nvPr/>
        </p:nvGrpSpPr>
        <p:grpSpPr bwMode="auto">
          <a:xfrm>
            <a:off x="6861135" y="3984654"/>
            <a:ext cx="387350" cy="609600"/>
            <a:chOff x="3408" y="2976"/>
            <a:chExt cx="244" cy="384"/>
          </a:xfrm>
        </p:grpSpPr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3408" y="29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B</a:t>
              </a:r>
            </a:p>
          </p:txBody>
        </p:sp>
        <p:sp>
          <p:nvSpPr>
            <p:cNvPr id="38" name="AutoShape 26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" name="Line 13"/>
          <p:cNvSpPr>
            <a:spLocks noChangeShapeType="1"/>
          </p:cNvSpPr>
          <p:nvPr/>
        </p:nvSpPr>
        <p:spPr bwMode="auto">
          <a:xfrm flipV="1">
            <a:off x="6231778" y="3984654"/>
            <a:ext cx="1339052" cy="1292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48415" y="2525396"/>
            <a:ext cx="747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</a:rPr>
              <a:t>Si deux plans distincts ont un point en commun alors leur intersection est une droite passant par ce point.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8415" y="5471206"/>
            <a:ext cx="795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B050"/>
                </a:solidFill>
              </a:rPr>
              <a:t>2.Définitions: </a:t>
            </a:r>
            <a:r>
              <a:rPr lang="fr-FR" sz="1600" b="1" dirty="0" smtClean="0">
                <a:solidFill>
                  <a:srgbClr val="0070C0"/>
                </a:solidFill>
              </a:rPr>
              <a:t>Quatre </a:t>
            </a:r>
            <a:r>
              <a:rPr lang="fr-FR" sz="1600" b="1" dirty="0">
                <a:solidFill>
                  <a:srgbClr val="0070C0"/>
                </a:solidFill>
              </a:rPr>
              <a:t>points </a:t>
            </a:r>
            <a:r>
              <a:rPr lang="fr-FR" sz="1600" dirty="0"/>
              <a:t>de l’espace sont </a:t>
            </a:r>
            <a:r>
              <a:rPr lang="fr-FR" sz="1600" b="1" dirty="0">
                <a:solidFill>
                  <a:srgbClr val="0070C0"/>
                </a:solidFill>
              </a:rPr>
              <a:t>coplanaires</a:t>
            </a:r>
            <a:r>
              <a:rPr lang="fr-FR" sz="1600" dirty="0"/>
              <a:t> s’ils appartiennent à un même </a:t>
            </a:r>
            <a:r>
              <a:rPr lang="fr-FR" sz="1600" dirty="0" smtClean="0"/>
              <a:t>plan</a:t>
            </a:r>
            <a:r>
              <a:rPr lang="fr-FR" sz="1600" dirty="0"/>
              <a:t> </a:t>
            </a:r>
            <a:r>
              <a:rPr lang="fr-FR" sz="1600" dirty="0" smtClean="0"/>
              <a:t>et </a:t>
            </a:r>
            <a:r>
              <a:rPr lang="fr-FR" sz="1600" b="1" dirty="0" smtClean="0">
                <a:solidFill>
                  <a:srgbClr val="FF0000"/>
                </a:solidFill>
              </a:rPr>
              <a:t>Deux </a:t>
            </a:r>
            <a:r>
              <a:rPr lang="fr-FR" sz="1600" b="1" dirty="0">
                <a:solidFill>
                  <a:srgbClr val="FF0000"/>
                </a:solidFill>
              </a:rPr>
              <a:t>droites </a:t>
            </a:r>
            <a:r>
              <a:rPr lang="fr-FR" sz="1600" dirty="0"/>
              <a:t>de l’espace sont </a:t>
            </a:r>
            <a:r>
              <a:rPr lang="fr-FR" sz="1600" b="1" dirty="0">
                <a:solidFill>
                  <a:srgbClr val="FF0000"/>
                </a:solidFill>
              </a:rPr>
              <a:t>coplanaires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si elles sont incluses dans un même plan.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1961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3" grpId="0"/>
      <p:bldP spid="24" grpId="0"/>
      <p:bldP spid="25" grpId="0"/>
      <p:bldP spid="39" grpId="0" animBg="1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5364088" y="339263"/>
            <a:ext cx="3528392" cy="1690617"/>
            <a:chOff x="528" y="1920"/>
            <a:chExt cx="4752" cy="1680"/>
          </a:xfrm>
        </p:grpSpPr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528" y="1920"/>
              <a:ext cx="4752" cy="1680"/>
            </a:xfrm>
            <a:prstGeom prst="parallelogram">
              <a:avLst>
                <a:gd name="adj" fmla="val 707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067" y="31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P</a:t>
              </a:r>
            </a:p>
          </p:txBody>
        </p:sp>
      </p:grp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73376" y="748352"/>
            <a:ext cx="4908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dirty="0">
                <a:solidFill>
                  <a:srgbClr val="00B050"/>
                </a:solidFill>
              </a:rPr>
              <a:t>a. Un plan peut être déterminé par :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72267" y="111548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u="sng" dirty="0"/>
              <a:t>3 points non alignés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17524" y="304800"/>
            <a:ext cx="4047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fr-FR" altLang="fr-FR" b="1" dirty="0" smtClean="0">
                <a:solidFill>
                  <a:srgbClr val="FF0000"/>
                </a:solidFill>
              </a:rPr>
              <a:t>Détermination </a:t>
            </a:r>
            <a:r>
              <a:rPr lang="fr-FR" altLang="fr-FR" b="1" dirty="0">
                <a:solidFill>
                  <a:srgbClr val="FF0000"/>
                </a:solidFill>
              </a:rPr>
              <a:t>d’un plan</a:t>
            </a:r>
          </a:p>
        </p:txBody>
      </p:sp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6682537" y="1148462"/>
            <a:ext cx="404813" cy="609600"/>
            <a:chOff x="3408" y="2976"/>
            <a:chExt cx="255" cy="384"/>
          </a:xfrm>
        </p:grpSpPr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3408" y="29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72" name="Group 24"/>
          <p:cNvGrpSpPr>
            <a:grpSpLocks/>
          </p:cNvGrpSpPr>
          <p:nvPr/>
        </p:nvGrpSpPr>
        <p:grpSpPr bwMode="auto">
          <a:xfrm>
            <a:off x="6635359" y="502812"/>
            <a:ext cx="387350" cy="609600"/>
            <a:chOff x="3408" y="2976"/>
            <a:chExt cx="244" cy="384"/>
          </a:xfrm>
        </p:grpSpPr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3408" y="29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372417" y="533400"/>
            <a:ext cx="387350" cy="609600"/>
            <a:chOff x="3408" y="2976"/>
            <a:chExt cx="244" cy="384"/>
          </a:xfrm>
        </p:grpSpPr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3408" y="29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2077" name="AutoShape 29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68469" y="1598019"/>
            <a:ext cx="40223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u="sng" dirty="0"/>
              <a:t>Remarque</a:t>
            </a:r>
            <a:r>
              <a:rPr lang="fr-FR" altLang="fr-FR" sz="2000" dirty="0"/>
              <a:t> : le plan P peut se nommer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261949" y="157268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(ABC)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94505" y="2029880"/>
            <a:ext cx="656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u="sng" dirty="0"/>
              <a:t>Exemple</a:t>
            </a:r>
            <a:r>
              <a:rPr lang="fr-FR" altLang="fr-FR" b="1" dirty="0"/>
              <a:t> : </a:t>
            </a:r>
            <a:r>
              <a:rPr lang="fr-FR" altLang="fr-FR" sz="2000" b="1" dirty="0"/>
              <a:t>ABCDEFGH est un parallélépipède rectangle</a:t>
            </a:r>
            <a:endParaRPr lang="fr-FR" altLang="fr-FR" b="1" dirty="0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17524" y="2476227"/>
            <a:ext cx="3507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Le plan (ABD) est aussi désigné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925895" y="2491545"/>
            <a:ext cx="1133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(ABCD).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17525" y="2867570"/>
            <a:ext cx="6870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Nomme les six plans de cette figure (4 lettres entre parenthèses) :</a:t>
            </a: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4492717" y="3557588"/>
            <a:ext cx="3733800" cy="1905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 rot="16200000" flipH="1">
            <a:off x="2663414" y="4613276"/>
            <a:ext cx="2854325" cy="831850"/>
          </a:xfrm>
          <a:prstGeom prst="parallelogram">
            <a:avLst>
              <a:gd name="adj" fmla="val 1150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AutoShape 35"/>
          <p:cNvSpPr>
            <a:spLocks noChangeArrowheads="1"/>
          </p:cNvSpPr>
          <p:nvPr/>
        </p:nvSpPr>
        <p:spPr bwMode="auto">
          <a:xfrm>
            <a:off x="3719605" y="3519488"/>
            <a:ext cx="4572000" cy="990600"/>
          </a:xfrm>
          <a:prstGeom prst="parallelogram">
            <a:avLst>
              <a:gd name="adj" fmla="val 847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sp>
        <p:nvSpPr>
          <p:cNvPr id="69" name="AutoShape 46"/>
          <p:cNvSpPr>
            <a:spLocks noChangeArrowheads="1"/>
          </p:cNvSpPr>
          <p:nvPr/>
        </p:nvSpPr>
        <p:spPr bwMode="auto">
          <a:xfrm>
            <a:off x="3689924" y="3519488"/>
            <a:ext cx="4572000" cy="990600"/>
          </a:xfrm>
          <a:prstGeom prst="parallelogram">
            <a:avLst>
              <a:gd name="adj" fmla="val 84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sp>
        <p:nvSpPr>
          <p:cNvPr id="74" name="AutoShape 34"/>
          <p:cNvSpPr>
            <a:spLocks noChangeArrowheads="1"/>
          </p:cNvSpPr>
          <p:nvPr/>
        </p:nvSpPr>
        <p:spPr bwMode="auto">
          <a:xfrm>
            <a:off x="3654517" y="5430578"/>
            <a:ext cx="4572000" cy="990600"/>
          </a:xfrm>
          <a:prstGeom prst="parallelogram">
            <a:avLst>
              <a:gd name="adj" fmla="val 847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grpSp>
        <p:nvGrpSpPr>
          <p:cNvPr id="2" name="Groupe 1"/>
          <p:cNvGrpSpPr/>
          <p:nvPr/>
        </p:nvGrpSpPr>
        <p:grpSpPr>
          <a:xfrm>
            <a:off x="3284630" y="3103563"/>
            <a:ext cx="5322887" cy="3744912"/>
            <a:chOff x="3284630" y="3103563"/>
            <a:chExt cx="5322887" cy="3744912"/>
          </a:xfrm>
        </p:grpSpPr>
        <p:sp>
          <p:nvSpPr>
            <p:cNvPr id="53" name="Line 2"/>
            <p:cNvSpPr>
              <a:spLocks noChangeShapeType="1"/>
            </p:cNvSpPr>
            <p:nvPr/>
          </p:nvSpPr>
          <p:spPr bwMode="auto">
            <a:xfrm flipV="1">
              <a:off x="4492717" y="3560763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3"/>
            <p:cNvSpPr>
              <a:spLocks noChangeShapeType="1"/>
            </p:cNvSpPr>
            <p:nvPr/>
          </p:nvSpPr>
          <p:spPr bwMode="auto">
            <a:xfrm flipH="1">
              <a:off x="4492717" y="3560763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8226517" y="3560763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H="1">
              <a:off x="4492717" y="5465763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3654517" y="4551363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H="1">
              <a:off x="3654517" y="4551363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>
              <a:off x="3654517" y="6456363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3654517" y="3560763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V="1">
              <a:off x="3654517" y="5465763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V="1">
              <a:off x="7388317" y="5465763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V="1">
              <a:off x="7388317" y="3560763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3284630" y="4281488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66" name="Text Box 14"/>
            <p:cNvSpPr txBox="1">
              <a:spLocks noChangeArrowheads="1"/>
            </p:cNvSpPr>
            <p:nvPr/>
          </p:nvSpPr>
          <p:spPr bwMode="auto">
            <a:xfrm>
              <a:off x="4268880" y="3173413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8150317" y="3103563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70" name="Text Box 16"/>
            <p:cNvSpPr txBox="1">
              <a:spLocks noChangeArrowheads="1"/>
            </p:cNvSpPr>
            <p:nvPr/>
          </p:nvSpPr>
          <p:spPr bwMode="auto">
            <a:xfrm>
              <a:off x="7100980" y="4135438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8202705" y="5243513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7223217" y="63912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3349717" y="6303963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076792" y="5189538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7388317" y="4551363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7" name="AutoShape 36"/>
          <p:cNvSpPr>
            <a:spLocks noChangeArrowheads="1"/>
          </p:cNvSpPr>
          <p:nvPr/>
        </p:nvSpPr>
        <p:spPr bwMode="auto">
          <a:xfrm rot="16200000" flipH="1">
            <a:off x="6411766" y="4503641"/>
            <a:ext cx="2854325" cy="831850"/>
          </a:xfrm>
          <a:prstGeom prst="parallelogram">
            <a:avLst>
              <a:gd name="adj" fmla="val 1150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3707033" y="4530511"/>
            <a:ext cx="3684650" cy="181621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368469" y="3677006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(ABCD)</a:t>
            </a: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368469" y="4117857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(EFGH)</a:t>
            </a:r>
          </a:p>
        </p:txBody>
      </p:sp>
      <p:sp>
        <p:nvSpPr>
          <p:cNvPr id="81" name="Text Box 41"/>
          <p:cNvSpPr txBox="1">
            <a:spLocks noChangeArrowheads="1"/>
          </p:cNvSpPr>
          <p:nvPr/>
        </p:nvSpPr>
        <p:spPr bwMode="auto">
          <a:xfrm>
            <a:off x="368469" y="4513263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(ADHE)</a:t>
            </a:r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368469" y="4960938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(BCGF)</a:t>
            </a: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368469" y="5472113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(ABFE)</a:t>
            </a:r>
          </a:p>
        </p:txBody>
      </p:sp>
      <p:sp>
        <p:nvSpPr>
          <p:cNvPr id="84" name="Text Box 44"/>
          <p:cNvSpPr txBox="1">
            <a:spLocks noChangeArrowheads="1"/>
          </p:cNvSpPr>
          <p:nvPr/>
        </p:nvSpPr>
        <p:spPr bwMode="auto">
          <a:xfrm>
            <a:off x="368469" y="5963978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/>
              <a:t> (DCGH)</a:t>
            </a:r>
          </a:p>
        </p:txBody>
      </p:sp>
      <p:sp>
        <p:nvSpPr>
          <p:cNvPr id="85" name="Text Box 43"/>
          <p:cNvSpPr txBox="1">
            <a:spLocks noChangeArrowheads="1"/>
          </p:cNvSpPr>
          <p:nvPr/>
        </p:nvSpPr>
        <p:spPr bwMode="auto">
          <a:xfrm>
            <a:off x="575354" y="326768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u="sng" dirty="0"/>
              <a:t>Réponse</a:t>
            </a:r>
            <a:r>
              <a:rPr lang="fr-FR" altLang="fr-FR" dirty="0"/>
              <a:t> :</a:t>
            </a:r>
          </a:p>
        </p:txBody>
      </p:sp>
      <p:sp>
        <p:nvSpPr>
          <p:cNvPr id="86" name="Text Box 22"/>
          <p:cNvSpPr txBox="1">
            <a:spLocks noChangeArrowheads="1"/>
          </p:cNvSpPr>
          <p:nvPr/>
        </p:nvSpPr>
        <p:spPr bwMode="auto">
          <a:xfrm>
            <a:off x="0" y="6450598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9571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utoUpdateAnimBg="0"/>
      <p:bldP spid="2084" grpId="0" autoUpdateAnimBg="0"/>
      <p:bldP spid="2085" grpId="0" autoUpdateAnimBg="0"/>
      <p:bldP spid="21" grpId="0"/>
      <p:bldP spid="22" grpId="0" autoUpdateAnimBg="0"/>
      <p:bldP spid="23" grpId="0" autoUpdateAnimBg="0"/>
      <p:bldP spid="24" grpId="0" autoUpdateAnimBg="0"/>
      <p:bldP spid="52" grpId="0" animBg="1"/>
      <p:bldP spid="56" grpId="0" animBg="1"/>
      <p:bldP spid="68" grpId="0" animBg="1" autoUpdateAnimBg="0"/>
      <p:bldP spid="69" grpId="0" animBg="1" autoUpdateAnimBg="0"/>
      <p:bldP spid="74" grpId="0" animBg="1" autoUpdateAnimBg="0"/>
      <p:bldP spid="77" grpId="0" animBg="1"/>
      <p:bldP spid="78" grpId="0" animBg="1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4687109" y="218941"/>
            <a:ext cx="3666012" cy="1740167"/>
            <a:chOff x="528" y="1920"/>
            <a:chExt cx="4752" cy="1680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528" y="1920"/>
              <a:ext cx="4752" cy="1680"/>
            </a:xfrm>
            <a:prstGeom prst="parallelogram">
              <a:avLst>
                <a:gd name="adj" fmla="val 7071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929" y="320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P</a:t>
              </a:r>
            </a:p>
          </p:txBody>
        </p:sp>
      </p:grp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8181" y="830799"/>
            <a:ext cx="39558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u="sng" dirty="0"/>
              <a:t>une droite et un point n’appartenant pas à la droite</a:t>
            </a: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6487309" y="1019508"/>
            <a:ext cx="404813" cy="609600"/>
            <a:chOff x="3408" y="2976"/>
            <a:chExt cx="255" cy="384"/>
          </a:xfrm>
        </p:grpSpPr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3408" y="29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18900000">
              <a:off x="3456" y="3216"/>
              <a:ext cx="144" cy="144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5479526" y="295141"/>
            <a:ext cx="2073275" cy="1257300"/>
            <a:chOff x="2294" y="2064"/>
            <a:chExt cx="1306" cy="792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flipV="1">
              <a:off x="2294" y="2064"/>
              <a:ext cx="1306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2533" y="23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</a:p>
          </p:txBody>
        </p:sp>
      </p:grp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8940" y="332656"/>
            <a:ext cx="4926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dirty="0">
                <a:solidFill>
                  <a:srgbClr val="00B050"/>
                </a:solidFill>
              </a:rPr>
              <a:t>b. Un plan peut être déterminé par :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67578" y="2057400"/>
            <a:ext cx="749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u="sng" dirty="0"/>
              <a:t>Exemple</a:t>
            </a:r>
            <a:r>
              <a:rPr lang="fr-FR" altLang="fr-FR" b="1" dirty="0"/>
              <a:t> : ABCDEFGH est un parallélépipède rectangle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 rot="16200000" flipH="1">
            <a:off x="2168145" y="4498976"/>
            <a:ext cx="2854325" cy="831850"/>
          </a:xfrm>
          <a:prstGeom prst="parallelogram">
            <a:avLst>
              <a:gd name="adj" fmla="val 11507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45590" y="2513724"/>
            <a:ext cx="561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Nomme le plan contenant le point A et la droite (EH)</a:t>
            </a: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595484" y="2960688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u="sng" dirty="0"/>
              <a:t>Réponse</a:t>
            </a:r>
            <a:r>
              <a:rPr lang="fr-FR" altLang="fr-FR" dirty="0"/>
              <a:t> :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595484" y="3453713"/>
            <a:ext cx="2731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il s’agit du plan (ADHE)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803145" y="2978150"/>
            <a:ext cx="5322887" cy="3744912"/>
            <a:chOff x="2803145" y="2978150"/>
            <a:chExt cx="5322887" cy="3744912"/>
          </a:xfrm>
        </p:grpSpPr>
        <p:sp>
          <p:nvSpPr>
            <p:cNvPr id="41" name="Line 3"/>
            <p:cNvSpPr>
              <a:spLocks noChangeShapeType="1"/>
            </p:cNvSpPr>
            <p:nvPr/>
          </p:nvSpPr>
          <p:spPr bwMode="auto">
            <a:xfrm flipV="1">
              <a:off x="4011232" y="343535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 flipH="1">
              <a:off x="4011232" y="3435350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7745032" y="343535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4011232" y="5340350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V="1">
              <a:off x="3173032" y="442595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H="1">
              <a:off x="3173032" y="4425950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H="1">
              <a:off x="3173032" y="6330950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V="1">
              <a:off x="3173032" y="3435350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V="1">
              <a:off x="3173032" y="5340350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V="1">
              <a:off x="6906832" y="5340350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6906832" y="3435350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2803145" y="4156075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3652838" y="3189288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7480594" y="2978150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C</a:t>
              </a:r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6619495" y="4010025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7721220" y="5118100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</a:t>
              </a: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6741732" y="6265862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2868232" y="6178550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3595307" y="5064125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906832" y="442595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16" grpId="0"/>
      <p:bldP spid="20" grpId="0" animBg="1"/>
      <p:bldP spid="38" grpId="0" autoUpdateAnimBg="0"/>
      <p:bldP spid="39" grpId="0" autoUpdateAnimBg="0"/>
      <p:bldP spid="4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3006725" y="1375627"/>
            <a:ext cx="2912716" cy="1455092"/>
            <a:chOff x="192" y="1958"/>
            <a:chExt cx="2880" cy="1052"/>
          </a:xfrm>
        </p:grpSpPr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192" y="1958"/>
              <a:ext cx="2880" cy="1018"/>
            </a:xfrm>
            <a:prstGeom prst="parallelogram">
              <a:avLst>
                <a:gd name="adj" fmla="val 707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441" y="27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P</a:t>
              </a:r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8693" y="970604"/>
            <a:ext cx="1989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u="sng" dirty="0"/>
              <a:t>2 droites sécantes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28693" y="1368191"/>
            <a:ext cx="25459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u="sng" dirty="0"/>
              <a:t>ou </a:t>
            </a:r>
            <a:r>
              <a:rPr lang="fr-FR" altLang="fr-FR" sz="2000" u="sng" dirty="0" smtClean="0"/>
              <a:t> </a:t>
            </a:r>
            <a:r>
              <a:rPr lang="fr-FR" altLang="fr-FR" sz="2000" u="sng" dirty="0"/>
              <a:t>2 droites strictement parallèles</a:t>
            </a:r>
          </a:p>
        </p:txBody>
      </p: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4033792" y="1583663"/>
            <a:ext cx="1022852" cy="1189378"/>
            <a:chOff x="1628" y="2080"/>
            <a:chExt cx="1065" cy="580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191" y="2372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  <a:r>
                <a:rPr lang="fr-FR" altLang="fr-FR" baseline="-25000" dirty="0"/>
                <a:t>1</a:t>
              </a:r>
              <a:endParaRPr lang="fr-FR" altLang="fr-FR" dirty="0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H="1" flipV="1">
              <a:off x="1628" y="2080"/>
              <a:ext cx="1065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3660868" y="1429004"/>
            <a:ext cx="2055988" cy="753180"/>
            <a:chOff x="1103" y="1952"/>
            <a:chExt cx="1728" cy="740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V="1">
              <a:off x="1103" y="2116"/>
              <a:ext cx="17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324" y="1952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  <a:r>
                <a:rPr lang="fr-FR" altLang="fr-FR" baseline="-25000" dirty="0"/>
                <a:t>2</a:t>
              </a:r>
              <a:endParaRPr lang="fr-FR" altLang="fr-FR" dirty="0"/>
            </a:p>
          </p:txBody>
        </p:sp>
      </p:grpSp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5766633" y="1328110"/>
            <a:ext cx="3142211" cy="1502608"/>
            <a:chOff x="2640" y="1958"/>
            <a:chExt cx="2880" cy="1018"/>
          </a:xfrm>
        </p:grpSpPr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2640" y="1958"/>
              <a:ext cx="2880" cy="1018"/>
            </a:xfrm>
            <a:prstGeom prst="parallelogram">
              <a:avLst>
                <a:gd name="adj" fmla="val 707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815" y="268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P</a:t>
              </a:r>
            </a:p>
          </p:txBody>
        </p:sp>
      </p:grp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6804574" y="1309060"/>
            <a:ext cx="1968500" cy="1309688"/>
            <a:chOff x="4030" y="1946"/>
            <a:chExt cx="1240" cy="825"/>
          </a:xfrm>
        </p:grpSpPr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V="1">
              <a:off x="4030" y="2160"/>
              <a:ext cx="962" cy="6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951" y="194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  <a:r>
                <a:rPr lang="fr-FR" altLang="fr-FR" baseline="-25000" dirty="0"/>
                <a:t>2</a:t>
              </a:r>
              <a:endParaRPr lang="fr-FR" altLang="fr-FR" dirty="0"/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444208" y="1239588"/>
            <a:ext cx="1589088" cy="1209675"/>
            <a:chOff x="3638" y="1920"/>
            <a:chExt cx="1001" cy="762"/>
          </a:xfrm>
        </p:grpSpPr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4320" y="1920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  <a:r>
                <a:rPr lang="fr-FR" altLang="fr-FR" baseline="-25000"/>
                <a:t>1</a:t>
              </a:r>
              <a:endParaRPr lang="fr-FR" altLang="fr-FR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V="1">
              <a:off x="3638" y="2127"/>
              <a:ext cx="841" cy="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02025" y="404664"/>
            <a:ext cx="4891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b="1" dirty="0">
                <a:solidFill>
                  <a:srgbClr val="00B050"/>
                </a:solidFill>
              </a:rPr>
              <a:t>c. Un plan peut être déterminé par :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14542" y="2830718"/>
            <a:ext cx="656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u="sng" dirty="0"/>
              <a:t>Exemple</a:t>
            </a:r>
            <a:r>
              <a:rPr lang="fr-FR" altLang="fr-FR" b="1" dirty="0"/>
              <a:t> : </a:t>
            </a:r>
            <a:r>
              <a:rPr lang="fr-FR" altLang="fr-FR" sz="2000" b="1" dirty="0"/>
              <a:t>ABCDEFGH est un parallélépipède rectangle</a:t>
            </a:r>
            <a:endParaRPr lang="fr-FR" altLang="fr-FR" b="1" dirty="0"/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391214" y="3298873"/>
            <a:ext cx="3284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fr-FR" altLang="fr-FR" sz="2000" dirty="0" smtClean="0"/>
              <a:t>Nomme </a:t>
            </a:r>
            <a:r>
              <a:rPr lang="fr-FR" altLang="fr-FR" sz="2000" dirty="0"/>
              <a:t>le plan </a:t>
            </a:r>
            <a:r>
              <a:rPr lang="fr-FR" altLang="fr-FR" sz="2000" dirty="0" smtClean="0"/>
              <a:t>contenant</a:t>
            </a:r>
          </a:p>
          <a:p>
            <a:pPr marL="457200" indent="-457200">
              <a:buAutoNum type="arabicParenR"/>
            </a:pPr>
            <a:r>
              <a:rPr lang="fr-FR" altLang="fr-FR" sz="2000" dirty="0" smtClean="0"/>
              <a:t> </a:t>
            </a:r>
            <a:r>
              <a:rPr lang="fr-FR" altLang="fr-FR" sz="2000" dirty="0"/>
              <a:t>les droites (DC) et (HG)</a:t>
            </a: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391214" y="3884684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u="sng" dirty="0"/>
              <a:t>Réponse</a:t>
            </a:r>
            <a:r>
              <a:rPr lang="fr-FR" altLang="fr-FR" dirty="0"/>
              <a:t> :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464321" y="4312158"/>
            <a:ext cx="2794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/>
              <a:t>il s’agit du plan (DCGH</a:t>
            </a:r>
            <a:r>
              <a:rPr lang="fr-FR" altLang="fr-FR" dirty="0"/>
              <a:t>)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421555" y="4773823"/>
            <a:ext cx="32545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/>
              <a:t>2) Nomme le plan contenant les droites (BC) et (CF)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391214" y="5395984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u="sng" dirty="0"/>
              <a:t>Réponse</a:t>
            </a:r>
            <a:r>
              <a:rPr lang="fr-FR" altLang="fr-FR" dirty="0"/>
              <a:t> :</a:t>
            </a: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391214" y="5853184"/>
            <a:ext cx="2688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il s’agit du plan (BCGF)</a:t>
            </a: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4757886" y="3455325"/>
            <a:ext cx="3778872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AutoShape 30"/>
          <p:cNvSpPr>
            <a:spLocks noChangeArrowheads="1"/>
          </p:cNvSpPr>
          <p:nvPr/>
        </p:nvSpPr>
        <p:spPr bwMode="auto">
          <a:xfrm rot="16200000" flipH="1">
            <a:off x="6690284" y="4560960"/>
            <a:ext cx="2854325" cy="831850"/>
          </a:xfrm>
          <a:prstGeom prst="parallelogram">
            <a:avLst>
              <a:gd name="adj" fmla="val 115076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549799" y="3022672"/>
            <a:ext cx="5322887" cy="3744912"/>
            <a:chOff x="3549799" y="3022672"/>
            <a:chExt cx="5322887" cy="3744912"/>
          </a:xfrm>
        </p:grpSpPr>
        <p:sp>
          <p:nvSpPr>
            <p:cNvPr id="77" name="Line 2"/>
            <p:cNvSpPr>
              <a:spLocks noChangeShapeType="1"/>
            </p:cNvSpPr>
            <p:nvPr/>
          </p:nvSpPr>
          <p:spPr bwMode="auto">
            <a:xfrm flipV="1">
              <a:off x="4757886" y="34798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3"/>
            <p:cNvSpPr>
              <a:spLocks noChangeShapeType="1"/>
            </p:cNvSpPr>
            <p:nvPr/>
          </p:nvSpPr>
          <p:spPr bwMode="auto">
            <a:xfrm flipH="1">
              <a:off x="4757886" y="34798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Line 4"/>
            <p:cNvSpPr>
              <a:spLocks noChangeShapeType="1"/>
            </p:cNvSpPr>
            <p:nvPr/>
          </p:nvSpPr>
          <p:spPr bwMode="auto">
            <a:xfrm>
              <a:off x="8491686" y="34798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Line 6"/>
            <p:cNvSpPr>
              <a:spLocks noChangeShapeType="1"/>
            </p:cNvSpPr>
            <p:nvPr/>
          </p:nvSpPr>
          <p:spPr bwMode="auto">
            <a:xfrm flipH="1">
              <a:off x="4757886" y="53848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Line 7"/>
            <p:cNvSpPr>
              <a:spLocks noChangeShapeType="1"/>
            </p:cNvSpPr>
            <p:nvPr/>
          </p:nvSpPr>
          <p:spPr bwMode="auto">
            <a:xfrm flipV="1">
              <a:off x="3919686" y="44704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Line 8"/>
            <p:cNvSpPr>
              <a:spLocks noChangeShapeType="1"/>
            </p:cNvSpPr>
            <p:nvPr/>
          </p:nvSpPr>
          <p:spPr bwMode="auto">
            <a:xfrm flipH="1">
              <a:off x="3919686" y="44704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 flipH="1">
              <a:off x="3919686" y="63754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10"/>
            <p:cNvSpPr>
              <a:spLocks noChangeShapeType="1"/>
            </p:cNvSpPr>
            <p:nvPr/>
          </p:nvSpPr>
          <p:spPr bwMode="auto">
            <a:xfrm flipV="1">
              <a:off x="3919686" y="3479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 flipV="1">
              <a:off x="3919686" y="5384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 flipV="1">
              <a:off x="7653486" y="5384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13"/>
            <p:cNvSpPr>
              <a:spLocks noChangeShapeType="1"/>
            </p:cNvSpPr>
            <p:nvPr/>
          </p:nvSpPr>
          <p:spPr bwMode="auto">
            <a:xfrm flipV="1">
              <a:off x="7653486" y="3479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Text Box 14"/>
            <p:cNvSpPr txBox="1">
              <a:spLocks noChangeArrowheads="1"/>
            </p:cNvSpPr>
            <p:nvPr/>
          </p:nvSpPr>
          <p:spPr bwMode="auto">
            <a:xfrm>
              <a:off x="3549799" y="4200597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4534049" y="3092522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D</a:t>
              </a:r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8415486" y="3022672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91" name="Text Box 17"/>
            <p:cNvSpPr txBox="1">
              <a:spLocks noChangeArrowheads="1"/>
            </p:cNvSpPr>
            <p:nvPr/>
          </p:nvSpPr>
          <p:spPr bwMode="auto">
            <a:xfrm>
              <a:off x="7366149" y="4054547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8467874" y="5162622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G</a:t>
              </a: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7488386" y="6310384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614886" y="6223072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4341961" y="5108647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96" name="Line 23"/>
            <p:cNvSpPr>
              <a:spLocks noChangeShapeType="1"/>
            </p:cNvSpPr>
            <p:nvPr/>
          </p:nvSpPr>
          <p:spPr bwMode="auto">
            <a:xfrm>
              <a:off x="7653486" y="44704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0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8" grpId="0" autoUpdateAnimBg="0"/>
      <p:bldP spid="26" grpId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540589" y="991630"/>
            <a:ext cx="8229600" cy="417512"/>
          </a:xfrm>
        </p:spPr>
        <p:txBody>
          <a:bodyPr/>
          <a:lstStyle/>
          <a:p>
            <a:pPr eaLnBrk="1" hangingPunct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Deux droites de l’espace peuvent être :</a:t>
            </a:r>
          </a:p>
        </p:txBody>
      </p:sp>
      <p:sp>
        <p:nvSpPr>
          <p:cNvPr id="14339" name="ZoneTexte 3"/>
          <p:cNvSpPr txBox="1">
            <a:spLocks noChangeArrowheads="1"/>
          </p:cNvSpPr>
          <p:nvPr/>
        </p:nvSpPr>
        <p:spPr bwMode="auto">
          <a:xfrm>
            <a:off x="226264" y="2004674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non coplanaires</a:t>
            </a:r>
          </a:p>
        </p:txBody>
      </p:sp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5052264" y="1583987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coplanaires</a:t>
            </a:r>
          </a:p>
        </p:txBody>
      </p:sp>
      <p:sp>
        <p:nvSpPr>
          <p:cNvPr id="14341" name="ZoneTexte 5"/>
          <p:cNvSpPr txBox="1">
            <a:spLocks noChangeArrowheads="1"/>
          </p:cNvSpPr>
          <p:nvPr/>
        </p:nvSpPr>
        <p:spPr bwMode="auto">
          <a:xfrm>
            <a:off x="3755277" y="2374562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sécantes</a:t>
            </a:r>
          </a:p>
        </p:txBody>
      </p:sp>
      <p:sp>
        <p:nvSpPr>
          <p:cNvPr id="14342" name="ZoneTexte 6"/>
          <p:cNvSpPr txBox="1">
            <a:spLocks noChangeArrowheads="1"/>
          </p:cNvSpPr>
          <p:nvPr/>
        </p:nvSpPr>
        <p:spPr bwMode="auto">
          <a:xfrm>
            <a:off x="7127874" y="2213951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latin typeface="Calibri" pitchFamily="34" charset="0"/>
              </a:rPr>
              <a:t>parallèles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326935" y="1403805"/>
            <a:ext cx="1932474" cy="600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476002" y="1403805"/>
            <a:ext cx="1223962" cy="180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4340" idx="2"/>
          </p:cNvCxnSpPr>
          <p:nvPr/>
        </p:nvCxnSpPr>
        <p:spPr>
          <a:xfrm flipH="1">
            <a:off x="4476002" y="1952287"/>
            <a:ext cx="1439862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4340" idx="2"/>
          </p:cNvCxnSpPr>
          <p:nvPr/>
        </p:nvCxnSpPr>
        <p:spPr>
          <a:xfrm>
            <a:off x="5915864" y="1952287"/>
            <a:ext cx="1671585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7" name="Image 22" descr="droites_non_co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34" y="1583987"/>
            <a:ext cx="2792674" cy="239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age 26" descr="droites_secant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3263" y="2663487"/>
            <a:ext cx="339630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age 30" descr="droites_parallel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024" y="2558738"/>
            <a:ext cx="2549456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ZoneTexte 13"/>
          <p:cNvSpPr txBox="1">
            <a:spLocks noChangeArrowheads="1"/>
          </p:cNvSpPr>
          <p:nvPr/>
        </p:nvSpPr>
        <p:spPr bwMode="auto">
          <a:xfrm>
            <a:off x="602374" y="4790176"/>
            <a:ext cx="79300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latin typeface="Calibri" pitchFamily="34" charset="0"/>
              </a:rPr>
              <a:t>Pour que deux droites de l’espace soient sécantes, il est nécessaire qu’elles soient coplanaires.</a:t>
            </a:r>
          </a:p>
          <a:p>
            <a:r>
              <a:rPr lang="fr-FR" sz="1800" b="1" dirty="0">
                <a:latin typeface="Calibri" pitchFamily="34" charset="0"/>
              </a:rPr>
              <a:t>Si deux droites de l’espace sont sécantes, elles sont nécessairement coplanaires.</a:t>
            </a:r>
          </a:p>
        </p:txBody>
      </p:sp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602375" y="588750"/>
            <a:ext cx="6985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 startAt="4"/>
            </a:pPr>
            <a:r>
              <a:rPr lang="fr-FR" b="1" dirty="0">
                <a:solidFill>
                  <a:srgbClr val="FF0000"/>
                </a:solidFill>
              </a:rPr>
              <a:t>Position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relative de deux droites dans l’espace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207" y="3899888"/>
            <a:ext cx="218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latin typeface="Calibri" pitchFamily="34" charset="0"/>
              </a:rPr>
              <a:t>Leur intersection est vide.</a:t>
            </a:r>
          </a:p>
        </p:txBody>
      </p:sp>
      <p:sp>
        <p:nvSpPr>
          <p:cNvPr id="21" name="ZoneTexte 10"/>
          <p:cNvSpPr txBox="1">
            <a:spLocks noChangeArrowheads="1"/>
          </p:cNvSpPr>
          <p:nvPr/>
        </p:nvSpPr>
        <p:spPr bwMode="auto">
          <a:xfrm>
            <a:off x="3071957" y="3899888"/>
            <a:ext cx="2735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latin typeface="Calibri" pitchFamily="34" charset="0"/>
              </a:rPr>
              <a:t>Leur intersection est réduite à </a:t>
            </a:r>
            <a:r>
              <a:rPr lang="fr-FR" sz="1600" b="1" dirty="0" smtClean="0">
                <a:latin typeface="Calibri" pitchFamily="34" charset="0"/>
              </a:rPr>
              <a:t>un  </a:t>
            </a:r>
            <a:r>
              <a:rPr lang="fr-FR" sz="1600" b="1" dirty="0">
                <a:latin typeface="Calibri" pitchFamily="34" charset="0"/>
              </a:rPr>
              <a:t>point.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4792" y="3853722"/>
            <a:ext cx="21837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itchFamily="34" charset="0"/>
              </a:rPr>
              <a:t>Leur </a:t>
            </a:r>
            <a:r>
              <a:rPr lang="fr-FR" sz="1800" b="1" dirty="0">
                <a:latin typeface="Calibri" pitchFamily="34" charset="0"/>
              </a:rPr>
              <a:t>intersection est vide.</a:t>
            </a:r>
          </a:p>
        </p:txBody>
      </p:sp>
      <p:sp>
        <p:nvSpPr>
          <p:cNvPr id="23" name="ZoneTexte 13"/>
          <p:cNvSpPr txBox="1">
            <a:spLocks noChangeArrowheads="1"/>
          </p:cNvSpPr>
          <p:nvPr/>
        </p:nvSpPr>
        <p:spPr bwMode="auto">
          <a:xfrm>
            <a:off x="577505" y="5741960"/>
            <a:ext cx="7251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latin typeface="Calibri" pitchFamily="34" charset="0"/>
              </a:rPr>
              <a:t>Deux droites de l’espace sont parallèles si elles sont coplanaires et si leur intersection est vide.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477734"/>
              </p:ext>
            </p:extLst>
          </p:nvPr>
        </p:nvGraphicFramePr>
        <p:xfrm>
          <a:off x="4063142" y="4178061"/>
          <a:ext cx="1297949" cy="30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142" y="4178061"/>
                        <a:ext cx="1297949" cy="306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106586"/>
              </p:ext>
            </p:extLst>
          </p:nvPr>
        </p:nvGraphicFramePr>
        <p:xfrm>
          <a:off x="7308304" y="4210798"/>
          <a:ext cx="11715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Equation" r:id="rId9" imgW="952200" imgH="253800" progId="Equation.DSMT4">
                  <p:embed/>
                </p:oleObj>
              </mc:Choice>
              <mc:Fallback>
                <p:oleObj name="Equation" r:id="rId9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210798"/>
                        <a:ext cx="1171575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26822"/>
              </p:ext>
            </p:extLst>
          </p:nvPr>
        </p:nvGraphicFramePr>
        <p:xfrm>
          <a:off x="770602" y="4239831"/>
          <a:ext cx="11715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Equation" r:id="rId11" imgW="952200" imgH="253800" progId="Equation.DSMT4">
                  <p:embed/>
                </p:oleObj>
              </mc:Choice>
              <mc:Fallback>
                <p:oleObj name="Equation" r:id="rId11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602" y="4239831"/>
                        <a:ext cx="1171575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9034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50" grpId="0"/>
      <p:bldP spid="6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46"/>
          <p:cNvSpPr>
            <a:spLocks noChangeArrowheads="1"/>
          </p:cNvSpPr>
          <p:nvPr/>
        </p:nvSpPr>
        <p:spPr bwMode="auto">
          <a:xfrm>
            <a:off x="2559220" y="5449987"/>
            <a:ext cx="3712071" cy="770399"/>
          </a:xfrm>
          <a:prstGeom prst="parallelogram">
            <a:avLst>
              <a:gd name="adj" fmla="val 84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  <a:p>
            <a:pPr algn="ctr"/>
            <a:endParaRPr lang="fr-FR" altLang="fr-FR"/>
          </a:p>
        </p:txBody>
      </p:sp>
      <p:sp>
        <p:nvSpPr>
          <p:cNvPr id="6" name="Rectangle 5"/>
          <p:cNvSpPr/>
          <p:nvPr/>
        </p:nvSpPr>
        <p:spPr>
          <a:xfrm>
            <a:off x="904955" y="1077991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ABCDEFGH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un cube.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droites (EG) et (FG) appartiennent au même plan (EFG) </a:t>
            </a: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sont sécantes en G.</a:t>
            </a:r>
          </a:p>
          <a:p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Les droites (AD) et (FG) appartiennent au même plan (ADG) et sont parallèles.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droites (AD) et (CG) sont non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coplanaires</a:t>
            </a:r>
          </a:p>
          <a:p>
            <a:pPr algn="ctr"/>
            <a:r>
              <a:rPr lang="fr-F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(pas de plan qui contient les deux droites)</a:t>
            </a:r>
          </a:p>
          <a:p>
            <a:pPr marL="342900" indent="-342900">
              <a:buFontTx/>
              <a:buChar char="-"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192" y="616326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Exemples : </a:t>
            </a:r>
            <a:endParaRPr lang="fr-FR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2213312" y="3510667"/>
            <a:ext cx="4496123" cy="3025698"/>
            <a:chOff x="3549799" y="3022672"/>
            <a:chExt cx="5434408" cy="3744912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 flipV="1">
              <a:off x="4757886" y="34798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 flipH="1">
              <a:off x="4757886" y="34798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8491686" y="34798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4757886" y="53848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3919686" y="44704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3919686" y="44704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919686" y="6375472"/>
              <a:ext cx="3733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3919686" y="3479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3919686" y="5384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7653486" y="5384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7653486" y="3479872"/>
              <a:ext cx="838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549799" y="4200597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4534049" y="3092522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/>
                <a:t>D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8415486" y="3022672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C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7366149" y="4054547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B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8491686" y="5393012"/>
              <a:ext cx="492521" cy="571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7488386" y="6310384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F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614886" y="6223072"/>
              <a:ext cx="369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E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341961" y="5108647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H</a:t>
              </a: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7653486" y="447047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2051720" y="5305334"/>
            <a:ext cx="4896543" cy="1046334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V="1">
            <a:off x="5292079" y="5013176"/>
            <a:ext cx="1440161" cy="152318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1907704" y="3637917"/>
            <a:ext cx="1551012" cy="170604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6301951" y="3302139"/>
            <a:ext cx="0" cy="2811944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305162" y="645700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4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45715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2708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32" grpId="0" animBg="1"/>
      <p:bldP spid="34" grpId="0" animBg="1"/>
      <p:bldP spid="34" grpId="1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1830</Words>
  <Application>Microsoft Office PowerPoint</Application>
  <PresentationFormat>Affichage à l'écran (4:3)</PresentationFormat>
  <Paragraphs>492</Paragraphs>
  <Slides>25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Promenade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Deux droites de l’espace peuvent être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Exemple : SABCD est une pyramide dont la base ABCD est un parallélogramme. Déterminer l’intersection des plans (SAB) et (SCD).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2020-06-24T17:31:46Z</dcterms:created>
  <dcterms:modified xsi:type="dcterms:W3CDTF">2020-06-24T22:15:00Z</dcterms:modified>
</cp:coreProperties>
</file>