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application/octet-stream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1"/>
  </p:sldMasterIdLst>
  <p:notesMasterIdLst>
    <p:notesMasterId r:id="rId24"/>
  </p:notesMasterIdLst>
  <p:sldIdLst>
    <p:sldId id="315" r:id="rId2"/>
    <p:sldId id="343" r:id="rId3"/>
    <p:sldId id="368" r:id="rId4"/>
    <p:sldId id="363" r:id="rId5"/>
    <p:sldId id="345" r:id="rId6"/>
    <p:sldId id="356" r:id="rId7"/>
    <p:sldId id="369" r:id="rId8"/>
    <p:sldId id="370" r:id="rId9"/>
    <p:sldId id="365" r:id="rId10"/>
    <p:sldId id="371" r:id="rId11"/>
    <p:sldId id="374" r:id="rId12"/>
    <p:sldId id="372" r:id="rId13"/>
    <p:sldId id="373" r:id="rId14"/>
    <p:sldId id="375" r:id="rId15"/>
    <p:sldId id="376" r:id="rId16"/>
    <p:sldId id="377" r:id="rId17"/>
    <p:sldId id="380" r:id="rId18"/>
    <p:sldId id="379" r:id="rId19"/>
    <p:sldId id="378" r:id="rId20"/>
    <p:sldId id="381" r:id="rId21"/>
    <p:sldId id="382" r:id="rId22"/>
    <p:sldId id="3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Yrv3sQfKrGK/KNesVVhQQ==" hashData="mUBrrdDpi7JVkhx842LY4MdJ2YQ="/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474" y="-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10.wmf"/><Relationship Id="rId18" Type="http://schemas.openxmlformats.org/officeDocument/2006/relationships/image" Target="../media/image115.wmf"/><Relationship Id="rId26" Type="http://schemas.openxmlformats.org/officeDocument/2006/relationships/image" Target="../media/image123.wmf"/><Relationship Id="rId3" Type="http://schemas.openxmlformats.org/officeDocument/2006/relationships/image" Target="../media/image100.wmf"/><Relationship Id="rId21" Type="http://schemas.openxmlformats.org/officeDocument/2006/relationships/image" Target="../media/image118.wmf"/><Relationship Id="rId34" Type="http://schemas.openxmlformats.org/officeDocument/2006/relationships/image" Target="../media/image131.wmf"/><Relationship Id="rId7" Type="http://schemas.openxmlformats.org/officeDocument/2006/relationships/image" Target="../media/image104.wmf"/><Relationship Id="rId12" Type="http://schemas.openxmlformats.org/officeDocument/2006/relationships/image" Target="../media/image109.wmf"/><Relationship Id="rId17" Type="http://schemas.openxmlformats.org/officeDocument/2006/relationships/image" Target="../media/image114.wmf"/><Relationship Id="rId25" Type="http://schemas.openxmlformats.org/officeDocument/2006/relationships/image" Target="../media/image122.wmf"/><Relationship Id="rId33" Type="http://schemas.openxmlformats.org/officeDocument/2006/relationships/image" Target="../media/image130.wmf"/><Relationship Id="rId2" Type="http://schemas.openxmlformats.org/officeDocument/2006/relationships/image" Target="../media/image99.wmf"/><Relationship Id="rId16" Type="http://schemas.openxmlformats.org/officeDocument/2006/relationships/image" Target="../media/image113.wmf"/><Relationship Id="rId20" Type="http://schemas.openxmlformats.org/officeDocument/2006/relationships/image" Target="../media/image117.wmf"/><Relationship Id="rId29" Type="http://schemas.openxmlformats.org/officeDocument/2006/relationships/image" Target="../media/image126.wmf"/><Relationship Id="rId1" Type="http://schemas.openxmlformats.org/officeDocument/2006/relationships/image" Target="../media/image98.wmf"/><Relationship Id="rId6" Type="http://schemas.openxmlformats.org/officeDocument/2006/relationships/image" Target="../media/image103.wmf"/><Relationship Id="rId11" Type="http://schemas.openxmlformats.org/officeDocument/2006/relationships/image" Target="../media/image108.wmf"/><Relationship Id="rId24" Type="http://schemas.openxmlformats.org/officeDocument/2006/relationships/image" Target="../media/image121.wmf"/><Relationship Id="rId32" Type="http://schemas.openxmlformats.org/officeDocument/2006/relationships/image" Target="../media/image129.wmf"/><Relationship Id="rId5" Type="http://schemas.openxmlformats.org/officeDocument/2006/relationships/image" Target="../media/image102.wmf"/><Relationship Id="rId15" Type="http://schemas.openxmlformats.org/officeDocument/2006/relationships/image" Target="../media/image112.wmf"/><Relationship Id="rId23" Type="http://schemas.openxmlformats.org/officeDocument/2006/relationships/image" Target="../media/image120.wmf"/><Relationship Id="rId28" Type="http://schemas.openxmlformats.org/officeDocument/2006/relationships/image" Target="../media/image125.wmf"/><Relationship Id="rId10" Type="http://schemas.openxmlformats.org/officeDocument/2006/relationships/image" Target="../media/image107.wmf"/><Relationship Id="rId19" Type="http://schemas.openxmlformats.org/officeDocument/2006/relationships/image" Target="../media/image116.wmf"/><Relationship Id="rId31" Type="http://schemas.openxmlformats.org/officeDocument/2006/relationships/image" Target="../media/image128.wmf"/><Relationship Id="rId4" Type="http://schemas.openxmlformats.org/officeDocument/2006/relationships/image" Target="../media/image101.wmf"/><Relationship Id="rId9" Type="http://schemas.openxmlformats.org/officeDocument/2006/relationships/image" Target="../media/image106.wmf"/><Relationship Id="rId14" Type="http://schemas.openxmlformats.org/officeDocument/2006/relationships/image" Target="../media/image111.wmf"/><Relationship Id="rId22" Type="http://schemas.openxmlformats.org/officeDocument/2006/relationships/image" Target="../media/image119.wmf"/><Relationship Id="rId27" Type="http://schemas.openxmlformats.org/officeDocument/2006/relationships/image" Target="../media/image124.wmf"/><Relationship Id="rId30" Type="http://schemas.openxmlformats.org/officeDocument/2006/relationships/image" Target="../media/image127.wmf"/><Relationship Id="rId35" Type="http://schemas.openxmlformats.org/officeDocument/2006/relationships/image" Target="../media/image132.wmf"/><Relationship Id="rId8" Type="http://schemas.openxmlformats.org/officeDocument/2006/relationships/image" Target="../media/image10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4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13" Type="http://schemas.openxmlformats.org/officeDocument/2006/relationships/image" Target="../media/image146.wmf"/><Relationship Id="rId18" Type="http://schemas.openxmlformats.org/officeDocument/2006/relationships/image" Target="../media/image151.wmf"/><Relationship Id="rId26" Type="http://schemas.openxmlformats.org/officeDocument/2006/relationships/image" Target="../media/image159.wmf"/><Relationship Id="rId3" Type="http://schemas.openxmlformats.org/officeDocument/2006/relationships/image" Target="../media/image136.wmf"/><Relationship Id="rId21" Type="http://schemas.openxmlformats.org/officeDocument/2006/relationships/image" Target="../media/image154.wmf"/><Relationship Id="rId7" Type="http://schemas.openxmlformats.org/officeDocument/2006/relationships/image" Target="../media/image140.wmf"/><Relationship Id="rId12" Type="http://schemas.openxmlformats.org/officeDocument/2006/relationships/image" Target="../media/image145.wmf"/><Relationship Id="rId17" Type="http://schemas.openxmlformats.org/officeDocument/2006/relationships/image" Target="../media/image150.wmf"/><Relationship Id="rId25" Type="http://schemas.openxmlformats.org/officeDocument/2006/relationships/image" Target="../media/image158.wmf"/><Relationship Id="rId2" Type="http://schemas.openxmlformats.org/officeDocument/2006/relationships/image" Target="../media/image135.wmf"/><Relationship Id="rId16" Type="http://schemas.openxmlformats.org/officeDocument/2006/relationships/image" Target="../media/image149.wmf"/><Relationship Id="rId20" Type="http://schemas.openxmlformats.org/officeDocument/2006/relationships/image" Target="../media/image153.wmf"/><Relationship Id="rId1" Type="http://schemas.openxmlformats.org/officeDocument/2006/relationships/image" Target="../media/image98.wmf"/><Relationship Id="rId6" Type="http://schemas.openxmlformats.org/officeDocument/2006/relationships/image" Target="../media/image139.wmf"/><Relationship Id="rId11" Type="http://schemas.openxmlformats.org/officeDocument/2006/relationships/image" Target="../media/image144.wmf"/><Relationship Id="rId24" Type="http://schemas.openxmlformats.org/officeDocument/2006/relationships/image" Target="../media/image157.wmf"/><Relationship Id="rId5" Type="http://schemas.openxmlformats.org/officeDocument/2006/relationships/image" Target="../media/image138.wmf"/><Relationship Id="rId15" Type="http://schemas.openxmlformats.org/officeDocument/2006/relationships/image" Target="../media/image148.wmf"/><Relationship Id="rId23" Type="http://schemas.openxmlformats.org/officeDocument/2006/relationships/image" Target="../media/image156.wmf"/><Relationship Id="rId10" Type="http://schemas.openxmlformats.org/officeDocument/2006/relationships/image" Target="../media/image143.wmf"/><Relationship Id="rId19" Type="http://schemas.openxmlformats.org/officeDocument/2006/relationships/image" Target="../media/image152.wmf"/><Relationship Id="rId4" Type="http://schemas.openxmlformats.org/officeDocument/2006/relationships/image" Target="../media/image137.wmf"/><Relationship Id="rId9" Type="http://schemas.openxmlformats.org/officeDocument/2006/relationships/image" Target="../media/image142.wmf"/><Relationship Id="rId14" Type="http://schemas.openxmlformats.org/officeDocument/2006/relationships/image" Target="../media/image147.wmf"/><Relationship Id="rId22" Type="http://schemas.openxmlformats.org/officeDocument/2006/relationships/image" Target="../media/image155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13" Type="http://schemas.openxmlformats.org/officeDocument/2006/relationships/image" Target="../media/image168.wmf"/><Relationship Id="rId18" Type="http://schemas.openxmlformats.org/officeDocument/2006/relationships/image" Target="../media/image151.wmf"/><Relationship Id="rId26" Type="http://schemas.openxmlformats.org/officeDocument/2006/relationships/image" Target="../media/image179.wmf"/><Relationship Id="rId3" Type="http://schemas.openxmlformats.org/officeDocument/2006/relationships/image" Target="../media/image159.wmf"/><Relationship Id="rId21" Type="http://schemas.openxmlformats.org/officeDocument/2006/relationships/image" Target="../media/image174.wmf"/><Relationship Id="rId7" Type="http://schemas.openxmlformats.org/officeDocument/2006/relationships/image" Target="../media/image164.wmf"/><Relationship Id="rId12" Type="http://schemas.openxmlformats.org/officeDocument/2006/relationships/image" Target="../media/image167.wmf"/><Relationship Id="rId17" Type="http://schemas.openxmlformats.org/officeDocument/2006/relationships/image" Target="../media/image172.wmf"/><Relationship Id="rId25" Type="http://schemas.openxmlformats.org/officeDocument/2006/relationships/image" Target="../media/image178.wmf"/><Relationship Id="rId2" Type="http://schemas.openxmlformats.org/officeDocument/2006/relationships/image" Target="../media/image142.wmf"/><Relationship Id="rId16" Type="http://schemas.openxmlformats.org/officeDocument/2006/relationships/image" Target="../media/image171.wmf"/><Relationship Id="rId20" Type="http://schemas.openxmlformats.org/officeDocument/2006/relationships/image" Target="../media/image150.wmf"/><Relationship Id="rId29" Type="http://schemas.openxmlformats.org/officeDocument/2006/relationships/image" Target="../media/image181.wmf"/><Relationship Id="rId1" Type="http://schemas.openxmlformats.org/officeDocument/2006/relationships/image" Target="../media/image139.wmf"/><Relationship Id="rId6" Type="http://schemas.openxmlformats.org/officeDocument/2006/relationships/image" Target="../media/image163.wmf"/><Relationship Id="rId11" Type="http://schemas.openxmlformats.org/officeDocument/2006/relationships/image" Target="../media/image166.wmf"/><Relationship Id="rId24" Type="http://schemas.openxmlformats.org/officeDocument/2006/relationships/image" Target="../media/image177.wmf"/><Relationship Id="rId32" Type="http://schemas.openxmlformats.org/officeDocument/2006/relationships/image" Target="../media/image184.wmf"/><Relationship Id="rId5" Type="http://schemas.openxmlformats.org/officeDocument/2006/relationships/image" Target="../media/image162.wmf"/><Relationship Id="rId15" Type="http://schemas.openxmlformats.org/officeDocument/2006/relationships/image" Target="../media/image170.wmf"/><Relationship Id="rId23" Type="http://schemas.openxmlformats.org/officeDocument/2006/relationships/image" Target="../media/image176.wmf"/><Relationship Id="rId28" Type="http://schemas.openxmlformats.org/officeDocument/2006/relationships/image" Target="../media/image155.wmf"/><Relationship Id="rId10" Type="http://schemas.openxmlformats.org/officeDocument/2006/relationships/image" Target="../media/image137.wmf"/><Relationship Id="rId19" Type="http://schemas.openxmlformats.org/officeDocument/2006/relationships/image" Target="../media/image173.wmf"/><Relationship Id="rId31" Type="http://schemas.openxmlformats.org/officeDocument/2006/relationships/image" Target="../media/image183.wmf"/><Relationship Id="rId4" Type="http://schemas.openxmlformats.org/officeDocument/2006/relationships/image" Target="../media/image161.wmf"/><Relationship Id="rId9" Type="http://schemas.openxmlformats.org/officeDocument/2006/relationships/image" Target="../media/image165.wmf"/><Relationship Id="rId14" Type="http://schemas.openxmlformats.org/officeDocument/2006/relationships/image" Target="../media/image169.wmf"/><Relationship Id="rId22" Type="http://schemas.openxmlformats.org/officeDocument/2006/relationships/image" Target="../media/image175.wmf"/><Relationship Id="rId27" Type="http://schemas.openxmlformats.org/officeDocument/2006/relationships/image" Target="../media/image180.wmf"/><Relationship Id="rId30" Type="http://schemas.openxmlformats.org/officeDocument/2006/relationships/image" Target="../media/image18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wmf"/><Relationship Id="rId3" Type="http://schemas.openxmlformats.org/officeDocument/2006/relationships/image" Target="../media/image17.w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wmf"/><Relationship Id="rId16" Type="http://schemas.openxmlformats.org/officeDocument/2006/relationships/image" Target="../media/image30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5" Type="http://schemas.openxmlformats.org/officeDocument/2006/relationships/image" Target="../media/image29.wmf"/><Relationship Id="rId10" Type="http://schemas.openxmlformats.org/officeDocument/2006/relationships/image" Target="../media/image24.wmf"/><Relationship Id="rId4" Type="http://schemas.openxmlformats.org/officeDocument/2006/relationships/image" Target="../media/image18.wmf"/><Relationship Id="rId9" Type="http://schemas.openxmlformats.org/officeDocument/2006/relationships/image" Target="../media/image23.wmf"/><Relationship Id="rId1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7.wmf"/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18" Type="http://schemas.openxmlformats.org/officeDocument/2006/relationships/image" Target="../media/image48.wmf"/><Relationship Id="rId3" Type="http://schemas.openxmlformats.org/officeDocument/2006/relationships/image" Target="../media/image34.w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17" Type="http://schemas.openxmlformats.org/officeDocument/2006/relationships/image" Target="../media/image47.wmf"/><Relationship Id="rId2" Type="http://schemas.openxmlformats.org/officeDocument/2006/relationships/image" Target="../media/image33.wmf"/><Relationship Id="rId16" Type="http://schemas.openxmlformats.org/officeDocument/2006/relationships/image" Target="../media/image46.wmf"/><Relationship Id="rId1" Type="http://schemas.openxmlformats.org/officeDocument/2006/relationships/image" Target="../media/image32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17.wmf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4" Type="http://schemas.openxmlformats.org/officeDocument/2006/relationships/image" Target="../media/image35.wmf"/><Relationship Id="rId9" Type="http://schemas.openxmlformats.org/officeDocument/2006/relationships/image" Target="../media/image39.wmf"/><Relationship Id="rId14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image" Target="../media/image48.wmf"/><Relationship Id="rId18" Type="http://schemas.openxmlformats.org/officeDocument/2006/relationships/image" Target="../media/image59.wmf"/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12" Type="http://schemas.openxmlformats.org/officeDocument/2006/relationships/image" Target="../media/image54.wmf"/><Relationship Id="rId17" Type="http://schemas.openxmlformats.org/officeDocument/2006/relationships/image" Target="../media/image58.wmf"/><Relationship Id="rId2" Type="http://schemas.openxmlformats.org/officeDocument/2006/relationships/image" Target="../media/image50.wmf"/><Relationship Id="rId16" Type="http://schemas.openxmlformats.org/officeDocument/2006/relationships/image" Target="../media/image57.wmf"/><Relationship Id="rId20" Type="http://schemas.openxmlformats.org/officeDocument/2006/relationships/image" Target="../media/image61.wmf"/><Relationship Id="rId1" Type="http://schemas.openxmlformats.org/officeDocument/2006/relationships/image" Target="../media/image49.wmf"/><Relationship Id="rId6" Type="http://schemas.openxmlformats.org/officeDocument/2006/relationships/image" Target="../media/image42.wmf"/><Relationship Id="rId11" Type="http://schemas.openxmlformats.org/officeDocument/2006/relationships/image" Target="../media/image53.wmf"/><Relationship Id="rId5" Type="http://schemas.openxmlformats.org/officeDocument/2006/relationships/image" Target="../media/image41.wmf"/><Relationship Id="rId15" Type="http://schemas.openxmlformats.org/officeDocument/2006/relationships/image" Target="../media/image56.wmf"/><Relationship Id="rId10" Type="http://schemas.openxmlformats.org/officeDocument/2006/relationships/image" Target="../media/image52.wmf"/><Relationship Id="rId19" Type="http://schemas.openxmlformats.org/officeDocument/2006/relationships/image" Target="../media/image60.wmf"/><Relationship Id="rId4" Type="http://schemas.openxmlformats.org/officeDocument/2006/relationships/image" Target="../media/image40.wmf"/><Relationship Id="rId9" Type="http://schemas.openxmlformats.org/officeDocument/2006/relationships/image" Target="../media/image51.wmf"/><Relationship Id="rId14" Type="http://schemas.openxmlformats.org/officeDocument/2006/relationships/image" Target="../media/image55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3" Type="http://schemas.openxmlformats.org/officeDocument/2006/relationships/image" Target="../media/image64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2" Type="http://schemas.openxmlformats.org/officeDocument/2006/relationships/image" Target="../media/image63.wmf"/><Relationship Id="rId16" Type="http://schemas.openxmlformats.org/officeDocument/2006/relationships/image" Target="../media/image77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10" Type="http://schemas.openxmlformats.org/officeDocument/2006/relationships/image" Target="../media/image71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Relationship Id="rId14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9.wmf"/><Relationship Id="rId7" Type="http://schemas.openxmlformats.org/officeDocument/2006/relationships/image" Target="../media/image82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1.wmf"/><Relationship Id="rId11" Type="http://schemas.openxmlformats.org/officeDocument/2006/relationships/image" Target="../media/image86.wmf"/><Relationship Id="rId5" Type="http://schemas.openxmlformats.org/officeDocument/2006/relationships/image" Target="../media/image80.wmf"/><Relationship Id="rId10" Type="http://schemas.openxmlformats.org/officeDocument/2006/relationships/image" Target="../media/image85.wmf"/><Relationship Id="rId4" Type="http://schemas.openxmlformats.org/officeDocument/2006/relationships/image" Target="../media/image75.wmf"/><Relationship Id="rId9" Type="http://schemas.openxmlformats.org/officeDocument/2006/relationships/image" Target="../media/image8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image" Target="../media/image90.wmf"/><Relationship Id="rId7" Type="http://schemas.openxmlformats.org/officeDocument/2006/relationships/image" Target="../media/image92.wmf"/><Relationship Id="rId12" Type="http://schemas.openxmlformats.org/officeDocument/2006/relationships/image" Target="../media/image97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6" Type="http://schemas.openxmlformats.org/officeDocument/2006/relationships/image" Target="../media/image91.wmf"/><Relationship Id="rId11" Type="http://schemas.openxmlformats.org/officeDocument/2006/relationships/image" Target="../media/image96.wmf"/><Relationship Id="rId5" Type="http://schemas.openxmlformats.org/officeDocument/2006/relationships/image" Target="../media/image82.wmf"/><Relationship Id="rId10" Type="http://schemas.openxmlformats.org/officeDocument/2006/relationships/image" Target="../media/image95.wmf"/><Relationship Id="rId4" Type="http://schemas.openxmlformats.org/officeDocument/2006/relationships/image" Target="../media/image12.wmf"/><Relationship Id="rId9" Type="http://schemas.openxmlformats.org/officeDocument/2006/relationships/image" Target="../media/image9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794C0-B763-47CB-861D-15E57D4C8A29}" type="datetimeFigureOut">
              <a:rPr lang="fr-FR" smtClean="0"/>
              <a:t>24/06/2020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BA27E-315A-42EC-907A-7AEEA37823F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75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83813-C7A5-4134-93BB-A586804C7BD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ABCAB-1AC4-4144-8F46-FBEC35274F6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94F6D-0E91-4E4A-9242-18831DB4EEC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3EE34-1512-4001-8192-6A053DFEF09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D80C6-B09D-48FD-A124-E851352203BE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0E36D-BA96-4EF7-9C85-014ED191D7DA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F8FFC-CF52-4EB8-B6F8-BB12DCE7DA00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E485-8BF0-4EFF-8582-08916DA796F0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0FD6B-0ECD-4903-B2AC-239B722A4E53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B94CE-8743-4E36-A3BC-23E5189BDAB9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3F94-7C0A-4237-81A9-8C5364D5F3AD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026CFC1-2817-4DC0-9B0E-AD7D97DFE9A5}" type="datetime1">
              <a:rPr lang="en-US" smtClean="0"/>
              <a:t>6/24/2020</a:t>
            </a:fld>
            <a:endParaRPr lang="en-US" dirty="0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98.bin"/><Relationship Id="rId18" Type="http://schemas.openxmlformats.org/officeDocument/2006/relationships/oleObject" Target="../embeddings/oleObject101.bin"/><Relationship Id="rId26" Type="http://schemas.openxmlformats.org/officeDocument/2006/relationships/oleObject" Target="../embeddings/oleObject106.bin"/><Relationship Id="rId3" Type="http://schemas.openxmlformats.org/officeDocument/2006/relationships/oleObject" Target="../embeddings/oleObject93.bin"/><Relationship Id="rId21" Type="http://schemas.openxmlformats.org/officeDocument/2006/relationships/image" Target="../media/image84.wmf"/><Relationship Id="rId7" Type="http://schemas.openxmlformats.org/officeDocument/2006/relationships/oleObject" Target="../embeddings/oleObject95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100.bin"/><Relationship Id="rId25" Type="http://schemas.openxmlformats.org/officeDocument/2006/relationships/oleObject" Target="../embeddings/oleObject10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2.wmf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97.bin"/><Relationship Id="rId24" Type="http://schemas.openxmlformats.org/officeDocument/2006/relationships/oleObject" Target="../embeddings/oleObject104.bin"/><Relationship Id="rId5" Type="http://schemas.openxmlformats.org/officeDocument/2006/relationships/oleObject" Target="../embeddings/oleObject94.bin"/><Relationship Id="rId15" Type="http://schemas.openxmlformats.org/officeDocument/2006/relationships/oleObject" Target="../embeddings/oleObject99.bin"/><Relationship Id="rId23" Type="http://schemas.openxmlformats.org/officeDocument/2006/relationships/image" Target="../media/image85.wmf"/><Relationship Id="rId10" Type="http://schemas.openxmlformats.org/officeDocument/2006/relationships/image" Target="../media/image75.wmf"/><Relationship Id="rId19" Type="http://schemas.openxmlformats.org/officeDocument/2006/relationships/image" Target="../media/image83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96.bin"/><Relationship Id="rId14" Type="http://schemas.openxmlformats.org/officeDocument/2006/relationships/image" Target="../media/image81.wmf"/><Relationship Id="rId22" Type="http://schemas.openxmlformats.org/officeDocument/2006/relationships/oleObject" Target="../embeddings/oleObject103.bin"/><Relationship Id="rId27" Type="http://schemas.openxmlformats.org/officeDocument/2006/relationships/image" Target="../media/image8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7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3.bin"/><Relationship Id="rId18" Type="http://schemas.openxmlformats.org/officeDocument/2006/relationships/image" Target="../media/image93.wmf"/><Relationship Id="rId3" Type="http://schemas.openxmlformats.org/officeDocument/2006/relationships/oleObject" Target="../embeddings/oleObject108.bin"/><Relationship Id="rId21" Type="http://schemas.openxmlformats.org/officeDocument/2006/relationships/oleObject" Target="../embeddings/oleObject117.bin"/><Relationship Id="rId34" Type="http://schemas.openxmlformats.org/officeDocument/2006/relationships/oleObject" Target="../embeddings/oleObject120.bin"/><Relationship Id="rId7" Type="http://schemas.openxmlformats.org/officeDocument/2006/relationships/oleObject" Target="../embeddings/oleObject110.bin"/><Relationship Id="rId12" Type="http://schemas.openxmlformats.org/officeDocument/2006/relationships/image" Target="../media/image82.wmf"/><Relationship Id="rId17" Type="http://schemas.openxmlformats.org/officeDocument/2006/relationships/oleObject" Target="../embeddings/oleObject115.bin"/><Relationship Id="rId25" Type="http://schemas.openxmlformats.org/officeDocument/2006/relationships/image" Target="../media/image96.wmf"/><Relationship Id="rId33" Type="http://schemas.openxmlformats.org/officeDocument/2006/relationships/image" Target="../media/image10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2.wmf"/><Relationship Id="rId20" Type="http://schemas.openxmlformats.org/officeDocument/2006/relationships/image" Target="../media/image94.wmf"/><Relationship Id="rId29" Type="http://schemas.openxmlformats.org/officeDocument/2006/relationships/image" Target="../media/image99.png"/><Relationship Id="rId1" Type="http://schemas.openxmlformats.org/officeDocument/2006/relationships/vmlDrawing" Target="../drawings/vmlDrawing9.vml"/><Relationship Id="rId6" Type="http://schemas.openxmlformats.org/officeDocument/2006/relationships/image" Target="../media/image89.wmf"/><Relationship Id="rId11" Type="http://schemas.openxmlformats.org/officeDocument/2006/relationships/oleObject" Target="../embeddings/oleObject112.bin"/><Relationship Id="rId24" Type="http://schemas.openxmlformats.org/officeDocument/2006/relationships/oleObject" Target="../embeddings/oleObject119.bin"/><Relationship Id="rId32" Type="http://schemas.openxmlformats.org/officeDocument/2006/relationships/image" Target="../media/image102.png"/><Relationship Id="rId5" Type="http://schemas.openxmlformats.org/officeDocument/2006/relationships/oleObject" Target="../embeddings/oleObject109.bin"/><Relationship Id="rId15" Type="http://schemas.openxmlformats.org/officeDocument/2006/relationships/oleObject" Target="../embeddings/oleObject114.bin"/><Relationship Id="rId23" Type="http://schemas.openxmlformats.org/officeDocument/2006/relationships/image" Target="../media/image95.wmf"/><Relationship Id="rId28" Type="http://schemas.openxmlformats.org/officeDocument/2006/relationships/image" Target="../media/image98.png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16.bin"/><Relationship Id="rId31" Type="http://schemas.openxmlformats.org/officeDocument/2006/relationships/image" Target="../media/image101.png"/><Relationship Id="rId4" Type="http://schemas.openxmlformats.org/officeDocument/2006/relationships/image" Target="../media/image88.wmf"/><Relationship Id="rId9" Type="http://schemas.openxmlformats.org/officeDocument/2006/relationships/oleObject" Target="../embeddings/oleObject111.bin"/><Relationship Id="rId14" Type="http://schemas.openxmlformats.org/officeDocument/2006/relationships/image" Target="../media/image91.wmf"/><Relationship Id="rId22" Type="http://schemas.openxmlformats.org/officeDocument/2006/relationships/oleObject" Target="../embeddings/oleObject118.bin"/><Relationship Id="rId30" Type="http://schemas.openxmlformats.org/officeDocument/2006/relationships/image" Target="../media/image100.png"/><Relationship Id="rId35" Type="http://schemas.openxmlformats.org/officeDocument/2006/relationships/image" Target="../media/image97.wmf"/><Relationship Id="rId8" Type="http://schemas.openxmlformats.org/officeDocument/2006/relationships/image" Target="../media/image90.wmf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9.wmf"/><Relationship Id="rId21" Type="http://schemas.openxmlformats.org/officeDocument/2006/relationships/oleObject" Target="../embeddings/oleObject130.bin"/><Relationship Id="rId42" Type="http://schemas.openxmlformats.org/officeDocument/2006/relationships/oleObject" Target="../embeddings/oleObject141.bin"/><Relationship Id="rId47" Type="http://schemas.openxmlformats.org/officeDocument/2006/relationships/image" Target="../media/image118.wmf"/><Relationship Id="rId63" Type="http://schemas.openxmlformats.org/officeDocument/2006/relationships/image" Target="../media/image125.wmf"/><Relationship Id="rId68" Type="http://schemas.openxmlformats.org/officeDocument/2006/relationships/oleObject" Target="../embeddings/oleObject156.bin"/><Relationship Id="rId16" Type="http://schemas.openxmlformats.org/officeDocument/2006/relationships/image" Target="../media/image104.wmf"/><Relationship Id="rId11" Type="http://schemas.openxmlformats.org/officeDocument/2006/relationships/oleObject" Target="../embeddings/oleObject125.bin"/><Relationship Id="rId32" Type="http://schemas.openxmlformats.org/officeDocument/2006/relationships/oleObject" Target="../embeddings/oleObject135.bin"/><Relationship Id="rId37" Type="http://schemas.openxmlformats.org/officeDocument/2006/relationships/image" Target="../media/image113.wmf"/><Relationship Id="rId53" Type="http://schemas.openxmlformats.org/officeDocument/2006/relationships/oleObject" Target="../embeddings/oleObject147.bin"/><Relationship Id="rId58" Type="http://schemas.openxmlformats.org/officeDocument/2006/relationships/image" Target="../media/image123.wmf"/><Relationship Id="rId74" Type="http://schemas.openxmlformats.org/officeDocument/2006/relationships/image" Target="../media/image129.wmf"/><Relationship Id="rId79" Type="http://schemas.openxmlformats.org/officeDocument/2006/relationships/image" Target="../media/image131.wmf"/><Relationship Id="rId5" Type="http://schemas.openxmlformats.org/officeDocument/2006/relationships/oleObject" Target="../embeddings/oleObject122.bin"/><Relationship Id="rId61" Type="http://schemas.openxmlformats.org/officeDocument/2006/relationships/oleObject" Target="../embeddings/oleObject151.bin"/><Relationship Id="rId19" Type="http://schemas.openxmlformats.org/officeDocument/2006/relationships/oleObject" Target="../embeddings/oleObject129.bin"/><Relationship Id="rId14" Type="http://schemas.openxmlformats.org/officeDocument/2006/relationships/image" Target="../media/image103.wmf"/><Relationship Id="rId22" Type="http://schemas.openxmlformats.org/officeDocument/2006/relationships/image" Target="../media/image107.wmf"/><Relationship Id="rId27" Type="http://schemas.openxmlformats.org/officeDocument/2006/relationships/oleObject" Target="../embeddings/oleObject133.bin"/><Relationship Id="rId30" Type="http://schemas.openxmlformats.org/officeDocument/2006/relationships/oleObject" Target="../embeddings/oleObject134.bin"/><Relationship Id="rId35" Type="http://schemas.openxmlformats.org/officeDocument/2006/relationships/image" Target="../media/image112.wmf"/><Relationship Id="rId43" Type="http://schemas.openxmlformats.org/officeDocument/2006/relationships/image" Target="../media/image116.wmf"/><Relationship Id="rId48" Type="http://schemas.openxmlformats.org/officeDocument/2006/relationships/oleObject" Target="../embeddings/oleObject144.bin"/><Relationship Id="rId56" Type="http://schemas.openxmlformats.org/officeDocument/2006/relationships/image" Target="../media/image122.wmf"/><Relationship Id="rId64" Type="http://schemas.openxmlformats.org/officeDocument/2006/relationships/oleObject" Target="../embeddings/oleObject153.bin"/><Relationship Id="rId69" Type="http://schemas.openxmlformats.org/officeDocument/2006/relationships/image" Target="../media/image127.wmf"/><Relationship Id="rId77" Type="http://schemas.openxmlformats.org/officeDocument/2006/relationships/oleObject" Target="../embeddings/oleObject161.bin"/><Relationship Id="rId8" Type="http://schemas.openxmlformats.org/officeDocument/2006/relationships/image" Target="../media/image100.wmf"/><Relationship Id="rId51" Type="http://schemas.openxmlformats.org/officeDocument/2006/relationships/oleObject" Target="../embeddings/oleObject146.bin"/><Relationship Id="rId72" Type="http://schemas.openxmlformats.org/officeDocument/2006/relationships/oleObject" Target="../embeddings/oleObject158.bin"/><Relationship Id="rId80" Type="http://schemas.openxmlformats.org/officeDocument/2006/relationships/oleObject" Target="../embeddings/oleObject163.bin"/><Relationship Id="rId3" Type="http://schemas.openxmlformats.org/officeDocument/2006/relationships/oleObject" Target="../embeddings/oleObject121.bin"/><Relationship Id="rId12" Type="http://schemas.openxmlformats.org/officeDocument/2006/relationships/image" Target="../media/image102.wmf"/><Relationship Id="rId17" Type="http://schemas.openxmlformats.org/officeDocument/2006/relationships/oleObject" Target="../embeddings/oleObject128.bin"/><Relationship Id="rId25" Type="http://schemas.openxmlformats.org/officeDocument/2006/relationships/oleObject" Target="../embeddings/oleObject132.bin"/><Relationship Id="rId33" Type="http://schemas.openxmlformats.org/officeDocument/2006/relationships/oleObject" Target="../embeddings/oleObject136.bin"/><Relationship Id="rId38" Type="http://schemas.openxmlformats.org/officeDocument/2006/relationships/oleObject" Target="../embeddings/oleObject139.bin"/><Relationship Id="rId46" Type="http://schemas.openxmlformats.org/officeDocument/2006/relationships/oleObject" Target="../embeddings/oleObject143.bin"/><Relationship Id="rId59" Type="http://schemas.openxmlformats.org/officeDocument/2006/relationships/oleObject" Target="../embeddings/oleObject150.bin"/><Relationship Id="rId67" Type="http://schemas.openxmlformats.org/officeDocument/2006/relationships/image" Target="../media/image126.wmf"/><Relationship Id="rId20" Type="http://schemas.openxmlformats.org/officeDocument/2006/relationships/image" Target="../media/image106.wmf"/><Relationship Id="rId41" Type="http://schemas.openxmlformats.org/officeDocument/2006/relationships/image" Target="../media/image115.wmf"/><Relationship Id="rId54" Type="http://schemas.openxmlformats.org/officeDocument/2006/relationships/image" Target="../media/image121.wmf"/><Relationship Id="rId62" Type="http://schemas.openxmlformats.org/officeDocument/2006/relationships/oleObject" Target="../embeddings/oleObject152.bin"/><Relationship Id="rId70" Type="http://schemas.openxmlformats.org/officeDocument/2006/relationships/oleObject" Target="../embeddings/oleObject157.bin"/><Relationship Id="rId75" Type="http://schemas.openxmlformats.org/officeDocument/2006/relationships/oleObject" Target="../embeddings/oleObject160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99.wmf"/><Relationship Id="rId15" Type="http://schemas.openxmlformats.org/officeDocument/2006/relationships/oleObject" Target="../embeddings/oleObject127.bin"/><Relationship Id="rId23" Type="http://schemas.openxmlformats.org/officeDocument/2006/relationships/oleObject" Target="../embeddings/oleObject131.bin"/><Relationship Id="rId28" Type="http://schemas.openxmlformats.org/officeDocument/2006/relationships/image" Target="../media/image110.wmf"/><Relationship Id="rId36" Type="http://schemas.openxmlformats.org/officeDocument/2006/relationships/oleObject" Target="../embeddings/oleObject138.bin"/><Relationship Id="rId49" Type="http://schemas.openxmlformats.org/officeDocument/2006/relationships/oleObject" Target="../embeddings/oleObject145.bin"/><Relationship Id="rId57" Type="http://schemas.openxmlformats.org/officeDocument/2006/relationships/oleObject" Target="../embeddings/oleObject149.bin"/><Relationship Id="rId10" Type="http://schemas.openxmlformats.org/officeDocument/2006/relationships/image" Target="../media/image101.wmf"/><Relationship Id="rId31" Type="http://schemas.openxmlformats.org/officeDocument/2006/relationships/image" Target="../media/image111.wmf"/><Relationship Id="rId44" Type="http://schemas.openxmlformats.org/officeDocument/2006/relationships/oleObject" Target="../embeddings/oleObject142.bin"/><Relationship Id="rId52" Type="http://schemas.openxmlformats.org/officeDocument/2006/relationships/image" Target="../media/image120.wmf"/><Relationship Id="rId60" Type="http://schemas.openxmlformats.org/officeDocument/2006/relationships/image" Target="../media/image124.wmf"/><Relationship Id="rId65" Type="http://schemas.openxmlformats.org/officeDocument/2006/relationships/oleObject" Target="../embeddings/oleObject154.bin"/><Relationship Id="rId73" Type="http://schemas.openxmlformats.org/officeDocument/2006/relationships/oleObject" Target="../embeddings/oleObject159.bin"/><Relationship Id="rId78" Type="http://schemas.openxmlformats.org/officeDocument/2006/relationships/oleObject" Target="../embeddings/oleObject162.bin"/><Relationship Id="rId81" Type="http://schemas.openxmlformats.org/officeDocument/2006/relationships/image" Target="../media/image132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24.bin"/><Relationship Id="rId13" Type="http://schemas.openxmlformats.org/officeDocument/2006/relationships/oleObject" Target="../embeddings/oleObject126.bin"/><Relationship Id="rId18" Type="http://schemas.openxmlformats.org/officeDocument/2006/relationships/image" Target="../media/image105.wmf"/><Relationship Id="rId39" Type="http://schemas.openxmlformats.org/officeDocument/2006/relationships/image" Target="../media/image114.wmf"/><Relationship Id="rId34" Type="http://schemas.openxmlformats.org/officeDocument/2006/relationships/oleObject" Target="../embeddings/oleObject137.bin"/><Relationship Id="rId50" Type="http://schemas.openxmlformats.org/officeDocument/2006/relationships/image" Target="../media/image119.wmf"/><Relationship Id="rId55" Type="http://schemas.openxmlformats.org/officeDocument/2006/relationships/oleObject" Target="../embeddings/oleObject148.bin"/><Relationship Id="rId76" Type="http://schemas.openxmlformats.org/officeDocument/2006/relationships/image" Target="../media/image130.wmf"/><Relationship Id="rId7" Type="http://schemas.openxmlformats.org/officeDocument/2006/relationships/oleObject" Target="../embeddings/oleObject123.bin"/><Relationship Id="rId71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33.png"/><Relationship Id="rId24" Type="http://schemas.openxmlformats.org/officeDocument/2006/relationships/image" Target="../media/image108.wmf"/><Relationship Id="rId40" Type="http://schemas.openxmlformats.org/officeDocument/2006/relationships/oleObject" Target="../embeddings/oleObject140.bin"/><Relationship Id="rId45" Type="http://schemas.openxmlformats.org/officeDocument/2006/relationships/image" Target="../media/image117.wmf"/><Relationship Id="rId66" Type="http://schemas.openxmlformats.org/officeDocument/2006/relationships/oleObject" Target="../embeddings/oleObject15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34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1.bin"/><Relationship Id="rId18" Type="http://schemas.openxmlformats.org/officeDocument/2006/relationships/image" Target="../media/image141.wmf"/><Relationship Id="rId26" Type="http://schemas.openxmlformats.org/officeDocument/2006/relationships/oleObject" Target="../embeddings/oleObject178.bin"/><Relationship Id="rId39" Type="http://schemas.openxmlformats.org/officeDocument/2006/relationships/image" Target="../media/image151.wmf"/><Relationship Id="rId21" Type="http://schemas.openxmlformats.org/officeDocument/2006/relationships/image" Target="../media/image142.wmf"/><Relationship Id="rId34" Type="http://schemas.openxmlformats.org/officeDocument/2006/relationships/oleObject" Target="../embeddings/oleObject182.bin"/><Relationship Id="rId42" Type="http://schemas.openxmlformats.org/officeDocument/2006/relationships/image" Target="../media/image160.png"/><Relationship Id="rId47" Type="http://schemas.openxmlformats.org/officeDocument/2006/relationships/image" Target="../media/image154.wmf"/><Relationship Id="rId50" Type="http://schemas.openxmlformats.org/officeDocument/2006/relationships/image" Target="../media/image155.wmf"/><Relationship Id="rId55" Type="http://schemas.openxmlformats.org/officeDocument/2006/relationships/image" Target="../media/image157.wmf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0.wmf"/><Relationship Id="rId29" Type="http://schemas.openxmlformats.org/officeDocument/2006/relationships/image" Target="../media/image146.wmf"/><Relationship Id="rId11" Type="http://schemas.openxmlformats.org/officeDocument/2006/relationships/oleObject" Target="../embeddings/oleObject170.bin"/><Relationship Id="rId24" Type="http://schemas.openxmlformats.org/officeDocument/2006/relationships/oleObject" Target="../embeddings/oleObject177.bin"/><Relationship Id="rId32" Type="http://schemas.openxmlformats.org/officeDocument/2006/relationships/oleObject" Target="../embeddings/oleObject181.bin"/><Relationship Id="rId37" Type="http://schemas.openxmlformats.org/officeDocument/2006/relationships/image" Target="../media/image150.wmf"/><Relationship Id="rId40" Type="http://schemas.openxmlformats.org/officeDocument/2006/relationships/oleObject" Target="../embeddings/oleObject185.bin"/><Relationship Id="rId45" Type="http://schemas.openxmlformats.org/officeDocument/2006/relationships/oleObject" Target="../embeddings/oleObject187.bin"/><Relationship Id="rId53" Type="http://schemas.openxmlformats.org/officeDocument/2006/relationships/image" Target="../media/image156.wmf"/><Relationship Id="rId58" Type="http://schemas.openxmlformats.org/officeDocument/2006/relationships/oleObject" Target="../embeddings/oleObject195.bin"/><Relationship Id="rId5" Type="http://schemas.openxmlformats.org/officeDocument/2006/relationships/oleObject" Target="../embeddings/oleObject167.bin"/><Relationship Id="rId19" Type="http://schemas.openxmlformats.org/officeDocument/2006/relationships/oleObject" Target="../embeddings/oleObject174.bin"/><Relationship Id="rId4" Type="http://schemas.openxmlformats.org/officeDocument/2006/relationships/image" Target="../media/image98.wmf"/><Relationship Id="rId9" Type="http://schemas.openxmlformats.org/officeDocument/2006/relationships/oleObject" Target="../embeddings/oleObject169.bin"/><Relationship Id="rId14" Type="http://schemas.openxmlformats.org/officeDocument/2006/relationships/image" Target="../media/image139.wmf"/><Relationship Id="rId22" Type="http://schemas.openxmlformats.org/officeDocument/2006/relationships/oleObject" Target="../embeddings/oleObject176.bin"/><Relationship Id="rId27" Type="http://schemas.openxmlformats.org/officeDocument/2006/relationships/image" Target="../media/image145.wmf"/><Relationship Id="rId30" Type="http://schemas.openxmlformats.org/officeDocument/2006/relationships/oleObject" Target="../embeddings/oleObject180.bin"/><Relationship Id="rId35" Type="http://schemas.openxmlformats.org/officeDocument/2006/relationships/image" Target="../media/image149.wmf"/><Relationship Id="rId43" Type="http://schemas.openxmlformats.org/officeDocument/2006/relationships/oleObject" Target="../embeddings/oleObject186.bin"/><Relationship Id="rId48" Type="http://schemas.openxmlformats.org/officeDocument/2006/relationships/oleObject" Target="../embeddings/oleObject189.bin"/><Relationship Id="rId56" Type="http://schemas.openxmlformats.org/officeDocument/2006/relationships/oleObject" Target="../embeddings/oleObject194.bin"/><Relationship Id="rId8" Type="http://schemas.openxmlformats.org/officeDocument/2006/relationships/image" Target="../media/image136.wmf"/><Relationship Id="rId51" Type="http://schemas.openxmlformats.org/officeDocument/2006/relationships/oleObject" Target="../embeddings/oleObject191.bin"/><Relationship Id="rId3" Type="http://schemas.openxmlformats.org/officeDocument/2006/relationships/oleObject" Target="../embeddings/oleObject166.bin"/><Relationship Id="rId12" Type="http://schemas.openxmlformats.org/officeDocument/2006/relationships/image" Target="../media/image138.wmf"/><Relationship Id="rId17" Type="http://schemas.openxmlformats.org/officeDocument/2006/relationships/oleObject" Target="../embeddings/oleObject173.bin"/><Relationship Id="rId25" Type="http://schemas.openxmlformats.org/officeDocument/2006/relationships/image" Target="../media/image144.wmf"/><Relationship Id="rId33" Type="http://schemas.openxmlformats.org/officeDocument/2006/relationships/image" Target="../media/image148.wmf"/><Relationship Id="rId38" Type="http://schemas.openxmlformats.org/officeDocument/2006/relationships/oleObject" Target="../embeddings/oleObject184.bin"/><Relationship Id="rId46" Type="http://schemas.openxmlformats.org/officeDocument/2006/relationships/oleObject" Target="../embeddings/oleObject188.bin"/><Relationship Id="rId59" Type="http://schemas.openxmlformats.org/officeDocument/2006/relationships/image" Target="../media/image159.wmf"/><Relationship Id="rId20" Type="http://schemas.openxmlformats.org/officeDocument/2006/relationships/oleObject" Target="../embeddings/oleObject175.bin"/><Relationship Id="rId41" Type="http://schemas.openxmlformats.org/officeDocument/2006/relationships/image" Target="../media/image152.wmf"/><Relationship Id="rId54" Type="http://schemas.openxmlformats.org/officeDocument/2006/relationships/oleObject" Target="../embeddings/oleObject193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5.wmf"/><Relationship Id="rId15" Type="http://schemas.openxmlformats.org/officeDocument/2006/relationships/oleObject" Target="../embeddings/oleObject172.bin"/><Relationship Id="rId23" Type="http://schemas.openxmlformats.org/officeDocument/2006/relationships/image" Target="../media/image143.wmf"/><Relationship Id="rId28" Type="http://schemas.openxmlformats.org/officeDocument/2006/relationships/oleObject" Target="../embeddings/oleObject179.bin"/><Relationship Id="rId36" Type="http://schemas.openxmlformats.org/officeDocument/2006/relationships/oleObject" Target="../embeddings/oleObject183.bin"/><Relationship Id="rId49" Type="http://schemas.openxmlformats.org/officeDocument/2006/relationships/oleObject" Target="../embeddings/oleObject190.bin"/><Relationship Id="rId57" Type="http://schemas.openxmlformats.org/officeDocument/2006/relationships/image" Target="../media/image158.wmf"/><Relationship Id="rId10" Type="http://schemas.openxmlformats.org/officeDocument/2006/relationships/image" Target="../media/image137.wmf"/><Relationship Id="rId31" Type="http://schemas.openxmlformats.org/officeDocument/2006/relationships/image" Target="../media/image147.wmf"/><Relationship Id="rId44" Type="http://schemas.openxmlformats.org/officeDocument/2006/relationships/image" Target="../media/image153.wmf"/><Relationship Id="rId52" Type="http://schemas.openxmlformats.org/officeDocument/2006/relationships/oleObject" Target="../embeddings/oleObject192.bin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66.wmf"/><Relationship Id="rId21" Type="http://schemas.openxmlformats.org/officeDocument/2006/relationships/oleObject" Target="../embeddings/oleObject205.bin"/><Relationship Id="rId42" Type="http://schemas.openxmlformats.org/officeDocument/2006/relationships/image" Target="../media/image173.wmf"/><Relationship Id="rId47" Type="http://schemas.openxmlformats.org/officeDocument/2006/relationships/oleObject" Target="../embeddings/oleObject218.bin"/><Relationship Id="rId63" Type="http://schemas.openxmlformats.org/officeDocument/2006/relationships/image" Target="../media/image181.wmf"/><Relationship Id="rId68" Type="http://schemas.openxmlformats.org/officeDocument/2006/relationships/oleObject" Target="../embeddings/oleObject229.bin"/><Relationship Id="rId7" Type="http://schemas.openxmlformats.org/officeDocument/2006/relationships/image" Target="../media/image14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2.bin"/><Relationship Id="rId29" Type="http://schemas.openxmlformats.org/officeDocument/2006/relationships/oleObject" Target="../embeddings/oleObject209.bin"/><Relationship Id="rId11" Type="http://schemas.openxmlformats.org/officeDocument/2006/relationships/image" Target="../media/image161.wmf"/><Relationship Id="rId24" Type="http://schemas.openxmlformats.org/officeDocument/2006/relationships/image" Target="../media/image137.wmf"/><Relationship Id="rId32" Type="http://schemas.openxmlformats.org/officeDocument/2006/relationships/image" Target="../media/image169.wmf"/><Relationship Id="rId37" Type="http://schemas.openxmlformats.org/officeDocument/2006/relationships/oleObject" Target="../embeddings/oleObject213.bin"/><Relationship Id="rId40" Type="http://schemas.openxmlformats.org/officeDocument/2006/relationships/image" Target="../media/image151.wmf"/><Relationship Id="rId45" Type="http://schemas.openxmlformats.org/officeDocument/2006/relationships/oleObject" Target="../embeddings/oleObject217.bin"/><Relationship Id="rId53" Type="http://schemas.openxmlformats.org/officeDocument/2006/relationships/image" Target="../media/image177.wmf"/><Relationship Id="rId58" Type="http://schemas.openxmlformats.org/officeDocument/2006/relationships/oleObject" Target="../embeddings/oleObject224.bin"/><Relationship Id="rId66" Type="http://schemas.openxmlformats.org/officeDocument/2006/relationships/oleObject" Target="../embeddings/oleObject228.bin"/><Relationship Id="rId5" Type="http://schemas.openxmlformats.org/officeDocument/2006/relationships/image" Target="../media/image139.wmf"/><Relationship Id="rId61" Type="http://schemas.openxmlformats.org/officeDocument/2006/relationships/image" Target="../media/image155.wmf"/><Relationship Id="rId19" Type="http://schemas.openxmlformats.org/officeDocument/2006/relationships/image" Target="../media/image147.wmf"/><Relationship Id="rId14" Type="http://schemas.openxmlformats.org/officeDocument/2006/relationships/oleObject" Target="../embeddings/oleObject201.bin"/><Relationship Id="rId22" Type="http://schemas.openxmlformats.org/officeDocument/2006/relationships/image" Target="../media/image165.wmf"/><Relationship Id="rId27" Type="http://schemas.openxmlformats.org/officeDocument/2006/relationships/oleObject" Target="../embeddings/oleObject208.bin"/><Relationship Id="rId30" Type="http://schemas.openxmlformats.org/officeDocument/2006/relationships/image" Target="../media/image168.wmf"/><Relationship Id="rId35" Type="http://schemas.openxmlformats.org/officeDocument/2006/relationships/oleObject" Target="../embeddings/oleObject212.bin"/><Relationship Id="rId43" Type="http://schemas.openxmlformats.org/officeDocument/2006/relationships/oleObject" Target="../embeddings/oleObject216.bin"/><Relationship Id="rId48" Type="http://schemas.openxmlformats.org/officeDocument/2006/relationships/image" Target="../media/image175.wmf"/><Relationship Id="rId56" Type="http://schemas.openxmlformats.org/officeDocument/2006/relationships/oleObject" Target="../embeddings/oleObject223.bin"/><Relationship Id="rId64" Type="http://schemas.openxmlformats.org/officeDocument/2006/relationships/oleObject" Target="../embeddings/oleObject227.bin"/><Relationship Id="rId69" Type="http://schemas.openxmlformats.org/officeDocument/2006/relationships/image" Target="../media/image184.wmf"/><Relationship Id="rId8" Type="http://schemas.openxmlformats.org/officeDocument/2006/relationships/oleObject" Target="../embeddings/oleObject198.bin"/><Relationship Id="rId51" Type="http://schemas.openxmlformats.org/officeDocument/2006/relationships/image" Target="../media/image176.wmf"/><Relationship Id="rId3" Type="http://schemas.openxmlformats.org/officeDocument/2006/relationships/image" Target="../media/image160.png"/><Relationship Id="rId12" Type="http://schemas.openxmlformats.org/officeDocument/2006/relationships/oleObject" Target="../embeddings/oleObject200.bin"/><Relationship Id="rId17" Type="http://schemas.openxmlformats.org/officeDocument/2006/relationships/image" Target="../media/image164.wmf"/><Relationship Id="rId25" Type="http://schemas.openxmlformats.org/officeDocument/2006/relationships/oleObject" Target="../embeddings/oleObject207.bin"/><Relationship Id="rId33" Type="http://schemas.openxmlformats.org/officeDocument/2006/relationships/oleObject" Target="../embeddings/oleObject211.bin"/><Relationship Id="rId38" Type="http://schemas.openxmlformats.org/officeDocument/2006/relationships/image" Target="../media/image172.wmf"/><Relationship Id="rId46" Type="http://schemas.openxmlformats.org/officeDocument/2006/relationships/image" Target="../media/image174.wmf"/><Relationship Id="rId59" Type="http://schemas.openxmlformats.org/officeDocument/2006/relationships/image" Target="../media/image180.wmf"/><Relationship Id="rId67" Type="http://schemas.openxmlformats.org/officeDocument/2006/relationships/image" Target="../media/image183.wmf"/><Relationship Id="rId20" Type="http://schemas.openxmlformats.org/officeDocument/2006/relationships/oleObject" Target="../embeddings/oleObject204.bin"/><Relationship Id="rId41" Type="http://schemas.openxmlformats.org/officeDocument/2006/relationships/oleObject" Target="../embeddings/oleObject215.bin"/><Relationship Id="rId54" Type="http://schemas.openxmlformats.org/officeDocument/2006/relationships/oleObject" Target="../embeddings/oleObject222.bin"/><Relationship Id="rId62" Type="http://schemas.openxmlformats.org/officeDocument/2006/relationships/oleObject" Target="../embeddings/oleObject226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97.bin"/><Relationship Id="rId15" Type="http://schemas.openxmlformats.org/officeDocument/2006/relationships/image" Target="../media/image163.wmf"/><Relationship Id="rId23" Type="http://schemas.openxmlformats.org/officeDocument/2006/relationships/oleObject" Target="../embeddings/oleObject206.bin"/><Relationship Id="rId28" Type="http://schemas.openxmlformats.org/officeDocument/2006/relationships/image" Target="../media/image167.wmf"/><Relationship Id="rId36" Type="http://schemas.openxmlformats.org/officeDocument/2006/relationships/image" Target="../media/image171.wmf"/><Relationship Id="rId49" Type="http://schemas.openxmlformats.org/officeDocument/2006/relationships/oleObject" Target="../embeddings/oleObject219.bin"/><Relationship Id="rId57" Type="http://schemas.openxmlformats.org/officeDocument/2006/relationships/image" Target="../media/image179.wmf"/><Relationship Id="rId10" Type="http://schemas.openxmlformats.org/officeDocument/2006/relationships/oleObject" Target="../embeddings/oleObject199.bin"/><Relationship Id="rId31" Type="http://schemas.openxmlformats.org/officeDocument/2006/relationships/oleObject" Target="../embeddings/oleObject210.bin"/><Relationship Id="rId44" Type="http://schemas.openxmlformats.org/officeDocument/2006/relationships/image" Target="../media/image150.wmf"/><Relationship Id="rId52" Type="http://schemas.openxmlformats.org/officeDocument/2006/relationships/oleObject" Target="../embeddings/oleObject221.bin"/><Relationship Id="rId60" Type="http://schemas.openxmlformats.org/officeDocument/2006/relationships/oleObject" Target="../embeddings/oleObject225.bin"/><Relationship Id="rId65" Type="http://schemas.openxmlformats.org/officeDocument/2006/relationships/image" Target="../media/image182.wmf"/><Relationship Id="rId4" Type="http://schemas.openxmlformats.org/officeDocument/2006/relationships/oleObject" Target="../embeddings/oleObject196.bin"/><Relationship Id="rId9" Type="http://schemas.openxmlformats.org/officeDocument/2006/relationships/image" Target="../media/image159.wmf"/><Relationship Id="rId13" Type="http://schemas.openxmlformats.org/officeDocument/2006/relationships/image" Target="../media/image162.wmf"/><Relationship Id="rId18" Type="http://schemas.openxmlformats.org/officeDocument/2006/relationships/oleObject" Target="../embeddings/oleObject203.bin"/><Relationship Id="rId39" Type="http://schemas.openxmlformats.org/officeDocument/2006/relationships/oleObject" Target="../embeddings/oleObject214.bin"/><Relationship Id="rId34" Type="http://schemas.openxmlformats.org/officeDocument/2006/relationships/image" Target="../media/image170.wmf"/><Relationship Id="rId50" Type="http://schemas.openxmlformats.org/officeDocument/2006/relationships/oleObject" Target="../embeddings/oleObject220.bin"/><Relationship Id="rId55" Type="http://schemas.openxmlformats.org/officeDocument/2006/relationships/image" Target="../media/image17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g"/><Relationship Id="rId2" Type="http://schemas.openxmlformats.org/officeDocument/2006/relationships/image" Target="../media/image18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3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5.bin"/><Relationship Id="rId24" Type="http://schemas.openxmlformats.org/officeDocument/2006/relationships/oleObject" Target="../embeddings/oleObject13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1.wmf"/><Relationship Id="rId23" Type="http://schemas.openxmlformats.org/officeDocument/2006/relationships/image" Target="../media/image14.wmf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wmf"/><Relationship Id="rId18" Type="http://schemas.openxmlformats.org/officeDocument/2006/relationships/oleObject" Target="../embeddings/oleObject22.bin"/><Relationship Id="rId26" Type="http://schemas.openxmlformats.org/officeDocument/2006/relationships/oleObject" Target="../embeddings/oleObject26.bin"/><Relationship Id="rId3" Type="http://schemas.openxmlformats.org/officeDocument/2006/relationships/oleObject" Target="../embeddings/oleObject14.bin"/><Relationship Id="rId21" Type="http://schemas.openxmlformats.org/officeDocument/2006/relationships/image" Target="../media/image23.wmf"/><Relationship Id="rId34" Type="http://schemas.openxmlformats.org/officeDocument/2006/relationships/oleObject" Target="../embeddings/oleObject30.bin"/><Relationship Id="rId7" Type="http://schemas.openxmlformats.org/officeDocument/2006/relationships/oleObject" Target="../embeddings/oleObject16.bin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21.wmf"/><Relationship Id="rId25" Type="http://schemas.openxmlformats.org/officeDocument/2006/relationships/image" Target="../media/image25.wmf"/><Relationship Id="rId33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.bin"/><Relationship Id="rId20" Type="http://schemas.openxmlformats.org/officeDocument/2006/relationships/oleObject" Target="../embeddings/oleObject23.bin"/><Relationship Id="rId29" Type="http://schemas.openxmlformats.org/officeDocument/2006/relationships/image" Target="../media/image27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11" Type="http://schemas.openxmlformats.org/officeDocument/2006/relationships/image" Target="../media/image18.wmf"/><Relationship Id="rId24" Type="http://schemas.openxmlformats.org/officeDocument/2006/relationships/oleObject" Target="../embeddings/oleObject25.bin"/><Relationship Id="rId32" Type="http://schemas.openxmlformats.org/officeDocument/2006/relationships/oleObject" Target="../embeddings/oleObject29.bin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20.wmf"/><Relationship Id="rId23" Type="http://schemas.openxmlformats.org/officeDocument/2006/relationships/image" Target="../media/image24.wmf"/><Relationship Id="rId28" Type="http://schemas.openxmlformats.org/officeDocument/2006/relationships/oleObject" Target="../embeddings/oleObject27.bin"/><Relationship Id="rId10" Type="http://schemas.openxmlformats.org/officeDocument/2006/relationships/oleObject" Target="../embeddings/oleObject18.bin"/><Relationship Id="rId19" Type="http://schemas.openxmlformats.org/officeDocument/2006/relationships/image" Target="../media/image22.wmf"/><Relationship Id="rId31" Type="http://schemas.openxmlformats.org/officeDocument/2006/relationships/image" Target="../media/image2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0.bin"/><Relationship Id="rId22" Type="http://schemas.openxmlformats.org/officeDocument/2006/relationships/oleObject" Target="../embeddings/oleObject24.bin"/><Relationship Id="rId27" Type="http://schemas.openxmlformats.org/officeDocument/2006/relationships/image" Target="../media/image26.wmf"/><Relationship Id="rId30" Type="http://schemas.openxmlformats.org/officeDocument/2006/relationships/oleObject" Target="../embeddings/oleObject28.bin"/><Relationship Id="rId35" Type="http://schemas.openxmlformats.org/officeDocument/2006/relationships/image" Target="../media/image30.wmf"/><Relationship Id="rId8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1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wmf"/><Relationship Id="rId18" Type="http://schemas.openxmlformats.org/officeDocument/2006/relationships/oleObject" Target="../embeddings/oleObject42.bin"/><Relationship Id="rId26" Type="http://schemas.openxmlformats.org/officeDocument/2006/relationships/oleObject" Target="../embeddings/oleObject46.bin"/><Relationship Id="rId39" Type="http://schemas.openxmlformats.org/officeDocument/2006/relationships/oleObject" Target="../embeddings/oleObject53.bin"/><Relationship Id="rId21" Type="http://schemas.openxmlformats.org/officeDocument/2006/relationships/image" Target="../media/image39.wmf"/><Relationship Id="rId34" Type="http://schemas.openxmlformats.org/officeDocument/2006/relationships/image" Target="../media/image45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9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33" Type="http://schemas.openxmlformats.org/officeDocument/2006/relationships/oleObject" Target="../embeddings/oleObject50.bin"/><Relationship Id="rId38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29" Type="http://schemas.openxmlformats.org/officeDocument/2006/relationships/image" Target="../media/image43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5.wmf"/><Relationship Id="rId24" Type="http://schemas.openxmlformats.org/officeDocument/2006/relationships/oleObject" Target="../embeddings/oleObject45.bin"/><Relationship Id="rId32" Type="http://schemas.openxmlformats.org/officeDocument/2006/relationships/oleObject" Target="../embeddings/oleObject49.bin"/><Relationship Id="rId37" Type="http://schemas.openxmlformats.org/officeDocument/2006/relationships/oleObject" Target="../embeddings/oleObject52.bin"/><Relationship Id="rId40" Type="http://schemas.openxmlformats.org/officeDocument/2006/relationships/image" Target="../media/image48.wmf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47.bin"/><Relationship Id="rId36" Type="http://schemas.openxmlformats.org/officeDocument/2006/relationships/image" Target="../media/image46.wmf"/><Relationship Id="rId10" Type="http://schemas.openxmlformats.org/officeDocument/2006/relationships/oleObject" Target="../embeddings/oleObject38.bin"/><Relationship Id="rId19" Type="http://schemas.openxmlformats.org/officeDocument/2006/relationships/image" Target="../media/image38.wmf"/><Relationship Id="rId31" Type="http://schemas.openxmlformats.org/officeDocument/2006/relationships/image" Target="../media/image44.wmf"/><Relationship Id="rId4" Type="http://schemas.openxmlformats.org/officeDocument/2006/relationships/image" Target="../media/image32.wmf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Relationship Id="rId27" Type="http://schemas.openxmlformats.org/officeDocument/2006/relationships/image" Target="../media/image42.wmf"/><Relationship Id="rId30" Type="http://schemas.openxmlformats.org/officeDocument/2006/relationships/oleObject" Target="../embeddings/oleObject48.bin"/><Relationship Id="rId35" Type="http://schemas.openxmlformats.org/officeDocument/2006/relationships/oleObject" Target="../embeddings/oleObject51.bin"/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4.bin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9.bin"/><Relationship Id="rId18" Type="http://schemas.openxmlformats.org/officeDocument/2006/relationships/image" Target="../media/image44.wmf"/><Relationship Id="rId26" Type="http://schemas.openxmlformats.org/officeDocument/2006/relationships/image" Target="../media/image54.wmf"/><Relationship Id="rId39" Type="http://schemas.openxmlformats.org/officeDocument/2006/relationships/oleObject" Target="../embeddings/oleObject72.bin"/><Relationship Id="rId21" Type="http://schemas.openxmlformats.org/officeDocument/2006/relationships/oleObject" Target="../embeddings/oleObject63.bin"/><Relationship Id="rId34" Type="http://schemas.openxmlformats.org/officeDocument/2006/relationships/image" Target="../media/image57.wmf"/><Relationship Id="rId42" Type="http://schemas.openxmlformats.org/officeDocument/2006/relationships/oleObject" Target="../embeddings/oleObject74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51.wmf"/><Relationship Id="rId29" Type="http://schemas.openxmlformats.org/officeDocument/2006/relationships/oleObject" Target="../embeddings/oleObject67.bin"/><Relationship Id="rId41" Type="http://schemas.openxmlformats.org/officeDocument/2006/relationships/oleObject" Target="../embeddings/oleObject73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58.bin"/><Relationship Id="rId24" Type="http://schemas.openxmlformats.org/officeDocument/2006/relationships/image" Target="../media/image53.wmf"/><Relationship Id="rId32" Type="http://schemas.openxmlformats.org/officeDocument/2006/relationships/image" Target="../media/image56.wmf"/><Relationship Id="rId37" Type="http://schemas.openxmlformats.org/officeDocument/2006/relationships/oleObject" Target="../embeddings/oleObject71.bin"/><Relationship Id="rId40" Type="http://schemas.openxmlformats.org/officeDocument/2006/relationships/image" Target="../media/image60.wmf"/><Relationship Id="rId5" Type="http://schemas.openxmlformats.org/officeDocument/2006/relationships/oleObject" Target="../embeddings/oleObject55.bin"/><Relationship Id="rId15" Type="http://schemas.openxmlformats.org/officeDocument/2006/relationships/oleObject" Target="../embeddings/oleObject60.bin"/><Relationship Id="rId23" Type="http://schemas.openxmlformats.org/officeDocument/2006/relationships/oleObject" Target="../embeddings/oleObject64.bin"/><Relationship Id="rId28" Type="http://schemas.openxmlformats.org/officeDocument/2006/relationships/image" Target="../media/image48.wmf"/><Relationship Id="rId36" Type="http://schemas.openxmlformats.org/officeDocument/2006/relationships/image" Target="../media/image58.wmf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62.bin"/><Relationship Id="rId31" Type="http://schemas.openxmlformats.org/officeDocument/2006/relationships/oleObject" Target="../embeddings/oleObject68.bin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7.bin"/><Relationship Id="rId14" Type="http://schemas.openxmlformats.org/officeDocument/2006/relationships/image" Target="../media/image42.wmf"/><Relationship Id="rId22" Type="http://schemas.openxmlformats.org/officeDocument/2006/relationships/image" Target="../media/image52.wmf"/><Relationship Id="rId27" Type="http://schemas.openxmlformats.org/officeDocument/2006/relationships/oleObject" Target="../embeddings/oleObject66.bin"/><Relationship Id="rId30" Type="http://schemas.openxmlformats.org/officeDocument/2006/relationships/image" Target="../media/image55.wmf"/><Relationship Id="rId35" Type="http://schemas.openxmlformats.org/officeDocument/2006/relationships/oleObject" Target="../embeddings/oleObject70.bin"/><Relationship Id="rId43" Type="http://schemas.openxmlformats.org/officeDocument/2006/relationships/image" Target="../media/image61.wmf"/><Relationship Id="rId8" Type="http://schemas.openxmlformats.org/officeDocument/2006/relationships/image" Target="../media/image39.wmf"/><Relationship Id="rId3" Type="http://schemas.openxmlformats.org/officeDocument/2006/relationships/oleObject" Target="../embeddings/oleObject54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61.bin"/><Relationship Id="rId25" Type="http://schemas.openxmlformats.org/officeDocument/2006/relationships/oleObject" Target="../embeddings/oleObject65.bin"/><Relationship Id="rId33" Type="http://schemas.openxmlformats.org/officeDocument/2006/relationships/oleObject" Target="../embeddings/oleObject69.bin"/><Relationship Id="rId38" Type="http://schemas.openxmlformats.org/officeDocument/2006/relationships/image" Target="../media/image59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0.bin"/><Relationship Id="rId18" Type="http://schemas.openxmlformats.org/officeDocument/2006/relationships/image" Target="../media/image69.wmf"/><Relationship Id="rId26" Type="http://schemas.openxmlformats.org/officeDocument/2006/relationships/image" Target="../media/image73.wmf"/><Relationship Id="rId3" Type="http://schemas.openxmlformats.org/officeDocument/2006/relationships/oleObject" Target="../embeddings/oleObject75.bin"/><Relationship Id="rId21" Type="http://schemas.openxmlformats.org/officeDocument/2006/relationships/oleObject" Target="../embeddings/oleObject84.bin"/><Relationship Id="rId34" Type="http://schemas.openxmlformats.org/officeDocument/2006/relationships/oleObject" Target="../embeddings/oleObject91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82.bin"/><Relationship Id="rId25" Type="http://schemas.openxmlformats.org/officeDocument/2006/relationships/oleObject" Target="../embeddings/oleObject86.bin"/><Relationship Id="rId33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29" Type="http://schemas.openxmlformats.org/officeDocument/2006/relationships/oleObject" Target="../embeddings/oleObject88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79.bin"/><Relationship Id="rId24" Type="http://schemas.openxmlformats.org/officeDocument/2006/relationships/image" Target="../media/image72.wmf"/><Relationship Id="rId32" Type="http://schemas.openxmlformats.org/officeDocument/2006/relationships/image" Target="../media/image76.wmf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23" Type="http://schemas.openxmlformats.org/officeDocument/2006/relationships/oleObject" Target="../embeddings/oleObject85.bin"/><Relationship Id="rId28" Type="http://schemas.openxmlformats.org/officeDocument/2006/relationships/image" Target="../media/image74.wmf"/><Relationship Id="rId36" Type="http://schemas.openxmlformats.org/officeDocument/2006/relationships/image" Target="../media/image77.wmf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83.bin"/><Relationship Id="rId31" Type="http://schemas.openxmlformats.org/officeDocument/2006/relationships/oleObject" Target="../embeddings/oleObject89.bin"/><Relationship Id="rId4" Type="http://schemas.openxmlformats.org/officeDocument/2006/relationships/image" Target="../media/image62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Relationship Id="rId27" Type="http://schemas.openxmlformats.org/officeDocument/2006/relationships/oleObject" Target="../embeddings/oleObject87.bin"/><Relationship Id="rId30" Type="http://schemas.openxmlformats.org/officeDocument/2006/relationships/image" Target="../media/image75.wmf"/><Relationship Id="rId35" Type="http://schemas.openxmlformats.org/officeDocument/2006/relationships/oleObject" Target="../embeddings/oleObject92.bin"/><Relationship Id="rId8" Type="http://schemas.openxmlformats.org/officeDocument/2006/relationships/image" Target="../media/image6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1"/>
            <a:ext cx="12192000" cy="11969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sz="3600" dirty="0"/>
              <a:t>Étapes de la </a:t>
            </a:r>
            <a:r>
              <a:rPr lang="fr-FR" sz="3600" dirty="0" smtClean="0"/>
              <a:t>leçon13</a:t>
            </a:r>
            <a:endParaRPr lang="fr-FR" sz="3600" dirty="0">
              <a:solidFill>
                <a:schemeClr val="bg1"/>
              </a:solidFill>
              <a:cs typeface="Led Italic Font" pitchFamily="2" charset="-78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-12857" y="1196976"/>
            <a:ext cx="12170074" cy="569186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 dirty="0"/>
          </a:p>
        </p:txBody>
      </p:sp>
      <p:sp>
        <p:nvSpPr>
          <p:cNvPr id="3083" name="AutoShape 11">
            <a:hlinkClick r:id="rId2" action="ppaction://hlinksldjump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12857" y="1196976"/>
            <a:ext cx="7632491" cy="419478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000" b="1" dirty="0" smtClean="0"/>
              <a:t>I) symétrie </a:t>
            </a:r>
            <a:r>
              <a:rPr lang="fr-FR" sz="2000" b="1" dirty="0"/>
              <a:t>axiale et symétrie centrale et translation </a:t>
            </a:r>
            <a:r>
              <a:rPr lang="fr-FR" sz="2000" b="1" dirty="0" smtClean="0"/>
              <a:t>et </a:t>
            </a:r>
            <a:r>
              <a:rPr lang="fr-FR" sz="2000" b="1" dirty="0"/>
              <a:t>l’homothétie</a:t>
            </a:r>
            <a:endParaRPr lang="fr-FR" sz="2000" dirty="0"/>
          </a:p>
        </p:txBody>
      </p:sp>
      <p:sp>
        <p:nvSpPr>
          <p:cNvPr id="3086" name="AutoShape 14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15202" y="2037525"/>
            <a:ext cx="7533542" cy="316869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115000"/>
              </a:lnSpc>
              <a:buSzPts val="1400"/>
              <a:tabLst>
                <a:tab pos="90170" algn="l"/>
                <a:tab pos="180340" algn="l"/>
              </a:tabLst>
            </a:pPr>
            <a:r>
              <a:rPr lang="fr-FR" sz="2000" b="1" u="sng" dirty="0"/>
              <a:t>II. Propriétés </a:t>
            </a:r>
            <a:r>
              <a:rPr lang="fr-FR" sz="2000" b="1" u="sng" dirty="0" smtClean="0"/>
              <a:t>caractéristiques</a:t>
            </a:r>
            <a:endParaRPr lang="fr-FR" sz="2000" b="1" dirty="0">
              <a:latin typeface="Calibri"/>
              <a:ea typeface="Calibri"/>
              <a:cs typeface="Arial"/>
            </a:endParaRPr>
          </a:p>
        </p:txBody>
      </p:sp>
      <p:sp>
        <p:nvSpPr>
          <p:cNvPr id="26" name="Text Box 103"/>
          <p:cNvSpPr txBox="1">
            <a:spLocks noChangeArrowheads="1"/>
          </p:cNvSpPr>
          <p:nvPr/>
        </p:nvSpPr>
        <p:spPr bwMode="auto">
          <a:xfrm>
            <a:off x="7493154" y="1560160"/>
            <a:ext cx="4548569" cy="212365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33333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2800" dirty="0" smtClean="0"/>
              <a:t>Leçon6:  </a:t>
            </a:r>
            <a:r>
              <a:rPr lang="fr-FR" sz="4400" dirty="0" smtClean="0"/>
              <a:t>Les </a:t>
            </a:r>
            <a:r>
              <a:rPr lang="fr-FR" sz="4400" dirty="0"/>
              <a:t>Transformations du plan </a:t>
            </a:r>
          </a:p>
        </p:txBody>
      </p:sp>
      <p:sp>
        <p:nvSpPr>
          <p:cNvPr id="25" name="AutoShape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-3373" y="4102137"/>
            <a:ext cx="7559217" cy="624993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fr-FR" sz="2000" b="1" u="sng" dirty="0"/>
              <a:t>IV) images des figures par les transformations</a:t>
            </a:r>
            <a:endParaRPr lang="fr-FR" sz="2000" dirty="0"/>
          </a:p>
        </p:txBody>
      </p:sp>
      <p:pic>
        <p:nvPicPr>
          <p:cNvPr id="12290" name="Picture 2" descr="C:\Users\najib\Desktop\ppt_cours_tcs\images\imagesCAHW7GP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" y="12536"/>
            <a:ext cx="2222500" cy="108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najib\Desktop\ppt_cours_tcs\images\image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565" y="1"/>
            <a:ext cx="1913435" cy="119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AutoShape 15">
            <a:hlinkClick r:id="" action="ppaction://noaction" highlightClick="1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0" y="3454066"/>
            <a:ext cx="7545889" cy="648071"/>
          </a:xfrm>
          <a:prstGeom prst="roundRect">
            <a:avLst>
              <a:gd name="adj" fmla="val 5444"/>
            </a:avLst>
          </a:prstGeom>
          <a:solidFill>
            <a:srgbClr val="FF3300">
              <a:alpha val="42000"/>
            </a:srgbClr>
          </a:solidFill>
          <a:ln w="31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514350" indent="-514350">
              <a:lnSpc>
                <a:spcPct val="115000"/>
              </a:lnSpc>
              <a:buFont typeface="+mj-lt"/>
              <a:buAutoNum type="romanUcPeriod" startAt="3"/>
              <a:tabLst>
                <a:tab pos="180340" algn="l"/>
                <a:tab pos="209550" algn="l"/>
              </a:tabLst>
            </a:pPr>
            <a:r>
              <a:rPr lang="fr-FR" sz="2000" b="1" u="sng" dirty="0" smtClean="0"/>
              <a:t>Propriété </a:t>
            </a:r>
            <a:r>
              <a:rPr lang="fr-FR" sz="2000" b="1" u="sng" dirty="0"/>
              <a:t>des </a:t>
            </a:r>
            <a:r>
              <a:rPr lang="fr-FR" sz="2000" b="1" u="sng" dirty="0" smtClean="0"/>
              <a:t>transformations</a:t>
            </a:r>
            <a:r>
              <a:rPr lang="fr-FR" sz="2000" b="1" dirty="0" smtClean="0">
                <a:latin typeface="Times New Roman"/>
                <a:ea typeface="Calibri"/>
                <a:cs typeface="Arial"/>
              </a:rPr>
              <a:t>:</a:t>
            </a:r>
            <a:endParaRPr lang="fr-FR" sz="2000" b="1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77458" y="3914533"/>
            <a:ext cx="379174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fr-FR" sz="32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Mathématiques Tronc commun </a:t>
            </a:r>
            <a:r>
              <a:rPr lang="fr-FR" sz="2800" dirty="0">
                <a:ln w="3175" cmpd="sng">
                  <a:noFill/>
                </a:ln>
                <a:latin typeface="Comic Sans MS" panose="030F0702030302020204" pitchFamily="66" charset="0"/>
                <a:ea typeface="+mj-ea"/>
                <a:cs typeface="+mj-cs"/>
              </a:rPr>
              <a:t>Sciences BIOF</a:t>
            </a:r>
            <a:endParaRPr lang="fr-FR" sz="5400" dirty="0">
              <a:ln w="3175" cmpd="sng">
                <a:noFill/>
              </a:ln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161" y="1649264"/>
            <a:ext cx="198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1)symétrie </a:t>
            </a:r>
            <a:r>
              <a:rPr lang="fr-FR" b="1" u="sng" dirty="0"/>
              <a:t>axiale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005873" y="1649264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2)symétrie </a:t>
            </a:r>
            <a:r>
              <a:rPr lang="fr-FR" b="1" u="sng" dirty="0"/>
              <a:t>centrale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160630" y="1649264"/>
            <a:ext cx="15552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3)</a:t>
            </a:r>
            <a:r>
              <a:rPr lang="fr-FR" b="1" u="sng" dirty="0"/>
              <a:t> translation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697227" y="1655874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4) </a:t>
            </a:r>
            <a:r>
              <a:rPr lang="fr-FR" b="1" u="sng" dirty="0"/>
              <a:t>l’homothétie</a:t>
            </a:r>
            <a:r>
              <a:rPr lang="fr-FR" b="1" u="sng" dirty="0" smtClean="0"/>
              <a:t>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43161" y="2341050"/>
            <a:ext cx="4706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1° Propriété caractéristique de l’homothétie :</a:t>
            </a:r>
            <a:r>
              <a:rPr lang="fr-FR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3161" y="2710101"/>
            <a:ext cx="5208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2° Propriété caractéristique de la symétrie centrale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143161" y="3069714"/>
            <a:ext cx="4560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3° Propriété caractéristique de la translation</a:t>
            </a:r>
            <a:endParaRPr lang="fr-FR" dirty="0"/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44562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85500" y="6210300"/>
            <a:ext cx="1016000" cy="24447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1584" y="149136"/>
            <a:ext cx="10023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                    : On </a:t>
            </a:r>
            <a:r>
              <a:rPr lang="fr-FR" dirty="0"/>
              <a:t>considère deux points </a:t>
            </a:r>
            <a:r>
              <a:rPr lang="fr-FR" dirty="0" smtClean="0"/>
              <a:t>:  </a:t>
            </a:r>
            <a:r>
              <a:rPr lang="fr-FR" sz="2000" b="1" dirty="0" smtClean="0"/>
              <a:t>A</a:t>
            </a:r>
            <a:r>
              <a:rPr lang="fr-FR" dirty="0" smtClean="0"/>
              <a:t>  </a:t>
            </a:r>
            <a:r>
              <a:rPr lang="fr-FR" dirty="0"/>
              <a:t>et </a:t>
            </a:r>
            <a:r>
              <a:rPr lang="fr-FR" sz="2000" b="1" dirty="0" smtClean="0"/>
              <a:t>B</a:t>
            </a:r>
            <a:r>
              <a:rPr lang="fr-FR" dirty="0" smtClean="0"/>
              <a:t>  </a:t>
            </a:r>
            <a:r>
              <a:rPr lang="fr-FR" dirty="0"/>
              <a:t>et une homothétie  </a:t>
            </a:r>
            <a:r>
              <a:rPr lang="fr-FR" dirty="0" smtClean="0"/>
              <a:t> </a:t>
            </a:r>
            <a:r>
              <a:rPr lang="fr-FR" sz="2000" b="1" dirty="0" smtClean="0"/>
              <a:t>h</a:t>
            </a:r>
            <a:r>
              <a:rPr lang="fr-FR" dirty="0" smtClean="0"/>
              <a:t> qui </a:t>
            </a:r>
            <a:r>
              <a:rPr lang="fr-FR" dirty="0"/>
              <a:t>transforme </a:t>
            </a:r>
            <a:r>
              <a:rPr lang="fr-FR" dirty="0" smtClean="0"/>
              <a:t>: </a:t>
            </a:r>
            <a:r>
              <a:rPr lang="fr-FR" sz="2000" b="1" dirty="0" smtClean="0"/>
              <a:t>A</a:t>
            </a:r>
            <a:r>
              <a:rPr lang="fr-FR" dirty="0" smtClean="0"/>
              <a:t> en </a:t>
            </a:r>
            <a:r>
              <a:rPr lang="fr-FR" b="1" dirty="0" smtClean="0"/>
              <a:t>A’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813324" y="149136"/>
            <a:ext cx="1099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Exemple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1047" y="900886"/>
            <a:ext cx="5992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Trouver le rapport </a:t>
            </a:r>
            <a:r>
              <a:rPr lang="fr-FR" sz="2000" b="1" dirty="0">
                <a:solidFill>
                  <a:prstClr val="black"/>
                </a:solidFill>
              </a:rPr>
              <a:t>k</a:t>
            </a:r>
            <a:r>
              <a:rPr lang="fr-FR" dirty="0">
                <a:solidFill>
                  <a:prstClr val="black"/>
                </a:solidFill>
              </a:rPr>
              <a:t> de cette homothétie</a:t>
            </a:r>
            <a:endParaRPr lang="fr-FR" dirty="0"/>
          </a:p>
        </p:txBody>
      </p:sp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736321"/>
              </p:ext>
            </p:extLst>
          </p:nvPr>
        </p:nvGraphicFramePr>
        <p:xfrm>
          <a:off x="5017045" y="549246"/>
          <a:ext cx="1612686" cy="38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2" name="Equation" r:id="rId3" imgW="914003" imgH="215806" progId="Equation.DSMT4">
                  <p:embed/>
                </p:oleObj>
              </mc:Choice>
              <mc:Fallback>
                <p:oleObj name="Equation" r:id="rId3" imgW="914003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045" y="549246"/>
                        <a:ext cx="1612686" cy="386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16773" y="549246"/>
            <a:ext cx="4753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 et laisse </a:t>
            </a:r>
            <a:r>
              <a:rPr lang="fr-FR" dirty="0">
                <a:solidFill>
                  <a:prstClr val="black"/>
                </a:solidFill>
              </a:rPr>
              <a:t>invariant le point </a:t>
            </a:r>
            <a:r>
              <a:rPr lang="fr-FR" b="1" dirty="0">
                <a:solidFill>
                  <a:prstClr val="black"/>
                </a:solidFill>
              </a:rPr>
              <a:t>B</a:t>
            </a:r>
            <a:r>
              <a:rPr lang="fr-FR" dirty="0">
                <a:solidFill>
                  <a:prstClr val="black"/>
                </a:solidFill>
              </a:rPr>
              <a:t> de sorte que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801047" y="1310432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Correction: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46911" y="1319174"/>
            <a:ext cx="1432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Nous </a:t>
            </a:r>
            <a:r>
              <a:rPr lang="fr-FR" dirty="0" smtClean="0"/>
              <a:t>avons:</a:t>
            </a:r>
            <a:r>
              <a:rPr lang="fr-FR" dirty="0"/>
              <a:t> 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821109"/>
              </p:ext>
            </p:extLst>
          </p:nvPr>
        </p:nvGraphicFramePr>
        <p:xfrm>
          <a:off x="7445986" y="1188681"/>
          <a:ext cx="1648810" cy="1061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3" name="Equation" r:id="rId5" imgW="1054080" imgH="533160" progId="Equation.DSMT4">
                  <p:embed/>
                </p:oleObj>
              </mc:Choice>
              <mc:Fallback>
                <p:oleObj name="Equation" r:id="rId5" imgW="1054080" imgH="5331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986" y="1188681"/>
                        <a:ext cx="1648810" cy="10612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327958" y="1727173"/>
            <a:ext cx="2930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 et laisse </a:t>
            </a:r>
            <a:r>
              <a:rPr lang="fr-FR" dirty="0">
                <a:solidFill>
                  <a:prstClr val="black"/>
                </a:solidFill>
              </a:rPr>
              <a:t>invariant le point </a:t>
            </a:r>
            <a:r>
              <a:rPr lang="fr-FR" b="1" dirty="0" smtClean="0">
                <a:solidFill>
                  <a:prstClr val="black"/>
                </a:solidFill>
              </a:rPr>
              <a:t>B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917090" y="2434104"/>
            <a:ext cx="7532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D’après la </a:t>
            </a:r>
            <a:r>
              <a:rPr lang="fr-FR" b="1" dirty="0"/>
              <a:t>propriété caractéristique </a:t>
            </a:r>
            <a:r>
              <a:rPr lang="fr-FR" dirty="0"/>
              <a:t>de </a:t>
            </a:r>
            <a:r>
              <a:rPr lang="fr-FR" dirty="0" smtClean="0"/>
              <a:t>l’homothétie on </a:t>
            </a:r>
            <a:r>
              <a:rPr lang="fr-FR" dirty="0"/>
              <a:t>a ;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56658" y="1319174"/>
            <a:ext cx="2104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transforme </a:t>
            </a:r>
            <a:r>
              <a:rPr lang="fr-FR" dirty="0"/>
              <a:t>: </a:t>
            </a:r>
            <a:r>
              <a:rPr lang="fr-FR" sz="2000" b="1" dirty="0"/>
              <a:t>A</a:t>
            </a:r>
            <a:r>
              <a:rPr lang="fr-FR" dirty="0"/>
              <a:t> en </a:t>
            </a:r>
            <a:r>
              <a:rPr lang="fr-FR" b="1" dirty="0"/>
              <a:t>A</a:t>
            </a:r>
            <a:r>
              <a:rPr lang="fr-FR" dirty="0" smtClean="0"/>
              <a:t>’</a:t>
            </a:r>
            <a:endParaRPr lang="fr-FR" dirty="0"/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753942"/>
              </p:ext>
            </p:extLst>
          </p:nvPr>
        </p:nvGraphicFramePr>
        <p:xfrm>
          <a:off x="6793353" y="2408772"/>
          <a:ext cx="1304101" cy="39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4" name="Equation" r:id="rId7" imgW="723586" imgH="215806" progId="Equation.DSMT4">
                  <p:embed/>
                </p:oleObj>
              </mc:Choice>
              <mc:Fallback>
                <p:oleObj name="Equation" r:id="rId7" imgW="723586" imgH="215806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3353" y="2408772"/>
                        <a:ext cx="1304101" cy="394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2962572" y="4967090"/>
            <a:ext cx="5721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50"/>
                </a:solidFill>
              </a:rPr>
              <a:t>Propriété </a:t>
            </a:r>
            <a:r>
              <a:rPr lang="fr-FR" sz="2400" b="1" u="sng" dirty="0">
                <a:solidFill>
                  <a:srgbClr val="00B050"/>
                </a:solidFill>
              </a:rPr>
              <a:t>caractéristique de l’homothétie :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996182"/>
              </p:ext>
            </p:extLst>
          </p:nvPr>
        </p:nvGraphicFramePr>
        <p:xfrm>
          <a:off x="7198737" y="5829300"/>
          <a:ext cx="1797434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5" name="Equation" r:id="rId9" imgW="939392" imgH="215806" progId="Equation.DSMT4">
                  <p:embed/>
                </p:oleObj>
              </mc:Choice>
              <mc:Fallback>
                <p:oleObj name="Equation" r:id="rId9" imgW="939392" imgH="215806" progId="Equation.DSMT4">
                  <p:embed/>
                  <p:pic>
                    <p:nvPicPr>
                      <p:cNvPr id="0" name="Obje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8737" y="5829300"/>
                        <a:ext cx="1797434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èche droite 21"/>
          <p:cNvSpPr/>
          <p:nvPr/>
        </p:nvSpPr>
        <p:spPr>
          <a:xfrm>
            <a:off x="5972076" y="5829300"/>
            <a:ext cx="979008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8355"/>
              </p:ext>
            </p:extLst>
          </p:nvPr>
        </p:nvGraphicFramePr>
        <p:xfrm>
          <a:off x="3925813" y="5556250"/>
          <a:ext cx="1455738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6" name="Equation" r:id="rId11" imgW="888840" imgH="533160" progId="Equation.DSMT4">
                  <p:embed/>
                </p:oleObj>
              </mc:Choice>
              <mc:Fallback>
                <p:oleObj name="Equation" r:id="rId11" imgW="8888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13" y="5556250"/>
                        <a:ext cx="1455738" cy="1054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1884595"/>
              </p:ext>
            </p:extLst>
          </p:nvPr>
        </p:nvGraphicFramePr>
        <p:xfrm>
          <a:off x="3128708" y="5699125"/>
          <a:ext cx="7699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7" name="Equation" r:id="rId13" imgW="355320" imgH="241200" progId="Equation.DSMT4">
                  <p:embed/>
                </p:oleObj>
              </mc:Choice>
              <mc:Fallback>
                <p:oleObj name="Equation" r:id="rId13" imgW="355320" imgH="241200" progId="Equation.DSMT4">
                  <p:embed/>
                  <p:pic>
                    <p:nvPicPr>
                      <p:cNvPr id="0" name="Obje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8708" y="5699125"/>
                        <a:ext cx="76993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lèche droite 25"/>
          <p:cNvSpPr/>
          <p:nvPr/>
        </p:nvSpPr>
        <p:spPr>
          <a:xfrm rot="10800000">
            <a:off x="5953936" y="6083300"/>
            <a:ext cx="979008" cy="25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2679700" y="4648200"/>
            <a:ext cx="6870700" cy="2032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64621"/>
              </p:ext>
            </p:extLst>
          </p:nvPr>
        </p:nvGraphicFramePr>
        <p:xfrm>
          <a:off x="8449139" y="2388738"/>
          <a:ext cx="406979" cy="46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8" name="Equation" r:id="rId15" imgW="215713" imgH="253780" progId="Equation.DSMT4">
                  <p:embed/>
                </p:oleObj>
              </mc:Choice>
              <mc:Fallback>
                <p:oleObj name="Equation" r:id="rId15" imgW="215713" imgH="2537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9139" y="2388738"/>
                        <a:ext cx="406979" cy="460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917089" y="2880836"/>
            <a:ext cx="2639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D’autre part nous </a:t>
            </a:r>
            <a:r>
              <a:rPr lang="fr-FR" dirty="0" smtClean="0"/>
              <a:t>avons:</a:t>
            </a:r>
            <a:r>
              <a:rPr lang="fr-FR" dirty="0"/>
              <a:t> 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2" name="Obje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910549"/>
              </p:ext>
            </p:extLst>
          </p:nvPr>
        </p:nvGraphicFramePr>
        <p:xfrm>
          <a:off x="3556658" y="2880836"/>
          <a:ext cx="1584251" cy="37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9" name="Equation" r:id="rId17" imgW="914003" imgH="215806" progId="Equation.DSMT4">
                  <p:embed/>
                </p:oleObj>
              </mc:Choice>
              <mc:Fallback>
                <p:oleObj name="Equation" r:id="rId17" imgW="914003" imgH="215806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658" y="2880836"/>
                        <a:ext cx="1584251" cy="379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5262720" y="2917904"/>
            <a:ext cx="1382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Équivaut à : </a:t>
            </a:r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240024"/>
              </p:ext>
            </p:extLst>
          </p:nvPr>
        </p:nvGraphicFramePr>
        <p:xfrm>
          <a:off x="6793353" y="2880836"/>
          <a:ext cx="2360849" cy="37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0" name="Equation" r:id="rId18" imgW="1244060" imgH="215806" progId="Equation.DSMT4">
                  <p:embed/>
                </p:oleObj>
              </mc:Choice>
              <mc:Fallback>
                <p:oleObj name="Equation" r:id="rId18" imgW="1244060" imgH="215806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3353" y="2880836"/>
                        <a:ext cx="2360849" cy="374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5262720" y="3474640"/>
            <a:ext cx="1382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Équivaut à : </a:t>
            </a:r>
          </a:p>
        </p:txBody>
      </p:sp>
      <p:sp>
        <p:nvSpPr>
          <p:cNvPr id="37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14975"/>
              </p:ext>
            </p:extLst>
          </p:nvPr>
        </p:nvGraphicFramePr>
        <p:xfrm>
          <a:off x="6793353" y="3368310"/>
          <a:ext cx="1408752" cy="385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1" name="Equation" r:id="rId20" imgW="799753" imgH="215806" progId="Equation.DSMT4">
                  <p:embed/>
                </p:oleObj>
              </mc:Choice>
              <mc:Fallback>
                <p:oleObj name="Equation" r:id="rId20" imgW="799753" imgH="21580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3353" y="3368310"/>
                        <a:ext cx="1408752" cy="385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956172"/>
              </p:ext>
            </p:extLst>
          </p:nvPr>
        </p:nvGraphicFramePr>
        <p:xfrm>
          <a:off x="8421654" y="3324978"/>
          <a:ext cx="52509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2" name="Equation" r:id="rId22" imgW="241195" imgH="253890" progId="Equation.DSMT4">
                  <p:embed/>
                </p:oleObj>
              </mc:Choice>
              <mc:Fallback>
                <p:oleObj name="Equation" r:id="rId22" imgW="241195" imgH="25389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1654" y="3324978"/>
                        <a:ext cx="525097" cy="54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45"/>
          <p:cNvSpPr/>
          <p:nvPr/>
        </p:nvSpPr>
        <p:spPr>
          <a:xfrm>
            <a:off x="993442" y="4017328"/>
            <a:ext cx="3341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De  </a:t>
            </a:r>
            <a:r>
              <a:rPr lang="fr-FR" dirty="0" smtClean="0"/>
              <a:t>       </a:t>
            </a:r>
            <a:r>
              <a:rPr lang="fr-FR" dirty="0"/>
              <a:t>et </a:t>
            </a:r>
            <a:r>
              <a:rPr lang="fr-FR" dirty="0" smtClean="0"/>
              <a:t>        nous </a:t>
            </a:r>
            <a:r>
              <a:rPr lang="fr-FR" dirty="0"/>
              <a:t>déduisons :</a:t>
            </a:r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827467"/>
              </p:ext>
            </p:extLst>
          </p:nvPr>
        </p:nvGraphicFramePr>
        <p:xfrm>
          <a:off x="1363218" y="3979228"/>
          <a:ext cx="394834" cy="445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3" name="Equation" r:id="rId24" imgW="215713" imgH="253780" progId="Equation.DSMT4">
                  <p:embed/>
                </p:oleObj>
              </mc:Choice>
              <mc:Fallback>
                <p:oleObj name="Equation" r:id="rId24" imgW="215713" imgH="253780" progId="Equation.DSMT4">
                  <p:embed/>
                  <p:pic>
                    <p:nvPicPr>
                      <p:cNvPr id="0" name="Obje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3218" y="3979228"/>
                        <a:ext cx="394834" cy="445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943140"/>
              </p:ext>
            </p:extLst>
          </p:nvPr>
        </p:nvGraphicFramePr>
        <p:xfrm>
          <a:off x="2012788" y="3979228"/>
          <a:ext cx="448170" cy="465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4" name="Equation" r:id="rId25" imgW="241195" imgH="253890" progId="Equation.DSMT4">
                  <p:embed/>
                </p:oleObj>
              </mc:Choice>
              <mc:Fallback>
                <p:oleObj name="Equation" r:id="rId25" imgW="241195" imgH="253890" progId="Equation.DSMT4">
                  <p:embed/>
                  <p:pic>
                    <p:nvPicPr>
                      <p:cNvPr id="0" name="Obje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788" y="3979228"/>
                        <a:ext cx="448170" cy="465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3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683019"/>
              </p:ext>
            </p:extLst>
          </p:nvPr>
        </p:nvGraphicFramePr>
        <p:xfrm>
          <a:off x="4235906" y="4080408"/>
          <a:ext cx="691215" cy="291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65" name="Equation" r:id="rId26" imgW="431425" imgH="177646" progId="Equation.DSMT4">
                  <p:embed/>
                </p:oleObj>
              </mc:Choice>
              <mc:Fallback>
                <p:oleObj name="Equation" r:id="rId26" imgW="431425" imgH="177646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906" y="4080408"/>
                        <a:ext cx="691215" cy="291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93151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399357" y="1519229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364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30" grpId="0"/>
      <p:bldP spid="33" grpId="0"/>
      <p:bldP spid="36" grpId="0"/>
      <p:bldP spid="46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4203" y="300054"/>
            <a:ext cx="555780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SzPts val="1400"/>
              <a:tabLst>
                <a:tab pos="90170" algn="l"/>
                <a:tab pos="180340" algn="l"/>
              </a:tabLst>
            </a:pPr>
            <a:r>
              <a:rPr lang="fr-FR" sz="2800" b="1" u="sng" dirty="0">
                <a:solidFill>
                  <a:srgbClr val="FF0000"/>
                </a:solidFill>
              </a:rPr>
              <a:t>II. Propriétés </a:t>
            </a:r>
            <a:r>
              <a:rPr lang="fr-FR" sz="2800" b="1" u="sng" dirty="0" smtClean="0">
                <a:solidFill>
                  <a:srgbClr val="FF0000"/>
                </a:solidFill>
              </a:rPr>
              <a:t>caractéristiques(suite)</a:t>
            </a:r>
            <a:endParaRPr lang="fr-FR" sz="2800" b="1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86642" y="788789"/>
            <a:ext cx="78451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00B050"/>
                </a:solidFill>
              </a:rPr>
              <a:t>2° </a:t>
            </a:r>
            <a:r>
              <a:rPr lang="fr-FR" sz="2400" b="1" u="sng" dirty="0">
                <a:solidFill>
                  <a:srgbClr val="00B050"/>
                </a:solidFill>
              </a:rPr>
              <a:t>Propriété caractéristique de la </a:t>
            </a:r>
            <a:r>
              <a:rPr lang="fr-FR" sz="2400" b="1" u="sng" dirty="0" smtClean="0">
                <a:solidFill>
                  <a:srgbClr val="00B050"/>
                </a:solidFill>
              </a:rPr>
              <a:t>symétrie centrale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2910" y="1286819"/>
            <a:ext cx="8382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on prend  </a:t>
            </a:r>
            <a:r>
              <a:rPr lang="fr-FR" dirty="0" smtClean="0"/>
              <a:t> </a:t>
            </a:r>
            <a:r>
              <a:rPr lang="fr-FR" sz="2000" dirty="0" smtClean="0">
                <a:solidFill>
                  <a:srgbClr val="FF0000"/>
                </a:solidFill>
              </a:rPr>
              <a:t>k=  </a:t>
            </a:r>
            <a:r>
              <a:rPr lang="fr-FR" sz="2400" dirty="0" smtClean="0">
                <a:solidFill>
                  <a:srgbClr val="FF0000"/>
                </a:solidFill>
              </a:rPr>
              <a:t>-1</a:t>
            </a:r>
            <a:r>
              <a:rPr lang="fr-FR" sz="2000" dirty="0" smtClean="0">
                <a:solidFill>
                  <a:srgbClr val="FF0000"/>
                </a:solidFill>
              </a:rPr>
              <a:t>   </a:t>
            </a:r>
            <a:r>
              <a:rPr lang="fr-FR" dirty="0"/>
              <a:t>on trouve la propriété caractéristique de la symétrie centrale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1029079" y="2556714"/>
            <a:ext cx="2062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M’  et N’ tels  que:  </a:t>
            </a:r>
            <a:endParaRPr lang="fr-FR" dirty="0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6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5" name="Rectangle 64"/>
          <p:cNvSpPr/>
          <p:nvPr/>
        </p:nvSpPr>
        <p:spPr>
          <a:xfrm>
            <a:off x="1029079" y="1818847"/>
            <a:ext cx="1244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00B050"/>
                </a:solidFill>
              </a:rPr>
              <a:t>Propriété : </a:t>
            </a:r>
            <a:endParaRPr lang="fr-FR" dirty="0"/>
          </a:p>
        </p:txBody>
      </p:sp>
      <p:sp>
        <p:nvSpPr>
          <p:cNvPr id="69" name="Rectangle 68"/>
          <p:cNvSpPr/>
          <p:nvPr/>
        </p:nvSpPr>
        <p:spPr>
          <a:xfrm>
            <a:off x="2273972" y="1772680"/>
            <a:ext cx="37812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Soit </a:t>
            </a:r>
            <a:r>
              <a:rPr lang="fr-FR" sz="2400" dirty="0"/>
              <a:t>T</a:t>
            </a:r>
            <a:r>
              <a:rPr lang="fr-FR" dirty="0" smtClean="0"/>
              <a:t> </a:t>
            </a:r>
            <a:r>
              <a:rPr lang="fr-FR" dirty="0"/>
              <a:t>une transformation du plan P 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4" name="Rectangle 73"/>
          <p:cNvSpPr/>
          <p:nvPr/>
        </p:nvSpPr>
        <p:spPr>
          <a:xfrm>
            <a:off x="1029079" y="2188179"/>
            <a:ext cx="102469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/>
              <a:t>T</a:t>
            </a:r>
            <a:r>
              <a:rPr lang="fr-FR" dirty="0"/>
              <a:t> </a:t>
            </a:r>
            <a:r>
              <a:rPr lang="fr-FR" dirty="0" smtClean="0"/>
              <a:t>est </a:t>
            </a:r>
            <a:r>
              <a:rPr lang="fr-FR" dirty="0"/>
              <a:t>une symétrie centrale </a:t>
            </a:r>
            <a:r>
              <a:rPr lang="fr-FR" dirty="0" smtClean="0"/>
              <a:t> </a:t>
            </a:r>
            <a:r>
              <a:rPr lang="fr-FR" dirty="0"/>
              <a:t>si </a:t>
            </a:r>
            <a:r>
              <a:rPr lang="fr-FR" dirty="0" smtClean="0"/>
              <a:t>et seulement si </a:t>
            </a:r>
            <a:r>
              <a:rPr lang="fr-FR" sz="2000" dirty="0" smtClean="0"/>
              <a:t>T</a:t>
            </a:r>
            <a:r>
              <a:rPr lang="fr-FR" dirty="0" smtClean="0"/>
              <a:t> </a:t>
            </a:r>
            <a:r>
              <a:rPr lang="fr-FR" dirty="0"/>
              <a:t>transforme deux points M  et N du plan en deux points </a:t>
            </a:r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434929"/>
              </p:ext>
            </p:extLst>
          </p:nvPr>
        </p:nvGraphicFramePr>
        <p:xfrm>
          <a:off x="2937507" y="2557746"/>
          <a:ext cx="174879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90" name="Equation" r:id="rId3" imgW="927000" imgH="215640" progId="Equation.DSMT4">
                  <p:embed/>
                </p:oleObj>
              </mc:Choice>
              <mc:Fallback>
                <p:oleObj name="Equation" r:id="rId3" imgW="927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7507" y="2557746"/>
                        <a:ext cx="1748793" cy="368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0" name="Rectangle 5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0175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0868" y="300054"/>
            <a:ext cx="5557804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SzPts val="1400"/>
              <a:tabLst>
                <a:tab pos="90170" algn="l"/>
                <a:tab pos="180340" algn="l"/>
              </a:tabLst>
            </a:pPr>
            <a:r>
              <a:rPr lang="fr-FR" sz="2800" b="1" u="sng" dirty="0">
                <a:solidFill>
                  <a:srgbClr val="FF0000"/>
                </a:solidFill>
              </a:rPr>
              <a:t>II. Propriétés </a:t>
            </a:r>
            <a:r>
              <a:rPr lang="fr-FR" sz="2800" b="1" u="sng" dirty="0" smtClean="0">
                <a:solidFill>
                  <a:srgbClr val="FF0000"/>
                </a:solidFill>
              </a:rPr>
              <a:t>caractéristiques(suite)</a:t>
            </a:r>
            <a:endParaRPr lang="fr-FR" sz="2800" b="1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0868" y="788790"/>
            <a:ext cx="6160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50"/>
                </a:solidFill>
              </a:rPr>
              <a:t>3° </a:t>
            </a:r>
            <a:r>
              <a:rPr lang="fr-FR" sz="2400" b="1" u="sng" dirty="0">
                <a:solidFill>
                  <a:srgbClr val="00B050"/>
                </a:solidFill>
              </a:rPr>
              <a:t>Propriété caractéristique de la translation:</a:t>
            </a:r>
            <a:r>
              <a:rPr lang="fr-FR" sz="2400" dirty="0" smtClean="0">
                <a:solidFill>
                  <a:srgbClr val="00B050"/>
                </a:solidFill>
              </a:rPr>
              <a:t> 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80868" y="1286819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a)Soit </a:t>
            </a:r>
            <a:r>
              <a:rPr lang="fr-FR" dirty="0"/>
              <a:t>la </a:t>
            </a:r>
            <a:r>
              <a:rPr lang="fr-FR" dirty="0" smtClean="0"/>
              <a:t>translation:</a:t>
            </a:r>
            <a:endParaRPr lang="fr-FR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80868" y="1756719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on </a:t>
            </a:r>
            <a:r>
              <a:rPr lang="fr-FR" dirty="0" smtClean="0"/>
              <a:t>a: </a:t>
            </a:r>
            <a:endParaRPr lang="fr-FR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780868" y="2750058"/>
            <a:ext cx="7777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 </a:t>
            </a:r>
            <a:endParaRPr lang="fr-FR" dirty="0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5560340" y="2750058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D’où: 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6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780868" y="3927438"/>
            <a:ext cx="4518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en déduit  </a:t>
            </a:r>
            <a:r>
              <a:rPr lang="fr-FR" dirty="0" smtClean="0"/>
              <a:t>aussi que</a:t>
            </a:r>
            <a:r>
              <a:rPr lang="fr-FR" dirty="0"/>
              <a:t> T</a:t>
            </a:r>
            <a:r>
              <a:rPr lang="fr-FR" dirty="0" smtClean="0"/>
              <a:t> est une translation</a:t>
            </a:r>
            <a:endParaRPr lang="fr-FR" dirty="0"/>
          </a:p>
        </p:txBody>
      </p:sp>
      <p:sp>
        <p:nvSpPr>
          <p:cNvPr id="65" name="Rectangle 64"/>
          <p:cNvSpPr/>
          <p:nvPr/>
        </p:nvSpPr>
        <p:spPr>
          <a:xfrm>
            <a:off x="780868" y="4404490"/>
            <a:ext cx="1556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 smtClean="0">
                <a:solidFill>
                  <a:srgbClr val="00B050"/>
                </a:solidFill>
              </a:rPr>
              <a:t>Propriété </a:t>
            </a:r>
            <a:r>
              <a:rPr lang="fr-FR" b="1" u="sng" dirty="0" smtClean="0">
                <a:solidFill>
                  <a:srgbClr val="00B050"/>
                </a:solidFill>
              </a:rPr>
              <a:t>: </a:t>
            </a:r>
            <a:endParaRPr lang="fr-FR" dirty="0"/>
          </a:p>
        </p:txBody>
      </p:sp>
      <p:sp>
        <p:nvSpPr>
          <p:cNvPr id="69" name="Rectangle 68"/>
          <p:cNvSpPr/>
          <p:nvPr/>
        </p:nvSpPr>
        <p:spPr>
          <a:xfrm>
            <a:off x="2203762" y="4342934"/>
            <a:ext cx="4983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Soit </a:t>
            </a:r>
            <a:r>
              <a:rPr lang="fr-FR" sz="3200" dirty="0"/>
              <a:t>T</a:t>
            </a:r>
            <a:r>
              <a:rPr lang="fr-FR" sz="2400" dirty="0" smtClean="0"/>
              <a:t> </a:t>
            </a:r>
            <a:r>
              <a:rPr lang="fr-FR" sz="2400" dirty="0"/>
              <a:t>une transformation du plan P </a:t>
            </a:r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74" name="Rectangle 73"/>
          <p:cNvSpPr/>
          <p:nvPr/>
        </p:nvSpPr>
        <p:spPr>
          <a:xfrm>
            <a:off x="780868" y="4804602"/>
            <a:ext cx="97064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T</a:t>
            </a:r>
            <a:r>
              <a:rPr lang="fr-FR" sz="2400" dirty="0"/>
              <a:t> </a:t>
            </a:r>
            <a:r>
              <a:rPr lang="fr-FR" sz="2400" dirty="0" smtClean="0"/>
              <a:t>est </a:t>
            </a:r>
            <a:r>
              <a:rPr lang="fr-FR" sz="2400" dirty="0"/>
              <a:t>une translation si </a:t>
            </a:r>
            <a:r>
              <a:rPr lang="fr-FR" sz="2400" dirty="0" smtClean="0"/>
              <a:t>et seulement si </a:t>
            </a:r>
            <a:r>
              <a:rPr lang="fr-FR" sz="2800" dirty="0" smtClean="0"/>
              <a:t>T</a:t>
            </a:r>
            <a:r>
              <a:rPr lang="fr-FR" sz="2400" dirty="0" smtClean="0"/>
              <a:t> </a:t>
            </a:r>
            <a:r>
              <a:rPr lang="fr-FR" sz="2400" dirty="0"/>
              <a:t>transforme deux points M  et N </a:t>
            </a:r>
            <a:endParaRPr lang="fr-FR" sz="2400" dirty="0" smtClean="0"/>
          </a:p>
          <a:p>
            <a:endParaRPr lang="fr-FR" sz="2400" dirty="0"/>
          </a:p>
          <a:p>
            <a:r>
              <a:rPr lang="fr-FR" sz="2400" dirty="0" smtClean="0"/>
              <a:t>du </a:t>
            </a:r>
            <a:r>
              <a:rPr lang="fr-FR" sz="2400" dirty="0"/>
              <a:t>plan en deux </a:t>
            </a:r>
            <a:r>
              <a:rPr lang="fr-FR" sz="2400" dirty="0" smtClean="0"/>
              <a:t>points M</a:t>
            </a:r>
            <a:r>
              <a:rPr lang="fr-FR" sz="2400" dirty="0"/>
              <a:t>’  et N’ tels  que:  </a:t>
            </a:r>
          </a:p>
          <a:p>
            <a:pPr lvl="0"/>
            <a:r>
              <a:rPr lang="fr-FR" sz="2400" dirty="0" smtClean="0"/>
              <a:t> </a:t>
            </a:r>
            <a:endParaRPr lang="fr-FR" sz="2400" dirty="0"/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2196541"/>
              </p:ext>
            </p:extLst>
          </p:nvPr>
        </p:nvGraphicFramePr>
        <p:xfrm>
          <a:off x="6232610" y="2732972"/>
          <a:ext cx="1837731" cy="403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3" name="Equation" r:id="rId3" imgW="838080" imgH="215640" progId="Equation.DSMT4">
                  <p:embed/>
                </p:oleObj>
              </mc:Choice>
              <mc:Fallback>
                <p:oleObj name="Equation" r:id="rId3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2610" y="2732972"/>
                        <a:ext cx="1837731" cy="403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2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6223173"/>
              </p:ext>
            </p:extLst>
          </p:nvPr>
        </p:nvGraphicFramePr>
        <p:xfrm>
          <a:off x="3295490" y="1235008"/>
          <a:ext cx="277567" cy="482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4" name="Equation" r:id="rId5" imgW="139639" imgH="241195" progId="Equation.DSMT4">
                  <p:embed/>
                </p:oleObj>
              </mc:Choice>
              <mc:Fallback>
                <p:oleObj name="Equation" r:id="rId5" imgW="139639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490" y="1235008"/>
                        <a:ext cx="277567" cy="4820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26414"/>
              </p:ext>
            </p:extLst>
          </p:nvPr>
        </p:nvGraphicFramePr>
        <p:xfrm>
          <a:off x="1745913" y="1728261"/>
          <a:ext cx="127635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5" name="Equation" r:id="rId7" imgW="825480" imgH="253800" progId="Equation.DSMT4">
                  <p:embed/>
                </p:oleObj>
              </mc:Choice>
              <mc:Fallback>
                <p:oleObj name="Equation" r:id="rId7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913" y="1728261"/>
                        <a:ext cx="1276350" cy="398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170208" y="1746856"/>
            <a:ext cx="77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Alors: </a:t>
            </a:r>
            <a:endParaRPr lang="fr-FR" dirty="0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909862"/>
              </p:ext>
            </p:extLst>
          </p:nvPr>
        </p:nvGraphicFramePr>
        <p:xfrm>
          <a:off x="3861295" y="1731520"/>
          <a:ext cx="970511" cy="348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6" name="Equation" r:id="rId9" imgW="622030" imgH="215806" progId="Equation.DSMT4">
                  <p:embed/>
                </p:oleObj>
              </mc:Choice>
              <mc:Fallback>
                <p:oleObj name="Equation" r:id="rId9" imgW="622030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295" y="1731520"/>
                        <a:ext cx="970511" cy="3487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414646"/>
              </p:ext>
            </p:extLst>
          </p:nvPr>
        </p:nvGraphicFramePr>
        <p:xfrm>
          <a:off x="4975589" y="1673430"/>
          <a:ext cx="408836" cy="461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7" name="Equation" r:id="rId11" imgW="215713" imgH="253780" progId="Equation.DSMT4">
                  <p:embed/>
                </p:oleObj>
              </mc:Choice>
              <mc:Fallback>
                <p:oleObj name="Equation" r:id="rId11" imgW="215713" imgH="253780" progId="Equation.DSMT4">
                  <p:embed/>
                  <p:pic>
                    <p:nvPicPr>
                      <p:cNvPr id="0" name="Obje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5589" y="1673430"/>
                        <a:ext cx="408836" cy="461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780868" y="2278451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on </a:t>
            </a:r>
            <a:r>
              <a:rPr lang="fr-FR" dirty="0" smtClean="0"/>
              <a:t>a: </a:t>
            </a:r>
            <a:endParaRPr lang="fr-FR" dirty="0"/>
          </a:p>
        </p:txBody>
      </p:sp>
      <p:graphicFrame>
        <p:nvGraphicFramePr>
          <p:cNvPr id="68" name="Obje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554131"/>
              </p:ext>
            </p:extLst>
          </p:nvPr>
        </p:nvGraphicFramePr>
        <p:xfrm>
          <a:off x="1655098" y="2278451"/>
          <a:ext cx="11969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8" name="Equation" r:id="rId13" imgW="774360" imgH="253800" progId="Equation.DSMT4">
                  <p:embed/>
                </p:oleObj>
              </mc:Choice>
              <mc:Fallback>
                <p:oleObj name="Equation" r:id="rId13" imgW="774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098" y="2278451"/>
                        <a:ext cx="1196975" cy="398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" name="Rectangle 70"/>
          <p:cNvSpPr/>
          <p:nvPr/>
        </p:nvSpPr>
        <p:spPr>
          <a:xfrm>
            <a:off x="2855753" y="2261546"/>
            <a:ext cx="77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Alors: </a:t>
            </a:r>
            <a:endParaRPr lang="fr-FR" dirty="0"/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129958"/>
              </p:ext>
            </p:extLst>
          </p:nvPr>
        </p:nvGraphicFramePr>
        <p:xfrm>
          <a:off x="3634877" y="2262305"/>
          <a:ext cx="892175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29" name="Equation" r:id="rId15" imgW="571320" imgH="215640" progId="Equation.DSMT4">
                  <p:embed/>
                </p:oleObj>
              </mc:Choice>
              <mc:Fallback>
                <p:oleObj name="Equation" r:id="rId15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4877" y="2262305"/>
                        <a:ext cx="892175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070011"/>
              </p:ext>
            </p:extLst>
          </p:nvPr>
        </p:nvGraphicFramePr>
        <p:xfrm>
          <a:off x="4983751" y="2219588"/>
          <a:ext cx="4572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0" name="Equation" r:id="rId17" imgW="241200" imgH="253800" progId="Equation.DSMT4">
                  <p:embed/>
                </p:oleObj>
              </mc:Choice>
              <mc:Fallback>
                <p:oleObj name="Equation" r:id="rId17" imgW="24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751" y="2219588"/>
                        <a:ext cx="4572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884118"/>
              </p:ext>
            </p:extLst>
          </p:nvPr>
        </p:nvGraphicFramePr>
        <p:xfrm>
          <a:off x="5280363" y="1895475"/>
          <a:ext cx="548073" cy="752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1" name="Equation" r:id="rId19" imgW="177480" imgH="253800" progId="Equation.DSMT4">
                  <p:embed/>
                </p:oleObj>
              </mc:Choice>
              <mc:Fallback>
                <p:oleObj name="Equation" r:id="rId19" imgW="177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0363" y="1895475"/>
                        <a:ext cx="548073" cy="752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16892"/>
              </p:ext>
            </p:extLst>
          </p:nvPr>
        </p:nvGraphicFramePr>
        <p:xfrm>
          <a:off x="5903633" y="2001785"/>
          <a:ext cx="408836" cy="461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2" name="Equation" r:id="rId21" imgW="215713" imgH="253780" progId="Equation.DSMT4">
                  <p:embed/>
                </p:oleObj>
              </mc:Choice>
              <mc:Fallback>
                <p:oleObj name="Equation" r:id="rId21" imgW="215713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3633" y="2001785"/>
                        <a:ext cx="408836" cy="4613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749841"/>
              </p:ext>
            </p:extLst>
          </p:nvPr>
        </p:nvGraphicFramePr>
        <p:xfrm>
          <a:off x="6713122" y="2017503"/>
          <a:ext cx="4572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3" name="Equation" r:id="rId22" imgW="241200" imgH="253800" progId="Equation.DSMT4">
                  <p:embed/>
                </p:oleObj>
              </mc:Choice>
              <mc:Fallback>
                <p:oleObj name="Equation" r:id="rId22" imgW="241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3122" y="2017503"/>
                        <a:ext cx="45720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9"/>
          <p:cNvSpPr/>
          <p:nvPr/>
        </p:nvSpPr>
        <p:spPr>
          <a:xfrm>
            <a:off x="6398319" y="1994589"/>
            <a:ext cx="37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21" name="Flèche droite 20"/>
          <p:cNvSpPr/>
          <p:nvPr/>
        </p:nvSpPr>
        <p:spPr>
          <a:xfrm>
            <a:off x="7377580" y="2126051"/>
            <a:ext cx="3810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5223179"/>
              </p:ext>
            </p:extLst>
          </p:nvPr>
        </p:nvGraphicFramePr>
        <p:xfrm>
          <a:off x="7878212" y="1994589"/>
          <a:ext cx="13081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4" name="Equation" r:id="rId24" imgW="838080" imgH="215640" progId="Equation.DSMT4">
                  <p:embed/>
                </p:oleObj>
              </mc:Choice>
              <mc:Fallback>
                <p:oleObj name="Equation" r:id="rId24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8212" y="1994589"/>
                        <a:ext cx="1308100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82" name="Groupe 81"/>
          <p:cNvGrpSpPr/>
          <p:nvPr/>
        </p:nvGrpSpPr>
        <p:grpSpPr>
          <a:xfrm>
            <a:off x="8910754" y="1018069"/>
            <a:ext cx="3046967" cy="1672213"/>
            <a:chOff x="4367319" y="4479945"/>
            <a:chExt cx="3046967" cy="1954444"/>
          </a:xfrm>
        </p:grpSpPr>
        <p:sp>
          <p:nvSpPr>
            <p:cNvPr id="83" name="Plus 21"/>
            <p:cNvSpPr/>
            <p:nvPr/>
          </p:nvSpPr>
          <p:spPr>
            <a:xfrm>
              <a:off x="6506442" y="5102615"/>
              <a:ext cx="286603" cy="286603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Plus 22"/>
            <p:cNvSpPr/>
            <p:nvPr/>
          </p:nvSpPr>
          <p:spPr>
            <a:xfrm>
              <a:off x="4367319" y="4700972"/>
              <a:ext cx="286603" cy="286603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85" name="Straight Arrow Connector 13"/>
            <p:cNvCxnSpPr/>
            <p:nvPr/>
          </p:nvCxnSpPr>
          <p:spPr>
            <a:xfrm>
              <a:off x="4479388" y="4844273"/>
              <a:ext cx="2281065" cy="38341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18"/>
                <p:cNvSpPr txBox="1"/>
                <p:nvPr/>
              </p:nvSpPr>
              <p:spPr>
                <a:xfrm>
                  <a:off x="4513546" y="4479945"/>
                  <a:ext cx="4270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dirty="0" smtClean="0">
                            <a:latin typeface="Cambria Math"/>
                          </a:rPr>
                          <m:t>𝑴</m:t>
                        </m:r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86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3546" y="4479945"/>
                  <a:ext cx="427026" cy="40011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19"/>
                <p:cNvSpPr txBox="1"/>
                <p:nvPr/>
              </p:nvSpPr>
              <p:spPr>
                <a:xfrm>
                  <a:off x="6079416" y="4518030"/>
                  <a:ext cx="4270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dirty="0" smtClean="0">
                            <a:latin typeface="Cambria Math"/>
                          </a:rPr>
                          <m:t>𝑴</m:t>
                        </m:r>
                        <m:r>
                          <a:rPr lang="fr-FR" sz="2000" b="1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87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79416" y="4518030"/>
                  <a:ext cx="427026" cy="400110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r="-14286" b="-1228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TextBox 25"/>
                <p:cNvSpPr txBox="1"/>
                <p:nvPr/>
              </p:nvSpPr>
              <p:spPr>
                <a:xfrm>
                  <a:off x="4918127" y="5331735"/>
                  <a:ext cx="4270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dirty="0" smtClean="0">
                            <a:latin typeface="Cambria Math"/>
                          </a:rPr>
                          <m:t>𝑵</m:t>
                        </m:r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88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8127" y="5331735"/>
                  <a:ext cx="427026" cy="400110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26"/>
                <p:cNvSpPr txBox="1"/>
                <p:nvPr/>
              </p:nvSpPr>
              <p:spPr>
                <a:xfrm>
                  <a:off x="6987260" y="5668518"/>
                  <a:ext cx="4270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2000" b="1" i="1" dirty="0" smtClean="0">
                            <a:latin typeface="Cambria Math"/>
                          </a:rPr>
                          <m:t>𝑵</m:t>
                        </m:r>
                        <m:r>
                          <a:rPr lang="fr-FR" sz="2000" b="1" i="1" dirty="0" smtClean="0">
                            <a:latin typeface="Cambria Math"/>
                          </a:rPr>
                          <m:t>′</m:t>
                        </m:r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89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7260" y="5668518"/>
                  <a:ext cx="427026" cy="400110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r="-5714" b="-14286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31"/>
                <p:cNvSpPr txBox="1"/>
                <p:nvPr/>
              </p:nvSpPr>
              <p:spPr>
                <a:xfrm>
                  <a:off x="5227780" y="4495327"/>
                  <a:ext cx="427026" cy="4629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000" b="1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𝑴𝑴</m:t>
                            </m:r>
                            <m:r>
                              <a:rPr lang="fr-FR" sz="2000" b="1" i="1" dirty="0" smtClean="0">
                                <a:solidFill>
                                  <a:srgbClr val="FFC000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90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7780" y="4495327"/>
                  <a:ext cx="427026" cy="462947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 r="-45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Plus 29"/>
            <p:cNvSpPr/>
            <p:nvPr/>
          </p:nvSpPr>
          <p:spPr>
            <a:xfrm>
              <a:off x="4727059" y="5632414"/>
              <a:ext cx="286603" cy="286603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Plus 30"/>
            <p:cNvSpPr/>
            <p:nvPr/>
          </p:nvSpPr>
          <p:spPr>
            <a:xfrm>
              <a:off x="6992789" y="6021977"/>
              <a:ext cx="286603" cy="286603"/>
            </a:xfrm>
            <a:prstGeom prst="mathPlus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33"/>
                <p:cNvSpPr txBox="1"/>
                <p:nvPr/>
              </p:nvSpPr>
              <p:spPr>
                <a:xfrm>
                  <a:off x="5818521" y="5971442"/>
                  <a:ext cx="427026" cy="4629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fr-FR" sz="2000" b="1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fr-FR" sz="2000" b="1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𝑵𝑵</m:t>
                            </m:r>
                            <m:r>
                              <a:rPr lang="fr-FR" sz="2000" b="1" i="1" dirty="0" smtClean="0">
                                <a:solidFill>
                                  <a:schemeClr val="accent2"/>
                                </a:solidFill>
                                <a:latin typeface="Cambria Math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fr-FR" sz="2000" b="1" dirty="0"/>
                </a:p>
              </p:txBody>
            </p:sp>
          </mc:Choice>
          <mc:Fallback xmlns="">
            <p:sp>
              <p:nvSpPr>
                <p:cNvPr id="93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521" y="5971442"/>
                  <a:ext cx="427026" cy="462947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4" name="Straight Arrow Connector 13"/>
            <p:cNvCxnSpPr/>
            <p:nvPr/>
          </p:nvCxnSpPr>
          <p:spPr>
            <a:xfrm>
              <a:off x="4891502" y="5779737"/>
              <a:ext cx="2281065" cy="383410"/>
            </a:xfrm>
            <a:prstGeom prst="straightConnector1">
              <a:avLst/>
            </a:prstGeom>
            <a:ln w="571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5" name="Connecteur droit 94"/>
          <p:cNvCxnSpPr/>
          <p:nvPr/>
        </p:nvCxnSpPr>
        <p:spPr>
          <a:xfrm>
            <a:off x="9022823" y="1260725"/>
            <a:ext cx="390973" cy="77589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>
            <a:off x="11224158" y="1732164"/>
            <a:ext cx="438976" cy="71404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1595548" y="2752463"/>
            <a:ext cx="1066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/>
              <a:t>MM’N’N</a:t>
            </a:r>
            <a:endParaRPr lang="fr-FR" sz="2000" dirty="0"/>
          </a:p>
        </p:txBody>
      </p:sp>
      <p:sp>
        <p:nvSpPr>
          <p:cNvPr id="51" name="Rectangle 50"/>
          <p:cNvSpPr/>
          <p:nvPr/>
        </p:nvSpPr>
        <p:spPr>
          <a:xfrm>
            <a:off x="2855753" y="2752463"/>
            <a:ext cx="2553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est un parallélogramme </a:t>
            </a:r>
          </a:p>
        </p:txBody>
      </p:sp>
      <p:graphicFrame>
        <p:nvGraphicFramePr>
          <p:cNvPr id="98" name="Obje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1502248"/>
              </p:ext>
            </p:extLst>
          </p:nvPr>
        </p:nvGraphicFramePr>
        <p:xfrm>
          <a:off x="1547653" y="3524768"/>
          <a:ext cx="13081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935" name="Equation" r:id="rId34" imgW="838080" imgH="215640" progId="Equation.DSMT4">
                  <p:embed/>
                </p:oleObj>
              </mc:Choice>
              <mc:Fallback>
                <p:oleObj name="Equation" r:id="rId34" imgW="838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53" y="3524768"/>
                        <a:ext cx="1308100" cy="349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ectangle 98"/>
          <p:cNvSpPr/>
          <p:nvPr/>
        </p:nvSpPr>
        <p:spPr>
          <a:xfrm>
            <a:off x="780868" y="3063103"/>
            <a:ext cx="10324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b) la </a:t>
            </a:r>
            <a:r>
              <a:rPr lang="fr-FR" dirty="0"/>
              <a:t>réciproque est vraie </a:t>
            </a:r>
            <a:r>
              <a:rPr lang="fr-FR" dirty="0" smtClean="0"/>
              <a:t> c’est-à-dire si </a:t>
            </a:r>
            <a:r>
              <a:rPr lang="fr-FR" sz="2400" dirty="0"/>
              <a:t>T</a:t>
            </a:r>
            <a:r>
              <a:rPr lang="fr-FR" dirty="0" smtClean="0"/>
              <a:t> </a:t>
            </a:r>
            <a:r>
              <a:rPr lang="fr-FR" dirty="0"/>
              <a:t>une transformation du plan </a:t>
            </a:r>
            <a:r>
              <a:rPr lang="fr-FR" dirty="0" smtClean="0"/>
              <a:t>P et si </a:t>
            </a:r>
            <a:r>
              <a:rPr lang="fr-FR" sz="2000" dirty="0" smtClean="0"/>
              <a:t>T</a:t>
            </a:r>
            <a:r>
              <a:rPr lang="fr-FR" dirty="0" smtClean="0"/>
              <a:t>(M</a:t>
            </a:r>
            <a:r>
              <a:rPr lang="fr-FR" dirty="0"/>
              <a:t>)=M'  et  </a:t>
            </a:r>
            <a:r>
              <a:rPr lang="fr-FR" sz="2000" dirty="0"/>
              <a:t>T</a:t>
            </a:r>
            <a:r>
              <a:rPr lang="fr-FR" dirty="0"/>
              <a:t>(N)=N’  </a:t>
            </a:r>
          </a:p>
        </p:txBody>
      </p:sp>
      <p:sp>
        <p:nvSpPr>
          <p:cNvPr id="52" name="Rectangle 4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0" name="Rectangle 5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3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sp>
        <p:nvSpPr>
          <p:cNvPr id="104" name="Rectangle 103"/>
          <p:cNvSpPr/>
          <p:nvPr/>
        </p:nvSpPr>
        <p:spPr>
          <a:xfrm>
            <a:off x="780868" y="3524768"/>
            <a:ext cx="103246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Alors 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53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32" grpId="0"/>
      <p:bldP spid="38" grpId="0"/>
      <p:bldP spid="64" grpId="0"/>
      <p:bldP spid="65" grpId="0"/>
      <p:bldP spid="69" grpId="0"/>
      <p:bldP spid="74" grpId="0"/>
      <p:bldP spid="11" grpId="0"/>
      <p:bldP spid="67" grpId="0"/>
      <p:bldP spid="71" grpId="0"/>
      <p:bldP spid="80" grpId="0"/>
      <p:bldP spid="21" grpId="0" animBg="1"/>
      <p:bldP spid="97" grpId="0"/>
      <p:bldP spid="51" grpId="0"/>
      <p:bldP spid="99" grpId="0"/>
      <p:bldP spid="1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1027688" y="6152808"/>
            <a:ext cx="1016000" cy="24447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7793" y="1363514"/>
            <a:ext cx="69292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1</a:t>
            </a:r>
            <a:r>
              <a:rPr lang="fr-FR" dirty="0"/>
              <a:t>) Déterminer les images des points   </a:t>
            </a:r>
            <a:r>
              <a:rPr lang="fr-FR" dirty="0" smtClean="0"/>
              <a:t>    </a:t>
            </a:r>
            <a:r>
              <a:rPr lang="fr-FR" dirty="0"/>
              <a:t>et   </a:t>
            </a:r>
            <a:r>
              <a:rPr lang="fr-FR" dirty="0" smtClean="0"/>
              <a:t>    par </a:t>
            </a:r>
            <a:r>
              <a:rPr lang="fr-FR" dirty="0"/>
              <a:t>la translation </a:t>
            </a:r>
          </a:p>
        </p:txBody>
      </p:sp>
      <p:sp>
        <p:nvSpPr>
          <p:cNvPr id="4" name="Rectangle 3"/>
          <p:cNvSpPr/>
          <p:nvPr/>
        </p:nvSpPr>
        <p:spPr>
          <a:xfrm>
            <a:off x="737124" y="213836"/>
            <a:ext cx="1099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Exemple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0900" y="624850"/>
            <a:ext cx="5742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Soit  </a:t>
            </a:r>
            <a:r>
              <a:rPr lang="fr-FR" dirty="0" smtClean="0">
                <a:solidFill>
                  <a:prstClr val="black"/>
                </a:solidFill>
              </a:rPr>
              <a:t>    le </a:t>
            </a:r>
            <a:r>
              <a:rPr lang="fr-FR" dirty="0">
                <a:solidFill>
                  <a:prstClr val="black"/>
                </a:solidFill>
              </a:rPr>
              <a:t>milieu du segment   </a:t>
            </a:r>
            <a:r>
              <a:rPr lang="fr-FR" dirty="0" smtClean="0">
                <a:solidFill>
                  <a:prstClr val="black"/>
                </a:solidFill>
              </a:rPr>
              <a:t>           </a:t>
            </a:r>
            <a:r>
              <a:rPr lang="fr-FR" dirty="0">
                <a:solidFill>
                  <a:prstClr val="black"/>
                </a:solidFill>
              </a:rPr>
              <a:t>et </a:t>
            </a:r>
            <a:r>
              <a:rPr lang="fr-FR" dirty="0" smtClean="0">
                <a:solidFill>
                  <a:prstClr val="black"/>
                </a:solidFill>
              </a:rPr>
              <a:t>       </a:t>
            </a:r>
            <a:r>
              <a:rPr lang="fr-FR" dirty="0">
                <a:solidFill>
                  <a:prstClr val="black"/>
                </a:solidFill>
              </a:rPr>
              <a:t>un point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13919" y="209828"/>
            <a:ext cx="3530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Soit </a:t>
            </a:r>
            <a:r>
              <a:rPr lang="fr-FR" dirty="0" smtClean="0">
                <a:solidFill>
                  <a:prstClr val="black"/>
                </a:solidFill>
              </a:rPr>
              <a:t>               </a:t>
            </a:r>
            <a:r>
              <a:rPr lang="fr-FR" dirty="0">
                <a:solidFill>
                  <a:prstClr val="black"/>
                </a:solidFill>
              </a:rPr>
              <a:t>un trapèze tel que :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03282" y="624850"/>
            <a:ext cx="471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tel que :  </a:t>
            </a:r>
            <a:r>
              <a:rPr lang="fr-FR" dirty="0" smtClean="0">
                <a:solidFill>
                  <a:prstClr val="black"/>
                </a:solidFill>
              </a:rPr>
              <a:t>                est </a:t>
            </a:r>
            <a:r>
              <a:rPr lang="fr-FR" dirty="0">
                <a:solidFill>
                  <a:prstClr val="black"/>
                </a:solidFill>
              </a:rPr>
              <a:t>un parallélogramme</a:t>
            </a:r>
          </a:p>
        </p:txBody>
      </p:sp>
      <p:sp>
        <p:nvSpPr>
          <p:cNvPr id="8" name="Rectangle 7"/>
          <p:cNvSpPr/>
          <p:nvPr/>
        </p:nvSpPr>
        <p:spPr>
          <a:xfrm>
            <a:off x="855066" y="994182"/>
            <a:ext cx="452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On considère la translation  </a:t>
            </a:r>
            <a:r>
              <a:rPr lang="fr-FR" dirty="0" smtClean="0">
                <a:solidFill>
                  <a:prstClr val="black"/>
                </a:solidFill>
              </a:rPr>
              <a:t>        </a:t>
            </a:r>
            <a:r>
              <a:rPr lang="fr-FR" dirty="0">
                <a:solidFill>
                  <a:prstClr val="black"/>
                </a:solidFill>
              </a:rPr>
              <a:t>de vecteur   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460732"/>
              </p:ext>
            </p:extLst>
          </p:nvPr>
        </p:nvGraphicFramePr>
        <p:xfrm>
          <a:off x="2412306" y="213836"/>
          <a:ext cx="796726" cy="308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2" name="Equation" r:id="rId3" imgW="457002" imgH="177723" progId="Equation.DSMT4">
                  <p:embed/>
                </p:oleObj>
              </mc:Choice>
              <mc:Fallback>
                <p:oleObj name="Equation" r:id="rId3" imgW="457002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2306" y="213836"/>
                        <a:ext cx="796726" cy="30893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2678482"/>
              </p:ext>
            </p:extLst>
          </p:nvPr>
        </p:nvGraphicFramePr>
        <p:xfrm>
          <a:off x="5208081" y="209828"/>
          <a:ext cx="1220401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3" name="Equation" r:id="rId5" imgW="710891" imgH="215806" progId="Equation.DSMT4">
                  <p:embed/>
                </p:oleObj>
              </mc:Choice>
              <mc:Fallback>
                <p:oleObj name="Equation" r:id="rId5" imgW="710891" imgH="215806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081" y="209828"/>
                        <a:ext cx="1220401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920255"/>
              </p:ext>
            </p:extLst>
          </p:nvPr>
        </p:nvGraphicFramePr>
        <p:xfrm>
          <a:off x="1375918" y="659791"/>
          <a:ext cx="247650" cy="3184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4" name="Equation" r:id="rId7" imgW="126780" imgH="164814" progId="Equation.DSMT4">
                  <p:embed/>
                </p:oleObj>
              </mc:Choice>
              <mc:Fallback>
                <p:oleObj name="Equation" r:id="rId7" imgW="126780" imgH="164814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918" y="659791"/>
                        <a:ext cx="247650" cy="3184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480245"/>
              </p:ext>
            </p:extLst>
          </p:nvPr>
        </p:nvGraphicFramePr>
        <p:xfrm>
          <a:off x="3811141" y="624850"/>
          <a:ext cx="525909" cy="37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5" name="Equation" r:id="rId9" imgW="355292" imgH="253780" progId="Equation.DSMT4">
                  <p:embed/>
                </p:oleObj>
              </mc:Choice>
              <mc:Fallback>
                <p:oleObj name="Equation" r:id="rId9" imgW="355292" imgH="2537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141" y="624850"/>
                        <a:ext cx="525909" cy="373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988839"/>
              </p:ext>
            </p:extLst>
          </p:nvPr>
        </p:nvGraphicFramePr>
        <p:xfrm>
          <a:off x="4779963" y="651282"/>
          <a:ext cx="273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6" name="Equation" r:id="rId11" imgW="139680" imgH="177480" progId="Equation.DSMT4">
                  <p:embed/>
                </p:oleObj>
              </mc:Choice>
              <mc:Fallback>
                <p:oleObj name="Equation" r:id="rId11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9963" y="651282"/>
                        <a:ext cx="27305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922309"/>
              </p:ext>
            </p:extLst>
          </p:nvPr>
        </p:nvGraphicFramePr>
        <p:xfrm>
          <a:off x="6908800" y="666381"/>
          <a:ext cx="828676" cy="28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7" name="Equation" r:id="rId13" imgW="431425" imgH="177646" progId="Equation.DSMT4">
                  <p:embed/>
                </p:oleObj>
              </mc:Choice>
              <mc:Fallback>
                <p:oleObj name="Equation" r:id="rId13" imgW="431425" imgH="177646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8800" y="666381"/>
                        <a:ext cx="828676" cy="286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53578"/>
              </p:ext>
            </p:extLst>
          </p:nvPr>
        </p:nvGraphicFramePr>
        <p:xfrm>
          <a:off x="3683247" y="938036"/>
          <a:ext cx="431800" cy="4816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8" name="Equation" r:id="rId15" imgW="215713" imgH="241091" progId="Equation.DSMT4">
                  <p:embed/>
                </p:oleObj>
              </mc:Choice>
              <mc:Fallback>
                <p:oleObj name="Equation" r:id="rId15" imgW="215713" imgH="241091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247" y="938036"/>
                        <a:ext cx="431800" cy="4816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051223"/>
              </p:ext>
            </p:extLst>
          </p:nvPr>
        </p:nvGraphicFramePr>
        <p:xfrm>
          <a:off x="5158338" y="994182"/>
          <a:ext cx="435856" cy="326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19" name="Equation" r:id="rId17" imgW="266469" imgH="203024" progId="Equation.DSMT4">
                  <p:embed/>
                </p:oleObj>
              </mc:Choice>
              <mc:Fallback>
                <p:oleObj name="Equation" r:id="rId17" imgW="266469" imgH="203024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8338" y="994182"/>
                        <a:ext cx="435856" cy="3268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784557"/>
              </p:ext>
            </p:extLst>
          </p:nvPr>
        </p:nvGraphicFramePr>
        <p:xfrm>
          <a:off x="4386493" y="1358870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2" name="Equation" r:id="rId19" imgW="152268" imgH="164957" progId="Equation.DSMT4">
                  <p:embed/>
                </p:oleObj>
              </mc:Choice>
              <mc:Fallback>
                <p:oleObj name="Equation" r:id="rId19" imgW="152268" imgH="164957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493" y="1358870"/>
                        <a:ext cx="304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65053"/>
              </p:ext>
            </p:extLst>
          </p:nvPr>
        </p:nvGraphicFramePr>
        <p:xfrm>
          <a:off x="5024586" y="1372081"/>
          <a:ext cx="314407" cy="352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3" name="Equation" r:id="rId21" imgW="164880" imgH="177480" progId="Equation.DSMT4">
                  <p:embed/>
                </p:oleObj>
              </mc:Choice>
              <mc:Fallback>
                <p:oleObj name="Equation" r:id="rId21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586" y="1372081"/>
                        <a:ext cx="314407" cy="352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0261606"/>
              </p:ext>
            </p:extLst>
          </p:nvPr>
        </p:nvGraphicFramePr>
        <p:xfrm>
          <a:off x="7155093" y="1296744"/>
          <a:ext cx="450850" cy="502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Equation" r:id="rId23" imgW="215713" imgH="241091" progId="Equation.DSMT4">
                  <p:embed/>
                </p:oleObj>
              </mc:Choice>
              <mc:Fallback>
                <p:oleObj name="Equation" r:id="rId23" imgW="215713" imgH="241091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5093" y="1296744"/>
                        <a:ext cx="450850" cy="502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817793" y="1764080"/>
            <a:ext cx="1815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2) Montrer que : 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875806"/>
              </p:ext>
            </p:extLst>
          </p:nvPr>
        </p:nvGraphicFramePr>
        <p:xfrm>
          <a:off x="2557693" y="1764080"/>
          <a:ext cx="1131441" cy="419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Equation" r:id="rId25" imgW="698197" imgH="253890" progId="Equation.DSMT4">
                  <p:embed/>
                </p:oleObj>
              </mc:Choice>
              <mc:Fallback>
                <p:oleObj name="Equation" r:id="rId25" imgW="698197" imgH="25389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7693" y="1764080"/>
                        <a:ext cx="1131441" cy="419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3908478" y="1785595"/>
            <a:ext cx="209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3) En déduire que : </a:t>
            </a: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380710"/>
              </p:ext>
            </p:extLst>
          </p:nvPr>
        </p:nvGraphicFramePr>
        <p:xfrm>
          <a:off x="6003282" y="1778398"/>
          <a:ext cx="1112803" cy="38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6" name="Equation" r:id="rId27" imgW="748975" imgH="253890" progId="Equation.DSMT4">
                  <p:embed/>
                </p:oleObj>
              </mc:Choice>
              <mc:Fallback>
                <p:oleObj name="Equation" r:id="rId27" imgW="748975" imgH="25389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3282" y="1778398"/>
                        <a:ext cx="1112803" cy="383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786489" y="2244026"/>
            <a:ext cx="1364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Correction:</a:t>
            </a:r>
            <a:endParaRPr lang="fr-FR" sz="2000" b="1" dirty="0">
              <a:solidFill>
                <a:srgbClr val="00B050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6096000" y="2317046"/>
            <a:ext cx="0" cy="426490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 37" descr="C:\Users\atmani\AppData\Local\Temp\geogebra.png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908" y="994182"/>
            <a:ext cx="3696446" cy="1640474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Rectangle 38"/>
          <p:cNvSpPr/>
          <p:nvPr/>
        </p:nvSpPr>
        <p:spPr>
          <a:xfrm>
            <a:off x="2150965" y="2259415"/>
            <a:ext cx="172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Déterminons</a:t>
            </a:r>
          </a:p>
        </p:txBody>
      </p:sp>
      <p:sp>
        <p:nvSpPr>
          <p:cNvPr id="40" name="Rectangle 3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928428"/>
              </p:ext>
            </p:extLst>
          </p:nvPr>
        </p:nvGraphicFramePr>
        <p:xfrm>
          <a:off x="3873744" y="2263989"/>
          <a:ext cx="873178" cy="409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7" name="Equation" r:id="rId30" imgW="545626" imgH="253780" progId="Equation.DSMT4">
                  <p:embed/>
                </p:oleObj>
              </mc:Choice>
              <mc:Fallback>
                <p:oleObj name="Equation" r:id="rId30" imgW="545626" imgH="25378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3744" y="2263989"/>
                        <a:ext cx="873178" cy="4093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786195" y="2686378"/>
            <a:ext cx="50783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Soit </a:t>
            </a:r>
            <a:r>
              <a:rPr lang="fr-FR" dirty="0" smtClean="0"/>
              <a:t>       l’image </a:t>
            </a:r>
            <a:r>
              <a:rPr lang="fr-FR" dirty="0"/>
              <a:t>du </a:t>
            </a:r>
            <a:r>
              <a:rPr lang="fr-FR" dirty="0" smtClean="0"/>
              <a:t>point:  </a:t>
            </a:r>
            <a:endParaRPr lang="fr-FR" dirty="0"/>
          </a:p>
        </p:txBody>
      </p:sp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34512"/>
              </p:ext>
            </p:extLst>
          </p:nvPr>
        </p:nvGraphicFramePr>
        <p:xfrm>
          <a:off x="3353030" y="2662194"/>
          <a:ext cx="3048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8" name="Equation" r:id="rId32" imgW="152268" imgH="164957" progId="Equation.DSMT4">
                  <p:embed/>
                </p:oleObj>
              </mc:Choice>
              <mc:Fallback>
                <p:oleObj name="Equation" r:id="rId32" imgW="152268" imgH="16495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3030" y="2662194"/>
                        <a:ext cx="304800" cy="342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>
          <a:xfrm>
            <a:off x="3614669" y="2686378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  par </a:t>
            </a:r>
            <a:r>
              <a:rPr lang="fr-FR" dirty="0">
                <a:solidFill>
                  <a:prstClr val="black"/>
                </a:solidFill>
              </a:rPr>
              <a:t>la translation: </a:t>
            </a:r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1" name="Obje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331346"/>
              </p:ext>
            </p:extLst>
          </p:nvPr>
        </p:nvGraphicFramePr>
        <p:xfrm>
          <a:off x="5612010" y="2627680"/>
          <a:ext cx="391272" cy="43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9" name="Equation" r:id="rId33" imgW="215713" imgH="241091" progId="Equation.DSMT4">
                  <p:embed/>
                </p:oleObj>
              </mc:Choice>
              <mc:Fallback>
                <p:oleObj name="Equation" r:id="rId33" imgW="215713" imgH="241091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2010" y="2627680"/>
                        <a:ext cx="391272" cy="436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51"/>
          <p:cNvSpPr/>
          <p:nvPr/>
        </p:nvSpPr>
        <p:spPr>
          <a:xfrm>
            <a:off x="786195" y="3052110"/>
            <a:ext cx="1963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Cela signifie que : </a:t>
            </a:r>
          </a:p>
        </p:txBody>
      </p:sp>
      <p:sp>
        <p:nvSpPr>
          <p:cNvPr id="53" name="Rectangle 4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023941"/>
              </p:ext>
            </p:extLst>
          </p:nvPr>
        </p:nvGraphicFramePr>
        <p:xfrm>
          <a:off x="2754960" y="2991638"/>
          <a:ext cx="1153518" cy="362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Equation" r:id="rId34" imgW="647419" imgH="203112" progId="Equation.DSMT4">
                  <p:embed/>
                </p:oleObj>
              </mc:Choice>
              <mc:Fallback>
                <p:oleObj name="Equation" r:id="rId34" imgW="647419" imgH="203112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960" y="2991638"/>
                        <a:ext cx="1153518" cy="3625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549566"/>
              </p:ext>
            </p:extLst>
          </p:nvPr>
        </p:nvGraphicFramePr>
        <p:xfrm>
          <a:off x="1298746" y="2686378"/>
          <a:ext cx="348748" cy="313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Equation" r:id="rId36" imgW="190440" imgH="164880" progId="Equation.DSMT4">
                  <p:embed/>
                </p:oleObj>
              </mc:Choice>
              <mc:Fallback>
                <p:oleObj name="Equation" r:id="rId36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746" y="2686378"/>
                        <a:ext cx="348748" cy="3138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3978550" y="3074820"/>
            <a:ext cx="1342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C’est-à-dire </a:t>
            </a:r>
          </a:p>
        </p:txBody>
      </p:sp>
      <p:sp>
        <p:nvSpPr>
          <p:cNvPr id="57" name="Rectangle 4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178979"/>
              </p:ext>
            </p:extLst>
          </p:nvPr>
        </p:nvGraphicFramePr>
        <p:xfrm>
          <a:off x="5320584" y="3130530"/>
          <a:ext cx="690264" cy="253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2" name="Equation" r:id="rId38" imgW="457002" imgH="165028" progId="Equation.DSMT4">
                  <p:embed/>
                </p:oleObj>
              </mc:Choice>
              <mc:Fallback>
                <p:oleObj name="Equation" r:id="rId38" imgW="457002" imgH="165028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0584" y="3130530"/>
                        <a:ext cx="690264" cy="2535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58"/>
          <p:cNvSpPr/>
          <p:nvPr/>
        </p:nvSpPr>
        <p:spPr>
          <a:xfrm>
            <a:off x="786195" y="3514112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</a:t>
            </a:r>
            <a:r>
              <a:rPr lang="fr-FR" dirty="0"/>
              <a:t> : </a:t>
            </a:r>
          </a:p>
        </p:txBody>
      </p:sp>
      <p:sp>
        <p:nvSpPr>
          <p:cNvPr id="60" name="Rectangle 4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1" name="Obje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601598"/>
              </p:ext>
            </p:extLst>
          </p:nvPr>
        </p:nvGraphicFramePr>
        <p:xfrm>
          <a:off x="1612025" y="3513278"/>
          <a:ext cx="1147347" cy="40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3" name="Equation" r:id="rId40" imgW="736280" imgH="253890" progId="Equation.DSMT4">
                  <p:embed/>
                </p:oleObj>
              </mc:Choice>
              <mc:Fallback>
                <p:oleObj name="Equation" r:id="rId40" imgW="736280" imgH="25389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025" y="3513278"/>
                        <a:ext cx="1147347" cy="4002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" name="Rectangle 61"/>
          <p:cNvSpPr/>
          <p:nvPr/>
        </p:nvSpPr>
        <p:spPr>
          <a:xfrm>
            <a:off x="786195" y="3920818"/>
            <a:ext cx="1722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Déterminons</a:t>
            </a:r>
          </a:p>
        </p:txBody>
      </p: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707045"/>
              </p:ext>
            </p:extLst>
          </p:nvPr>
        </p:nvGraphicFramePr>
        <p:xfrm>
          <a:off x="2508974" y="3911980"/>
          <a:ext cx="1090490" cy="43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4" name="Equation" r:id="rId42" imgW="647640" imgH="253800" progId="Equation.DSMT4">
                  <p:embed/>
                </p:oleObj>
              </mc:Choice>
              <mc:Fallback>
                <p:oleObj name="Equation" r:id="rId42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974" y="3911980"/>
                        <a:ext cx="1090490" cy="4323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Rectangle 68"/>
          <p:cNvSpPr/>
          <p:nvPr/>
        </p:nvSpPr>
        <p:spPr>
          <a:xfrm>
            <a:off x="867122" y="4344296"/>
            <a:ext cx="4817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Soit         l’image </a:t>
            </a:r>
            <a:r>
              <a:rPr lang="fr-FR" dirty="0"/>
              <a:t>du point  </a:t>
            </a:r>
            <a:r>
              <a:rPr lang="fr-FR" dirty="0" smtClean="0"/>
              <a:t>     par </a:t>
            </a:r>
            <a:r>
              <a:rPr lang="fr-FR" dirty="0"/>
              <a:t>la translation</a:t>
            </a:r>
          </a:p>
        </p:txBody>
      </p:sp>
      <p:graphicFrame>
        <p:nvGraphicFramePr>
          <p:cNvPr id="70" name="Obje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005399"/>
              </p:ext>
            </p:extLst>
          </p:nvPr>
        </p:nvGraphicFramePr>
        <p:xfrm>
          <a:off x="1394684" y="4375491"/>
          <a:ext cx="373062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5" name="Equation" r:id="rId44" imgW="203040" imgH="177480" progId="Equation.DSMT4">
                  <p:embed/>
                </p:oleObj>
              </mc:Choice>
              <mc:Fallback>
                <p:oleObj name="Equation" r:id="rId44" imgW="2030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4684" y="4375491"/>
                        <a:ext cx="373062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979463"/>
              </p:ext>
            </p:extLst>
          </p:nvPr>
        </p:nvGraphicFramePr>
        <p:xfrm>
          <a:off x="3423425" y="4375490"/>
          <a:ext cx="3016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6" name="Equation" r:id="rId46" imgW="164880" imgH="177480" progId="Equation.DSMT4">
                  <p:embed/>
                </p:oleObj>
              </mc:Choice>
              <mc:Fallback>
                <p:oleObj name="Equation" r:id="rId46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3425" y="4375490"/>
                        <a:ext cx="301625" cy="3381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297749"/>
              </p:ext>
            </p:extLst>
          </p:nvPr>
        </p:nvGraphicFramePr>
        <p:xfrm>
          <a:off x="5517632" y="4371576"/>
          <a:ext cx="391272" cy="436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7" name="Equation" r:id="rId48" imgW="215713" imgH="241091" progId="Equation.DSMT4">
                  <p:embed/>
                </p:oleObj>
              </mc:Choice>
              <mc:Fallback>
                <p:oleObj name="Equation" r:id="rId48" imgW="215713" imgH="2410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7632" y="4371576"/>
                        <a:ext cx="391272" cy="4364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855361" y="4732958"/>
            <a:ext cx="1963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Cela signifie que : </a:t>
            </a:r>
          </a:p>
        </p:txBody>
      </p:sp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113982"/>
              </p:ext>
            </p:extLst>
          </p:nvPr>
        </p:nvGraphicFramePr>
        <p:xfrm>
          <a:off x="2700716" y="4762976"/>
          <a:ext cx="1176618" cy="363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Equation" r:id="rId49" imgW="698400" imgH="215640" progId="Equation.DSMT4">
                  <p:embed/>
                </p:oleObj>
              </mc:Choice>
              <mc:Fallback>
                <p:oleObj name="Equation" r:id="rId49" imgW="698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0"/>
                      <a:stretch>
                        <a:fillRect/>
                      </a:stretch>
                    </p:blipFill>
                    <p:spPr>
                      <a:xfrm>
                        <a:off x="2700716" y="4762976"/>
                        <a:ext cx="1176618" cy="363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78"/>
          <p:cNvSpPr/>
          <p:nvPr/>
        </p:nvSpPr>
        <p:spPr>
          <a:xfrm>
            <a:off x="817793" y="5114788"/>
            <a:ext cx="4680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Et puisque : </a:t>
            </a:r>
            <a:r>
              <a:rPr lang="fr-FR" dirty="0" smtClean="0"/>
              <a:t>                est </a:t>
            </a:r>
            <a:r>
              <a:rPr lang="fr-FR" dirty="0"/>
              <a:t>un parallélogramme 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807531"/>
              </p:ext>
            </p:extLst>
          </p:nvPr>
        </p:nvGraphicFramePr>
        <p:xfrm>
          <a:off x="2074175" y="5140009"/>
          <a:ext cx="929187" cy="320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Equation" r:id="rId51" imgW="431425" imgH="177646" progId="Equation.DSMT4">
                  <p:embed/>
                </p:oleObj>
              </mc:Choice>
              <mc:Fallback>
                <p:oleObj name="Equation" r:id="rId51" imgW="431425" imgH="177646" progId="Equation.DSMT4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175" y="5140009"/>
                        <a:ext cx="929187" cy="3209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81"/>
          <p:cNvSpPr/>
          <p:nvPr/>
        </p:nvSpPr>
        <p:spPr>
          <a:xfrm>
            <a:off x="870115" y="5417489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 : </a:t>
            </a:r>
          </a:p>
        </p:txBody>
      </p:sp>
      <p:sp>
        <p:nvSpPr>
          <p:cNvPr id="83" name="Rectangle 8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4" name="Obje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40949"/>
              </p:ext>
            </p:extLst>
          </p:nvPr>
        </p:nvGraphicFramePr>
        <p:xfrm>
          <a:off x="1659725" y="5454987"/>
          <a:ext cx="952219" cy="331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Equation" r:id="rId53" imgW="609336" imgH="215806" progId="Equation.DSMT4">
                  <p:embed/>
                </p:oleObj>
              </mc:Choice>
              <mc:Fallback>
                <p:oleObj name="Equation" r:id="rId53" imgW="609336" imgH="215806" progId="Equation.DSMT4">
                  <p:embed/>
                  <p:pic>
                    <p:nvPicPr>
                      <p:cNvPr id="0" name="Object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725" y="5454987"/>
                        <a:ext cx="952219" cy="3318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/>
          <p:nvPr/>
        </p:nvSpPr>
        <p:spPr>
          <a:xfrm>
            <a:off x="867122" y="5786821"/>
            <a:ext cx="838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Alors : </a:t>
            </a:r>
          </a:p>
        </p:txBody>
      </p:sp>
      <p:sp>
        <p:nvSpPr>
          <p:cNvPr id="86" name="Rectangle 8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7" name="Obje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305951"/>
              </p:ext>
            </p:extLst>
          </p:nvPr>
        </p:nvGraphicFramePr>
        <p:xfrm>
          <a:off x="1645726" y="5805483"/>
          <a:ext cx="967154" cy="332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Equation" r:id="rId55" imgW="622030" imgH="215806" progId="Equation.DSMT4">
                  <p:embed/>
                </p:oleObj>
              </mc:Choice>
              <mc:Fallback>
                <p:oleObj name="Equation" r:id="rId55" imgW="622030" imgH="215806" progId="Equation.DSMT4">
                  <p:embed/>
                  <p:pic>
                    <p:nvPicPr>
                      <p:cNvPr id="0" name="Object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726" y="5805483"/>
                        <a:ext cx="967154" cy="3320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87"/>
          <p:cNvSpPr/>
          <p:nvPr/>
        </p:nvSpPr>
        <p:spPr>
          <a:xfrm>
            <a:off x="2667198" y="5787665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c’est-à-dire </a:t>
            </a:r>
          </a:p>
        </p:txBody>
      </p:sp>
      <p:sp>
        <p:nvSpPr>
          <p:cNvPr id="89" name="Rectangle 8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0" name="Obje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96267"/>
              </p:ext>
            </p:extLst>
          </p:nvPr>
        </p:nvGraphicFramePr>
        <p:xfrm>
          <a:off x="3978550" y="5801264"/>
          <a:ext cx="789162" cy="3259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2" name="Equation" r:id="rId57" imgW="431425" imgH="177646" progId="Equation.DSMT4">
                  <p:embed/>
                </p:oleObj>
              </mc:Choice>
              <mc:Fallback>
                <p:oleObj name="Equation" r:id="rId57" imgW="431425" imgH="177646" progId="Equation.DSMT4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8550" y="5801264"/>
                        <a:ext cx="789162" cy="3259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8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5845362"/>
              </p:ext>
            </p:extLst>
          </p:nvPr>
        </p:nvGraphicFramePr>
        <p:xfrm>
          <a:off x="1652299" y="6200949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3" name="Equation" r:id="rId59" imgW="723586" imgH="253890" progId="Equation.DSMT4">
                  <p:embed/>
                </p:oleObj>
              </mc:Choice>
              <mc:Fallback>
                <p:oleObj name="Equation" r:id="rId59" imgW="723586" imgH="25389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299" y="6200949"/>
                        <a:ext cx="1066800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Rectangle 92"/>
          <p:cNvSpPr/>
          <p:nvPr/>
        </p:nvSpPr>
        <p:spPr>
          <a:xfrm>
            <a:off x="908215" y="6212617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 : </a:t>
            </a:r>
          </a:p>
        </p:txBody>
      </p:sp>
      <p:sp>
        <p:nvSpPr>
          <p:cNvPr id="94" name="Rectangle 93"/>
          <p:cNvSpPr/>
          <p:nvPr/>
        </p:nvSpPr>
        <p:spPr>
          <a:xfrm>
            <a:off x="6192026" y="2317046"/>
            <a:ext cx="1815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2) Montrer que : </a:t>
            </a:r>
          </a:p>
        </p:txBody>
      </p:sp>
      <p:sp>
        <p:nvSpPr>
          <p:cNvPr id="95" name="Rectangle 8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6" name="Obje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50995"/>
              </p:ext>
            </p:extLst>
          </p:nvPr>
        </p:nvGraphicFramePr>
        <p:xfrm>
          <a:off x="7881025" y="2318179"/>
          <a:ext cx="1043955" cy="38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4" name="Equation" r:id="rId61" imgW="698197" imgH="253890" progId="Equation.DSMT4">
                  <p:embed/>
                </p:oleObj>
              </mc:Choice>
              <mc:Fallback>
                <p:oleObj name="Equation" r:id="rId61" imgW="698197" imgH="253890" progId="Equation.DSMT4">
                  <p:embed/>
                  <p:pic>
                    <p:nvPicPr>
                      <p:cNvPr id="0" name="Object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1025" y="2318179"/>
                        <a:ext cx="1043955" cy="386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" name="Rectangle 96"/>
          <p:cNvSpPr/>
          <p:nvPr/>
        </p:nvSpPr>
        <p:spPr>
          <a:xfrm>
            <a:off x="6127915" y="2698588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a : </a:t>
            </a:r>
          </a:p>
        </p:txBody>
      </p:sp>
      <p:sp>
        <p:nvSpPr>
          <p:cNvPr id="98" name="Rectangle 9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9" name="Obje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316229"/>
              </p:ext>
            </p:extLst>
          </p:nvPr>
        </p:nvGraphicFramePr>
        <p:xfrm>
          <a:off x="6809646" y="2717028"/>
          <a:ext cx="1084079" cy="332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5" name="Equation" r:id="rId62" imgW="698197" imgH="215806" progId="Equation.DSMT4">
                  <p:embed/>
                </p:oleObj>
              </mc:Choice>
              <mc:Fallback>
                <p:oleObj name="Equation" r:id="rId62" imgW="698197" imgH="215806" progId="Equation.DSMT4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646" y="2717028"/>
                        <a:ext cx="1084079" cy="3324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Rectangle 104"/>
          <p:cNvSpPr/>
          <p:nvPr/>
        </p:nvSpPr>
        <p:spPr>
          <a:xfrm>
            <a:off x="7935284" y="2705638"/>
            <a:ext cx="2753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et  </a:t>
            </a:r>
            <a:r>
              <a:rPr lang="fr-FR" dirty="0" smtClean="0"/>
              <a:t>   </a:t>
            </a:r>
            <a:r>
              <a:rPr lang="fr-FR" dirty="0"/>
              <a:t>le milieu du segment </a:t>
            </a:r>
          </a:p>
        </p:txBody>
      </p:sp>
      <p:graphicFrame>
        <p:nvGraphicFramePr>
          <p:cNvPr id="106" name="Obje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388419"/>
              </p:ext>
            </p:extLst>
          </p:nvPr>
        </p:nvGraphicFramePr>
        <p:xfrm>
          <a:off x="8226612" y="2705638"/>
          <a:ext cx="269478" cy="346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6" name="Equation" r:id="rId64" imgW="126780" imgH="164814" progId="Equation.DSMT4">
                  <p:embed/>
                </p:oleObj>
              </mc:Choice>
              <mc:Fallback>
                <p:oleObj name="Equation" r:id="rId64" imgW="126780" imgH="16481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6612" y="2705638"/>
                        <a:ext cx="269478" cy="3464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801115"/>
              </p:ext>
            </p:extLst>
          </p:nvPr>
        </p:nvGraphicFramePr>
        <p:xfrm>
          <a:off x="10564031" y="2696418"/>
          <a:ext cx="525909" cy="37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7" name="Equation" r:id="rId65" imgW="355292" imgH="253780" progId="Equation.DSMT4">
                  <p:embed/>
                </p:oleObj>
              </mc:Choice>
              <mc:Fallback>
                <p:oleObj name="Equation" r:id="rId65" imgW="355292" imgH="253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64031" y="2696418"/>
                        <a:ext cx="525909" cy="373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Rectangle 1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9" name="Obje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042239"/>
              </p:ext>
            </p:extLst>
          </p:nvPr>
        </p:nvGraphicFramePr>
        <p:xfrm>
          <a:off x="6918146" y="3114765"/>
          <a:ext cx="828854" cy="289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8" name="Equation" r:id="rId66" imgW="583947" imgH="203112" progId="Equation.DSMT4">
                  <p:embed/>
                </p:oleObj>
              </mc:Choice>
              <mc:Fallback>
                <p:oleObj name="Equation" r:id="rId66" imgW="583947" imgH="203112" progId="Equation.DSMT4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146" y="3114765"/>
                        <a:ext cx="828854" cy="2894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Rectangle 109"/>
          <p:cNvSpPr/>
          <p:nvPr/>
        </p:nvSpPr>
        <p:spPr>
          <a:xfrm>
            <a:off x="6192026" y="3107416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 : 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6192026" y="3513278"/>
            <a:ext cx="4448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Par suite </a:t>
            </a:r>
            <a:r>
              <a:rPr lang="fr-FR" dirty="0" smtClean="0"/>
              <a:t>                </a:t>
            </a:r>
            <a:r>
              <a:rPr lang="fr-FR" dirty="0"/>
              <a:t>est un parallélogramme</a:t>
            </a:r>
          </a:p>
        </p:txBody>
      </p:sp>
      <p:sp>
        <p:nvSpPr>
          <p:cNvPr id="115" name="Rectangle 13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6" name="Obje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42067"/>
              </p:ext>
            </p:extLst>
          </p:nvPr>
        </p:nvGraphicFramePr>
        <p:xfrm>
          <a:off x="7242547" y="3554176"/>
          <a:ext cx="765361" cy="264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Equation" r:id="rId68" imgW="406048" imgH="164957" progId="Equation.DSMT4">
                  <p:embed/>
                </p:oleObj>
              </mc:Choice>
              <mc:Fallback>
                <p:oleObj name="Equation" r:id="rId68" imgW="406048" imgH="164957" progId="Equation.DSMT4">
                  <p:embed/>
                  <p:pic>
                    <p:nvPicPr>
                      <p:cNvPr id="0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547" y="3554176"/>
                        <a:ext cx="765361" cy="2649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" name="Rectangle 13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8" name="Obje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046209"/>
              </p:ext>
            </p:extLst>
          </p:nvPr>
        </p:nvGraphicFramePr>
        <p:xfrm>
          <a:off x="7099967" y="3883444"/>
          <a:ext cx="941549" cy="328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Equation" r:id="rId70" imgW="583947" imgH="203112" progId="Equation.DSMT4">
                  <p:embed/>
                </p:oleObj>
              </mc:Choice>
              <mc:Fallback>
                <p:oleObj name="Equation" r:id="rId70" imgW="583947" imgH="203112" progId="Equation.DSMT4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9967" y="3883444"/>
                        <a:ext cx="941549" cy="3287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Rectangle 118"/>
          <p:cNvSpPr/>
          <p:nvPr/>
        </p:nvSpPr>
        <p:spPr>
          <a:xfrm>
            <a:off x="6240436" y="3879190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 : </a:t>
            </a:r>
          </a:p>
        </p:txBody>
      </p:sp>
      <p:sp>
        <p:nvSpPr>
          <p:cNvPr id="120" name="Rectangle 14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1" name="Obje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689934"/>
              </p:ext>
            </p:extLst>
          </p:nvPr>
        </p:nvGraphicFramePr>
        <p:xfrm>
          <a:off x="9166411" y="3942298"/>
          <a:ext cx="1085394" cy="40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1" name="Equation" r:id="rId72" imgW="698197" imgH="253890" progId="Equation.DSMT4">
                  <p:embed/>
                </p:oleObj>
              </mc:Choice>
              <mc:Fallback>
                <p:oleObj name="Equation" r:id="rId72" imgW="698197" imgH="253890" progId="Equation.DSMT4">
                  <p:embed/>
                  <p:pic>
                    <p:nvPicPr>
                      <p:cNvPr id="0" name="Object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66411" y="3942298"/>
                        <a:ext cx="1085394" cy="401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ectangle 121"/>
          <p:cNvSpPr/>
          <p:nvPr/>
        </p:nvSpPr>
        <p:spPr>
          <a:xfrm>
            <a:off x="8126062" y="3920818"/>
            <a:ext cx="1040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Par suite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6141383" y="4288732"/>
            <a:ext cx="2037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3) Déduction que : </a:t>
            </a:r>
          </a:p>
        </p:txBody>
      </p:sp>
      <p:sp>
        <p:nvSpPr>
          <p:cNvPr id="125" name="Rectangle 18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6" name="Obje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7455514"/>
              </p:ext>
            </p:extLst>
          </p:nvPr>
        </p:nvGraphicFramePr>
        <p:xfrm>
          <a:off x="8126062" y="4288732"/>
          <a:ext cx="1207183" cy="416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2" name="Equation" r:id="rId73" imgW="748975" imgH="253890" progId="Equation.DSMT4">
                  <p:embed/>
                </p:oleObj>
              </mc:Choice>
              <mc:Fallback>
                <p:oleObj name="Equation" r:id="rId73" imgW="748975" imgH="253890" progId="Equation.DSMT4">
                  <p:embed/>
                  <p:pic>
                    <p:nvPicPr>
                      <p:cNvPr id="0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6062" y="4288732"/>
                        <a:ext cx="1207183" cy="416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Rectangle 126"/>
          <p:cNvSpPr/>
          <p:nvPr/>
        </p:nvSpPr>
        <p:spPr>
          <a:xfrm>
            <a:off x="6250267" y="4732958"/>
            <a:ext cx="1139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Puisque : </a:t>
            </a:r>
          </a:p>
        </p:txBody>
      </p:sp>
      <p:sp>
        <p:nvSpPr>
          <p:cNvPr id="128" name="Rectangle 18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9" name="Obje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596983"/>
              </p:ext>
            </p:extLst>
          </p:nvPr>
        </p:nvGraphicFramePr>
        <p:xfrm>
          <a:off x="7271644" y="4739284"/>
          <a:ext cx="1089770" cy="389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3" name="Equation" r:id="rId75" imgW="723586" imgH="253890" progId="Equation.DSMT4">
                  <p:embed/>
                </p:oleObj>
              </mc:Choice>
              <mc:Fallback>
                <p:oleObj name="Equation" r:id="rId75" imgW="723586" imgH="253890" progId="Equation.DSMT4">
                  <p:embed/>
                  <p:pic>
                    <p:nvPicPr>
                      <p:cNvPr id="0" name="Object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1644" y="4739284"/>
                        <a:ext cx="1089770" cy="3892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Rectangle 129"/>
          <p:cNvSpPr/>
          <p:nvPr/>
        </p:nvSpPr>
        <p:spPr>
          <a:xfrm>
            <a:off x="8361414" y="4713628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sp>
        <p:nvSpPr>
          <p:cNvPr id="131" name="Rectangle 18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2" name="Obje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650569"/>
              </p:ext>
            </p:extLst>
          </p:nvPr>
        </p:nvGraphicFramePr>
        <p:xfrm>
          <a:off x="8747169" y="4731435"/>
          <a:ext cx="1098978" cy="407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4" name="Equation" r:id="rId77" imgW="698197" imgH="253890" progId="Equation.DSMT4">
                  <p:embed/>
                </p:oleObj>
              </mc:Choice>
              <mc:Fallback>
                <p:oleObj name="Equation" r:id="rId77" imgW="698197" imgH="253890" progId="Equation.DSMT4">
                  <p:embed/>
                  <p:pic>
                    <p:nvPicPr>
                      <p:cNvPr id="0" name="Object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69" y="4731435"/>
                        <a:ext cx="1098978" cy="4070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Rectangle 132"/>
          <p:cNvSpPr/>
          <p:nvPr/>
        </p:nvSpPr>
        <p:spPr>
          <a:xfrm>
            <a:off x="6250267" y="5138464"/>
            <a:ext cx="5285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d’après la propriété caractéristique de la translation </a:t>
            </a:r>
          </a:p>
        </p:txBody>
      </p:sp>
      <p:sp>
        <p:nvSpPr>
          <p:cNvPr id="134" name="Rectangle 133"/>
          <p:cNvSpPr/>
          <p:nvPr/>
        </p:nvSpPr>
        <p:spPr>
          <a:xfrm>
            <a:off x="6294938" y="5507796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a :</a:t>
            </a:r>
          </a:p>
        </p:txBody>
      </p:sp>
      <p:sp>
        <p:nvSpPr>
          <p:cNvPr id="135" name="Rectangle 18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6" name="Obje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980141"/>
              </p:ext>
            </p:extLst>
          </p:nvPr>
        </p:nvGraphicFramePr>
        <p:xfrm>
          <a:off x="6985702" y="5484120"/>
          <a:ext cx="949582" cy="37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5" name="Equation" r:id="rId78" imgW="545626" imgH="215713" progId="Equation.DSMT4">
                  <p:embed/>
                </p:oleObj>
              </mc:Choice>
              <mc:Fallback>
                <p:oleObj name="Equation" r:id="rId78" imgW="545626" imgH="215713" progId="Equation.DSMT4">
                  <p:embed/>
                  <p:pic>
                    <p:nvPicPr>
                      <p:cNvPr id="0" name="Object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702" y="5484120"/>
                        <a:ext cx="949582" cy="370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Rectangle 136"/>
          <p:cNvSpPr/>
          <p:nvPr/>
        </p:nvSpPr>
        <p:spPr>
          <a:xfrm>
            <a:off x="7935284" y="5484120"/>
            <a:ext cx="1455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et par suite : </a:t>
            </a:r>
          </a:p>
        </p:txBody>
      </p:sp>
      <p:sp>
        <p:nvSpPr>
          <p:cNvPr id="138" name="Rectangle 18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9" name="Obje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042247"/>
              </p:ext>
            </p:extLst>
          </p:nvPr>
        </p:nvGraphicFramePr>
        <p:xfrm>
          <a:off x="9311847" y="5499225"/>
          <a:ext cx="1120775" cy="386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6" name="Equation" r:id="rId80" imgW="748975" imgH="253890" progId="Equation.DSMT4">
                  <p:embed/>
                </p:oleObj>
              </mc:Choice>
              <mc:Fallback>
                <p:oleObj name="Equation" r:id="rId80" imgW="748975" imgH="253890" progId="Equation.DSMT4">
                  <p:embed/>
                  <p:pic>
                    <p:nvPicPr>
                      <p:cNvPr id="0" name="Object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1847" y="5499225"/>
                        <a:ext cx="1120775" cy="3864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7351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/>
      <p:bldP spid="49" grpId="0"/>
      <p:bldP spid="52" grpId="0"/>
      <p:bldP spid="56" grpId="0"/>
      <p:bldP spid="59" grpId="0"/>
      <p:bldP spid="62" grpId="0"/>
      <p:bldP spid="69" grpId="0"/>
      <p:bldP spid="74" grpId="0"/>
      <p:bldP spid="79" grpId="0"/>
      <p:bldP spid="82" grpId="0"/>
      <p:bldP spid="85" grpId="0"/>
      <p:bldP spid="88" grpId="0"/>
      <p:bldP spid="93" grpId="0"/>
      <p:bldP spid="94" grpId="0"/>
      <p:bldP spid="97" grpId="0"/>
      <p:bldP spid="105" grpId="0"/>
      <p:bldP spid="110" grpId="0"/>
      <p:bldP spid="114" grpId="0"/>
      <p:bldP spid="119" grpId="0"/>
      <p:bldP spid="122" grpId="0"/>
      <p:bldP spid="124" grpId="0"/>
      <p:bldP spid="127" grpId="0"/>
      <p:bldP spid="130" grpId="0"/>
      <p:bldP spid="133" grpId="0"/>
      <p:bldP spid="134" grpId="0"/>
      <p:bldP spid="1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34699" y="6247646"/>
            <a:ext cx="1016000" cy="24447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8725" y="277159"/>
            <a:ext cx="4011739" cy="423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15000"/>
              </a:lnSpc>
              <a:buFont typeface="+mj-lt"/>
              <a:buAutoNum type="romanUcPeriod" startAt="3"/>
              <a:tabLst>
                <a:tab pos="180340" algn="l"/>
                <a:tab pos="209550" algn="l"/>
              </a:tabLst>
            </a:pPr>
            <a:r>
              <a:rPr lang="fr-FR" sz="2000" b="1" u="sng" dirty="0">
                <a:solidFill>
                  <a:srgbClr val="FF0000"/>
                </a:solidFill>
              </a:rPr>
              <a:t>Propriété des transformations</a:t>
            </a:r>
            <a:r>
              <a:rPr lang="fr-FR" sz="2000" b="1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:</a:t>
            </a:r>
            <a:endParaRPr lang="fr-FR" sz="2000" b="1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724" y="700801"/>
            <a:ext cx="10185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1)Définition: </a:t>
            </a:r>
            <a:r>
              <a:rPr lang="fr-FR" dirty="0" smtClean="0"/>
              <a:t>Un </a:t>
            </a:r>
            <a:r>
              <a:rPr lang="fr-FR" dirty="0"/>
              <a:t>point A est invariant si son image A’ est lui-même ; </a:t>
            </a:r>
            <a:r>
              <a:rPr lang="fr-FR" dirty="0" smtClean="0"/>
              <a:t>c’est-à-dire :  </a:t>
            </a:r>
            <a:r>
              <a:rPr lang="fr-FR" dirty="0"/>
              <a:t>A’ = </a:t>
            </a:r>
            <a:r>
              <a:rPr lang="fr-FR" dirty="0" smtClean="0"/>
              <a:t>A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27108" y="995066"/>
            <a:ext cx="12368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prstClr val="black"/>
                </a:solidFill>
              </a:rPr>
              <a:t>Propriétés: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27108" y="1724851"/>
            <a:ext cx="706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Dans </a:t>
            </a:r>
            <a:r>
              <a:rPr lang="fr-FR" dirty="0"/>
              <a:t>une translation de </a:t>
            </a:r>
            <a:r>
              <a:rPr lang="fr-FR" dirty="0" smtClean="0"/>
              <a:t>vecteur      </a:t>
            </a:r>
            <a:r>
              <a:rPr lang="fr-FR" dirty="0"/>
              <a:t>≠ 0, il n’y a aucun point invariant.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2163985" y="1016557"/>
            <a:ext cx="84405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Dans une symétrie de centre I, seul le centre de symétrie, I est un point invariant</a:t>
            </a:r>
          </a:p>
        </p:txBody>
      </p:sp>
      <p:sp>
        <p:nvSpPr>
          <p:cNvPr id="9" name="Rectangle 8"/>
          <p:cNvSpPr/>
          <p:nvPr/>
        </p:nvSpPr>
        <p:spPr>
          <a:xfrm>
            <a:off x="889019" y="1364398"/>
            <a:ext cx="859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Dans une symétrie axial d’axe Δ , les points invariants sont les points de la droite Δ .</a:t>
            </a: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371484"/>
              </p:ext>
            </p:extLst>
          </p:nvPr>
        </p:nvGraphicFramePr>
        <p:xfrm>
          <a:off x="4156083" y="1703413"/>
          <a:ext cx="3016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15" name="Equation" r:id="rId3" imgW="139680" imgH="177480" progId="Equation.DSMT4">
                  <p:embed/>
                </p:oleObj>
              </mc:Choice>
              <mc:Fallback>
                <p:oleObj name="Equation" r:id="rId3" imgW="139680" imgH="177480" progId="Equation.DSMT4">
                  <p:embed/>
                  <p:pic>
                    <p:nvPicPr>
                      <p:cNvPr id="0" name="Obje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083" y="1703413"/>
                        <a:ext cx="3016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838672" y="2111040"/>
            <a:ext cx="3136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2)Propriétés </a:t>
            </a:r>
            <a:r>
              <a:rPr lang="fr-FR" b="1" u="sng" dirty="0"/>
              <a:t>de la translation :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927107" y="4346540"/>
            <a:ext cx="9702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 </a:t>
            </a:r>
            <a:r>
              <a:rPr lang="fr-FR" dirty="0"/>
              <a:t>Translation conserve le Parallélismes et l’orthogonalité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872744" y="2111378"/>
            <a:ext cx="2795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>
                <a:solidFill>
                  <a:prstClr val="black"/>
                </a:solidFill>
              </a:rPr>
              <a:t>Propriétés de conservation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01715" y="2452126"/>
            <a:ext cx="9194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La Translation conserve l’alignement des Points et le coefficient d’alignement.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89019" y="2821458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La Translation conserve le Milieu.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89019" y="3190790"/>
            <a:ext cx="54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La Translation conserve la distance.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9019" y="3607876"/>
            <a:ext cx="5943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La Translation conserve la mesure des angles.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9019" y="3977208"/>
            <a:ext cx="3836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/>
              <a:t>3)Propriétés </a:t>
            </a:r>
            <a:r>
              <a:rPr lang="fr-FR" b="1" u="sng" dirty="0"/>
              <a:t>de La symétrie centrale :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889019" y="6122789"/>
            <a:ext cx="7709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 </a:t>
            </a:r>
            <a:r>
              <a:rPr lang="fr-FR" dirty="0"/>
              <a:t>symétrie centrale conserve le parallélisme et l’orthogonalité.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9019" y="4642008"/>
            <a:ext cx="993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La symétrie centrale conserve l’alignement des points et le coefficient d’alignement.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9019" y="5011340"/>
            <a:ext cx="7378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La symétrie centrale conserve le milieu.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89019" y="5380672"/>
            <a:ext cx="596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La symétrie centrale conserve la distance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889019" y="5750004"/>
            <a:ext cx="632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La symétrie centrale conserve la mesure des angles.</a:t>
            </a: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51345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21999" y="6250827"/>
            <a:ext cx="1016000" cy="24447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8725" y="277159"/>
            <a:ext cx="4608056" cy="423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15000"/>
              </a:lnSpc>
              <a:buFont typeface="+mj-lt"/>
              <a:buAutoNum type="romanUcPeriod" startAt="3"/>
              <a:tabLst>
                <a:tab pos="180340" algn="l"/>
                <a:tab pos="209550" algn="l"/>
              </a:tabLst>
            </a:pPr>
            <a:r>
              <a:rPr lang="fr-FR" sz="2000" b="1" u="sng" dirty="0">
                <a:solidFill>
                  <a:srgbClr val="FF0000"/>
                </a:solidFill>
              </a:rPr>
              <a:t>Propriété des </a:t>
            </a:r>
            <a:r>
              <a:rPr lang="fr-FR" sz="2000" b="1" u="sng" dirty="0" smtClean="0">
                <a:solidFill>
                  <a:srgbClr val="FF0000"/>
                </a:solidFill>
              </a:rPr>
              <a:t>transformations</a:t>
            </a:r>
            <a:r>
              <a:rPr lang="fr-FR" sz="2000" b="1" dirty="0" smtClean="0">
                <a:solidFill>
                  <a:srgbClr val="FF0000"/>
                </a:solidFill>
                <a:latin typeface="Times New Roman"/>
                <a:ea typeface="Calibri"/>
                <a:cs typeface="Arial"/>
                <a:sym typeface="Wingdings" panose="05000000000000000000" pitchFamily="2" charset="2"/>
              </a:rPr>
              <a:t>(suite)</a:t>
            </a:r>
            <a:endParaRPr lang="fr-FR" sz="2000" b="1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725" y="716341"/>
            <a:ext cx="4518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Propriétés de La symétrie </a:t>
            </a:r>
            <a:r>
              <a:rPr lang="fr-FR" b="1" u="sng" dirty="0" smtClean="0"/>
              <a:t>axiale :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748725" y="1057427"/>
            <a:ext cx="9194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La symétrie axiale </a:t>
            </a:r>
            <a:r>
              <a:rPr lang="fr-FR" dirty="0" smtClean="0">
                <a:solidFill>
                  <a:prstClr val="black"/>
                </a:solidFill>
              </a:rPr>
              <a:t>conserve </a:t>
            </a:r>
            <a:r>
              <a:rPr lang="fr-FR" dirty="0">
                <a:solidFill>
                  <a:prstClr val="black"/>
                </a:solidFill>
              </a:rPr>
              <a:t>l’alignement des Points et le coefficient d’alignement.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8725" y="1426759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La symétrie axiale </a:t>
            </a:r>
            <a:r>
              <a:rPr lang="fr-FR" dirty="0" smtClean="0">
                <a:solidFill>
                  <a:prstClr val="black"/>
                </a:solidFill>
              </a:rPr>
              <a:t>conserve </a:t>
            </a:r>
            <a:r>
              <a:rPr lang="fr-FR" dirty="0">
                <a:solidFill>
                  <a:prstClr val="black"/>
                </a:solidFill>
              </a:rPr>
              <a:t>le Milieu.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48725" y="1796091"/>
            <a:ext cx="54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La symétrie axiale </a:t>
            </a:r>
            <a:r>
              <a:rPr lang="fr-FR" dirty="0" smtClean="0">
                <a:solidFill>
                  <a:prstClr val="black"/>
                </a:solidFill>
              </a:rPr>
              <a:t>conserve </a:t>
            </a:r>
            <a:r>
              <a:rPr lang="fr-FR" dirty="0">
                <a:solidFill>
                  <a:prstClr val="black"/>
                </a:solidFill>
              </a:rPr>
              <a:t>la distance.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8725" y="2182532"/>
            <a:ext cx="5943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La symétrie axiale </a:t>
            </a:r>
            <a:r>
              <a:rPr lang="fr-FR" dirty="0" smtClean="0">
                <a:solidFill>
                  <a:prstClr val="black"/>
                </a:solidFill>
              </a:rPr>
              <a:t>conserve </a:t>
            </a:r>
            <a:r>
              <a:rPr lang="fr-FR" dirty="0">
                <a:solidFill>
                  <a:prstClr val="black"/>
                </a:solidFill>
              </a:rPr>
              <a:t>la mesure des angles.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48725" y="2975569"/>
            <a:ext cx="38607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/>
              <a:t>3) Propriétés </a:t>
            </a:r>
            <a:r>
              <a:rPr lang="fr-FR" b="1" u="sng" dirty="0"/>
              <a:t>de </a:t>
            </a:r>
            <a:r>
              <a:rPr lang="fr-FR" b="1" u="sng" dirty="0" smtClean="0"/>
              <a:t>L’homothétie: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748725" y="2589128"/>
            <a:ext cx="7492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symétrie axiale conserve le parallélisme et l’orthogonalité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101355" y="716341"/>
            <a:ext cx="3036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(Propriétés </a:t>
            </a:r>
            <a:r>
              <a:rPr lang="fr-FR" b="1" dirty="0"/>
              <a:t>de </a:t>
            </a:r>
            <a:r>
              <a:rPr lang="fr-FR" b="1" dirty="0" smtClean="0"/>
              <a:t>conservation)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981087" y="2975569"/>
            <a:ext cx="3036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(Propriétés </a:t>
            </a:r>
            <a:r>
              <a:rPr lang="fr-FR" b="1" dirty="0"/>
              <a:t>de </a:t>
            </a:r>
            <a:r>
              <a:rPr lang="fr-FR" b="1" dirty="0" smtClean="0"/>
              <a:t>conservation)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748725" y="3355094"/>
            <a:ext cx="9194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L’homothétie </a:t>
            </a:r>
            <a:r>
              <a:rPr lang="fr-FR" dirty="0" smtClean="0">
                <a:solidFill>
                  <a:prstClr val="black"/>
                </a:solidFill>
              </a:rPr>
              <a:t>conserve </a:t>
            </a:r>
            <a:r>
              <a:rPr lang="fr-FR" dirty="0">
                <a:solidFill>
                  <a:prstClr val="black"/>
                </a:solidFill>
              </a:rPr>
              <a:t>l’alignement des Points et le coefficient d’alignement.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8725" y="3724426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L’homothétie </a:t>
            </a:r>
            <a:r>
              <a:rPr lang="fr-FR" dirty="0" smtClean="0">
                <a:solidFill>
                  <a:prstClr val="black"/>
                </a:solidFill>
              </a:rPr>
              <a:t>conserve </a:t>
            </a:r>
            <a:r>
              <a:rPr lang="fr-FR" dirty="0">
                <a:solidFill>
                  <a:prstClr val="black"/>
                </a:solidFill>
              </a:rPr>
              <a:t>le Milieu.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48725" y="4093758"/>
            <a:ext cx="5435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L’homothétie </a:t>
            </a:r>
            <a:r>
              <a:rPr lang="fr-FR" dirty="0" smtClean="0"/>
              <a:t> ne </a:t>
            </a:r>
            <a:r>
              <a:rPr lang="fr-FR" dirty="0" smtClean="0">
                <a:solidFill>
                  <a:prstClr val="black"/>
                </a:solidFill>
              </a:rPr>
              <a:t>conserve pas les  distances.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48725" y="4480199"/>
            <a:ext cx="59435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/>
              <a:t>L’homothétie </a:t>
            </a:r>
            <a:r>
              <a:rPr lang="fr-FR" dirty="0" smtClean="0">
                <a:solidFill>
                  <a:prstClr val="black"/>
                </a:solidFill>
              </a:rPr>
              <a:t>conserve </a:t>
            </a:r>
            <a:r>
              <a:rPr lang="fr-FR" dirty="0">
                <a:solidFill>
                  <a:prstClr val="black"/>
                </a:solidFill>
              </a:rPr>
              <a:t>la mesure des angles.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8725" y="4886795"/>
            <a:ext cx="74929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L’homothétie </a:t>
            </a:r>
            <a:r>
              <a:rPr lang="fr-FR" dirty="0" smtClean="0"/>
              <a:t>conserve </a:t>
            </a:r>
            <a:r>
              <a:rPr lang="fr-FR" dirty="0"/>
              <a:t>le parallélisme et l’orthogonalité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9520237" y="6519446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93565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4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8724" y="277159"/>
            <a:ext cx="9195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IV</a:t>
            </a:r>
            <a:r>
              <a:rPr lang="fr-FR" sz="2400" b="1" u="sng" dirty="0">
                <a:solidFill>
                  <a:srgbClr val="FF0000"/>
                </a:solidFill>
              </a:rPr>
              <a:t>) images des figures par les transformations</a:t>
            </a:r>
            <a:endParaRPr lang="fr-FR" sz="2400" dirty="0">
              <a:solidFill>
                <a:srgbClr val="FF0000"/>
              </a:solidFill>
            </a:endParaRPr>
          </a:p>
          <a:p>
            <a:r>
              <a:rPr lang="de-DE" sz="2000" b="1" u="sng" dirty="0">
                <a:solidFill>
                  <a:srgbClr val="00B050"/>
                </a:solidFill>
              </a:rPr>
              <a:t>1)Image </a:t>
            </a:r>
            <a:r>
              <a:rPr lang="de-DE" sz="2000" b="1" u="sng" dirty="0" smtClean="0">
                <a:solidFill>
                  <a:srgbClr val="00B050"/>
                </a:solidFill>
              </a:rPr>
              <a:t> d’une  figure  par </a:t>
            </a:r>
            <a:r>
              <a:rPr lang="de-DE" sz="2000" b="1" u="sng" dirty="0">
                <a:solidFill>
                  <a:srgbClr val="00B050"/>
                </a:solidFill>
              </a:rPr>
              <a:t>une Translation: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724" y="2726620"/>
            <a:ext cx="688639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d’un cercle par une translation est un cercle de même rayon.</a:t>
            </a:r>
            <a:endParaRPr lang="fr-FR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724" y="1039818"/>
            <a:ext cx="717730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lvl="0">
              <a:lnSpc>
                <a:spcPct val="115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d’une droite par une translation est une droite qui lui est parallèle. </a:t>
            </a:r>
            <a:endParaRPr lang="fr-FR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724" y="1432690"/>
            <a:ext cx="6891379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lvl="0">
              <a:lnSpc>
                <a:spcPct val="115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d’une demi-droite par une translation est une demi-droite </a:t>
            </a:r>
            <a:endParaRPr lang="fr-FR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  <a:p>
            <a:pPr marR="161925" lvl="0">
              <a:lnSpc>
                <a:spcPct val="115000"/>
              </a:lnSpc>
            </a:pP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qui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lui est parallèle.</a:t>
            </a:r>
            <a:endParaRPr lang="fr-FR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725" y="2085969"/>
            <a:ext cx="655377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lvl="0">
              <a:lnSpc>
                <a:spcPct val="115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d’un segment par une translation est un segment de même longueur.</a:t>
            </a:r>
            <a:endParaRPr lang="fr-FR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cxnSp>
        <p:nvCxnSpPr>
          <p:cNvPr id="72" name="Connecteur droit avec flèche 71"/>
          <p:cNvCxnSpPr/>
          <p:nvPr/>
        </p:nvCxnSpPr>
        <p:spPr bwMode="auto">
          <a:xfrm>
            <a:off x="7594377" y="3029105"/>
            <a:ext cx="803892" cy="9779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38385"/>
              </p:ext>
            </p:extLst>
          </p:nvPr>
        </p:nvGraphicFramePr>
        <p:xfrm>
          <a:off x="7952198" y="3029105"/>
          <a:ext cx="301625" cy="38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7" name="Equation" r:id="rId3" imgW="139579" imgH="177646" progId="Equation.DSMT4">
                  <p:embed/>
                </p:oleObj>
              </mc:Choice>
              <mc:Fallback>
                <p:oleObj name="Equation" r:id="rId3" imgW="139579" imgH="177646" progId="Equation.DSMT4">
                  <p:embed/>
                  <p:pic>
                    <p:nvPicPr>
                      <p:cNvPr id="0" name="Obje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198" y="3029105"/>
                        <a:ext cx="301625" cy="382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Organigramme : Connecteur 74"/>
          <p:cNvSpPr/>
          <p:nvPr/>
        </p:nvSpPr>
        <p:spPr>
          <a:xfrm>
            <a:off x="6658089" y="3837366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ZoneTexte 76"/>
          <p:cNvSpPr txBox="1"/>
          <p:nvPr/>
        </p:nvSpPr>
        <p:spPr>
          <a:xfrm>
            <a:off x="6348264" y="3403958"/>
            <a:ext cx="39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</a:t>
            </a:r>
            <a:endParaRPr lang="fr-FR" sz="2400" dirty="0"/>
          </a:p>
        </p:txBody>
      </p:sp>
      <p:sp>
        <p:nvSpPr>
          <p:cNvPr id="78" name="Organigramme : Connecteur 77"/>
          <p:cNvSpPr/>
          <p:nvPr/>
        </p:nvSpPr>
        <p:spPr>
          <a:xfrm>
            <a:off x="7386283" y="4845349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6970497" y="4925397"/>
            <a:ext cx="43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A’</a:t>
            </a:r>
            <a:endParaRPr lang="fr-FR" sz="2400" dirty="0"/>
          </a:p>
        </p:txBody>
      </p:sp>
      <p:sp>
        <p:nvSpPr>
          <p:cNvPr id="81" name="Organigramme : Connecteur 80"/>
          <p:cNvSpPr/>
          <p:nvPr/>
        </p:nvSpPr>
        <p:spPr>
          <a:xfrm>
            <a:off x="7656191" y="4341358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ZoneTexte 81"/>
          <p:cNvSpPr txBox="1"/>
          <p:nvPr/>
        </p:nvSpPr>
        <p:spPr>
          <a:xfrm>
            <a:off x="7736806" y="3989630"/>
            <a:ext cx="41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</a:t>
            </a:r>
            <a:endParaRPr lang="fr-FR" sz="2400" dirty="0"/>
          </a:p>
        </p:txBody>
      </p:sp>
      <p:sp>
        <p:nvSpPr>
          <p:cNvPr id="83" name="Organigramme : Connecteur 82"/>
          <p:cNvSpPr/>
          <p:nvPr/>
        </p:nvSpPr>
        <p:spPr>
          <a:xfrm>
            <a:off x="8486949" y="5387062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/>
          <p:cNvSpPr txBox="1"/>
          <p:nvPr/>
        </p:nvSpPr>
        <p:spPr>
          <a:xfrm>
            <a:off x="8156968" y="5369359"/>
            <a:ext cx="48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B’</a:t>
            </a:r>
            <a:endParaRPr lang="fr-FR" sz="2400" dirty="0"/>
          </a:p>
        </p:txBody>
      </p:sp>
      <p:grpSp>
        <p:nvGrpSpPr>
          <p:cNvPr id="85" name="Groupe 34"/>
          <p:cNvGrpSpPr>
            <a:grpSpLocks/>
          </p:cNvGrpSpPr>
          <p:nvPr/>
        </p:nvGrpSpPr>
        <p:grpSpPr bwMode="auto">
          <a:xfrm rot="19995243">
            <a:off x="7748414" y="5104635"/>
            <a:ext cx="314325" cy="103187"/>
            <a:chOff x="1406721" y="3377461"/>
            <a:chExt cx="313379" cy="101324"/>
          </a:xfrm>
        </p:grpSpPr>
        <p:cxnSp>
          <p:nvCxnSpPr>
            <p:cNvPr id="86" name="Connecteur droit 85"/>
            <p:cNvCxnSpPr/>
            <p:nvPr/>
          </p:nvCxnSpPr>
          <p:spPr>
            <a:xfrm rot="20100000" flipH="1">
              <a:off x="1402881" y="3371247"/>
              <a:ext cx="215250" cy="76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 rot="20100000" flipH="1">
              <a:off x="1501262" y="3396246"/>
              <a:ext cx="215250" cy="76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e 34"/>
          <p:cNvGrpSpPr>
            <a:grpSpLocks/>
          </p:cNvGrpSpPr>
          <p:nvPr/>
        </p:nvGrpSpPr>
        <p:grpSpPr bwMode="auto">
          <a:xfrm rot="20249139">
            <a:off x="7104805" y="4101811"/>
            <a:ext cx="314325" cy="103187"/>
            <a:chOff x="1406721" y="3377461"/>
            <a:chExt cx="313379" cy="101324"/>
          </a:xfrm>
        </p:grpSpPr>
        <p:cxnSp>
          <p:nvCxnSpPr>
            <p:cNvPr id="89" name="Connecteur droit 88"/>
            <p:cNvCxnSpPr/>
            <p:nvPr/>
          </p:nvCxnSpPr>
          <p:spPr>
            <a:xfrm rot="20100000" flipH="1">
              <a:off x="1402881" y="3371247"/>
              <a:ext cx="215250" cy="76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cteur droit 89"/>
            <p:cNvCxnSpPr/>
            <p:nvPr/>
          </p:nvCxnSpPr>
          <p:spPr>
            <a:xfrm rot="20100000" flipH="1">
              <a:off x="1501262" y="3396246"/>
              <a:ext cx="215250" cy="76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8" name="Connecteur droit 107"/>
          <p:cNvCxnSpPr/>
          <p:nvPr/>
        </p:nvCxnSpPr>
        <p:spPr>
          <a:xfrm>
            <a:off x="6709213" y="3915872"/>
            <a:ext cx="1083230" cy="487507"/>
          </a:xfrm>
          <a:prstGeom prst="line">
            <a:avLst/>
          </a:prstGeom>
          <a:ln w="57150">
            <a:solidFill>
              <a:srgbClr val="8B3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>
            <a:off x="5346411" y="3311114"/>
            <a:ext cx="4083074" cy="183033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>
            <a:off x="5406796" y="3981382"/>
            <a:ext cx="4101394" cy="19433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5" name="ZoneTexte 114"/>
          <p:cNvSpPr txBox="1"/>
          <p:nvPr/>
        </p:nvSpPr>
        <p:spPr>
          <a:xfrm>
            <a:off x="8867123" y="4542373"/>
            <a:ext cx="64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(D)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16" name="ZoneTexte 115"/>
          <p:cNvSpPr txBox="1"/>
          <p:nvPr/>
        </p:nvSpPr>
        <p:spPr>
          <a:xfrm>
            <a:off x="8791454" y="5909492"/>
            <a:ext cx="641067" cy="461665"/>
          </a:xfrm>
          <a:prstGeom prst="rect">
            <a:avLst/>
          </a:prstGeom>
          <a:noFill/>
          <a:ln>
            <a:solidFill>
              <a:srgbClr val="8B3DE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(D’)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117" name="Connecteur droit avec flèche 116"/>
          <p:cNvCxnSpPr>
            <a:stCxn id="75" idx="4"/>
            <a:endCxn id="78" idx="1"/>
          </p:cNvCxnSpPr>
          <p:nvPr/>
        </p:nvCxnSpPr>
        <p:spPr bwMode="auto">
          <a:xfrm>
            <a:off x="6754100" y="3981382"/>
            <a:ext cx="660304" cy="885058"/>
          </a:xfrm>
          <a:prstGeom prst="straightConnector1">
            <a:avLst/>
          </a:prstGeom>
          <a:ln w="9525"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avec flèche 117"/>
          <p:cNvCxnSpPr/>
          <p:nvPr/>
        </p:nvCxnSpPr>
        <p:spPr bwMode="auto">
          <a:xfrm>
            <a:off x="7792443" y="4457633"/>
            <a:ext cx="731110" cy="944015"/>
          </a:xfrm>
          <a:prstGeom prst="straightConnector1">
            <a:avLst/>
          </a:prstGeom>
          <a:ln w="9525"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>
            <a:off x="7402608" y="4912475"/>
            <a:ext cx="1083230" cy="487507"/>
          </a:xfrm>
          <a:prstGeom prst="line">
            <a:avLst/>
          </a:prstGeom>
          <a:ln w="57150">
            <a:solidFill>
              <a:srgbClr val="8B3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Ellipse 130"/>
          <p:cNvSpPr/>
          <p:nvPr/>
        </p:nvSpPr>
        <p:spPr>
          <a:xfrm>
            <a:off x="5226955" y="4629540"/>
            <a:ext cx="1080392" cy="1012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/>
          <p:cNvSpPr/>
          <p:nvPr/>
        </p:nvSpPr>
        <p:spPr>
          <a:xfrm>
            <a:off x="5910788" y="5538327"/>
            <a:ext cx="1083250" cy="10123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Organigramme : Connecteur 132"/>
          <p:cNvSpPr/>
          <p:nvPr/>
        </p:nvSpPr>
        <p:spPr>
          <a:xfrm>
            <a:off x="5669990" y="5047182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Organigramme : Connecteur 133"/>
          <p:cNvSpPr/>
          <p:nvPr/>
        </p:nvSpPr>
        <p:spPr>
          <a:xfrm>
            <a:off x="6448467" y="5972471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5" name="Connecteur droit avec flèche 134"/>
          <p:cNvCxnSpPr/>
          <p:nvPr/>
        </p:nvCxnSpPr>
        <p:spPr bwMode="auto">
          <a:xfrm>
            <a:off x="5740586" y="5066579"/>
            <a:ext cx="803892" cy="977900"/>
          </a:xfrm>
          <a:prstGeom prst="straightConnector1">
            <a:avLst/>
          </a:prstGeom>
          <a:ln w="9525">
            <a:solidFill>
              <a:srgbClr val="FF0000"/>
            </a:solidFill>
            <a:prstDash val="sysDot"/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6" name="ZoneTexte 135"/>
          <p:cNvSpPr txBox="1"/>
          <p:nvPr/>
        </p:nvSpPr>
        <p:spPr>
          <a:xfrm>
            <a:off x="5255156" y="4729533"/>
            <a:ext cx="41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</a:t>
            </a:r>
            <a:endParaRPr lang="fr-FR" sz="2400" dirty="0"/>
          </a:p>
        </p:txBody>
      </p:sp>
      <p:sp>
        <p:nvSpPr>
          <p:cNvPr id="137" name="ZoneTexte 136"/>
          <p:cNvSpPr txBox="1"/>
          <p:nvPr/>
        </p:nvSpPr>
        <p:spPr>
          <a:xfrm>
            <a:off x="5910788" y="5972767"/>
            <a:ext cx="585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O’</a:t>
            </a:r>
            <a:endParaRPr lang="fr-FR" sz="2400" dirty="0"/>
          </a:p>
        </p:txBody>
      </p:sp>
      <p:grpSp>
        <p:nvGrpSpPr>
          <p:cNvPr id="140" name="Groupe 139"/>
          <p:cNvGrpSpPr/>
          <p:nvPr/>
        </p:nvGrpSpPr>
        <p:grpSpPr>
          <a:xfrm>
            <a:off x="7926024" y="203104"/>
            <a:ext cx="3662964" cy="1560077"/>
            <a:chOff x="3308936" y="3717032"/>
            <a:chExt cx="3279288" cy="2448272"/>
          </a:xfrm>
        </p:grpSpPr>
        <p:grpSp>
          <p:nvGrpSpPr>
            <p:cNvPr id="141" name="Groupe 140"/>
            <p:cNvGrpSpPr/>
            <p:nvPr/>
          </p:nvGrpSpPr>
          <p:grpSpPr>
            <a:xfrm>
              <a:off x="4067944" y="4581128"/>
              <a:ext cx="648072" cy="513348"/>
              <a:chOff x="4067944" y="4581128"/>
              <a:chExt cx="648072" cy="513348"/>
            </a:xfrm>
          </p:grpSpPr>
          <p:sp>
            <p:nvSpPr>
              <p:cNvPr id="147" name="Bouée 146"/>
              <p:cNvSpPr/>
              <p:nvPr/>
            </p:nvSpPr>
            <p:spPr>
              <a:xfrm>
                <a:off x="4067944" y="4581128"/>
                <a:ext cx="216024" cy="216024"/>
              </a:xfrm>
              <a:prstGeom prst="don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ZoneTexte 147"/>
              <p:cNvSpPr txBox="1"/>
              <p:nvPr/>
            </p:nvSpPr>
            <p:spPr>
              <a:xfrm>
                <a:off x="4067944" y="472514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 smtClean="0"/>
                  <a:t>S</a:t>
                </a:r>
                <a:endParaRPr lang="fr-FR" dirty="0"/>
              </a:p>
            </p:txBody>
          </p:sp>
        </p:grpSp>
        <p:cxnSp>
          <p:nvCxnSpPr>
            <p:cNvPr id="142" name="Connecteur droit 141"/>
            <p:cNvCxnSpPr/>
            <p:nvPr/>
          </p:nvCxnSpPr>
          <p:spPr>
            <a:xfrm rot="10800000">
              <a:off x="5292080" y="3717032"/>
              <a:ext cx="1296144" cy="1152128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Rectangle 142"/>
            <p:cNvSpPr/>
            <p:nvPr/>
          </p:nvSpPr>
          <p:spPr>
            <a:xfrm rot="3007728">
              <a:off x="3861123" y="4693698"/>
              <a:ext cx="1008112" cy="1647063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4" name="Ellipse 143"/>
            <p:cNvSpPr/>
            <p:nvPr/>
          </p:nvSpPr>
          <p:spPr>
            <a:xfrm>
              <a:off x="3308936" y="4326562"/>
              <a:ext cx="590273" cy="100811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45" name="Connecteur droit 144"/>
            <p:cNvCxnSpPr/>
            <p:nvPr/>
          </p:nvCxnSpPr>
          <p:spPr>
            <a:xfrm rot="5400000" flipH="1" flipV="1">
              <a:off x="4788024" y="5301208"/>
              <a:ext cx="1008112" cy="4320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 rot="16200000" flipV="1">
              <a:off x="5220072" y="5301208"/>
              <a:ext cx="1152128" cy="57606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17492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75" grpId="0" animBg="1"/>
      <p:bldP spid="77" grpId="0"/>
      <p:bldP spid="78" grpId="0" animBg="1"/>
      <p:bldP spid="79" grpId="0"/>
      <p:bldP spid="81" grpId="0" animBg="1"/>
      <p:bldP spid="82" grpId="0"/>
      <p:bldP spid="83" grpId="0" animBg="1"/>
      <p:bldP spid="84" grpId="0"/>
      <p:bldP spid="115" grpId="0"/>
      <p:bldP spid="116" grpId="0" animBg="1"/>
      <p:bldP spid="131" grpId="0" animBg="1"/>
      <p:bldP spid="132" grpId="0" animBg="1"/>
      <p:bldP spid="133" grpId="0" animBg="1"/>
      <p:bldP spid="134" grpId="0" animBg="1"/>
      <p:bldP spid="136" grpId="0"/>
      <p:bldP spid="1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8724" y="277159"/>
            <a:ext cx="91953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u="sng" dirty="0" smtClean="0">
                <a:solidFill>
                  <a:srgbClr val="FF0000"/>
                </a:solidFill>
              </a:rPr>
              <a:t>IV</a:t>
            </a:r>
            <a:r>
              <a:rPr lang="fr-FR" sz="2400" b="1" u="sng" dirty="0">
                <a:solidFill>
                  <a:srgbClr val="FF0000"/>
                </a:solidFill>
              </a:rPr>
              <a:t>) images des figures par les transformations</a:t>
            </a:r>
            <a:endParaRPr lang="fr-FR" sz="2400" dirty="0">
              <a:solidFill>
                <a:srgbClr val="FF0000"/>
              </a:solidFill>
            </a:endParaRPr>
          </a:p>
          <a:p>
            <a:r>
              <a:rPr lang="de-DE" sz="2000" b="1" u="sng" dirty="0" smtClean="0">
                <a:solidFill>
                  <a:srgbClr val="00B050"/>
                </a:solidFill>
              </a:rPr>
              <a:t>2)Image  d’une  figure  par </a:t>
            </a:r>
            <a:r>
              <a:rPr lang="de-DE" sz="2000" b="1" u="sng" dirty="0">
                <a:solidFill>
                  <a:srgbClr val="00B050"/>
                </a:solidFill>
              </a:rPr>
              <a:t>une homothétie:</a:t>
            </a:r>
            <a:endParaRPr lang="fr-FR" sz="2000" b="1" u="sng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723" y="2217306"/>
            <a:ext cx="6886398" cy="390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d’un cercle par une </a:t>
            </a:r>
            <a:r>
              <a:rPr lang="fr-FR" dirty="0"/>
              <a:t>homothétie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est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un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cercle.</a:t>
            </a:r>
            <a:endParaRPr lang="fr-FR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723" y="1039818"/>
            <a:ext cx="9044569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lvl="0">
              <a:lnSpc>
                <a:spcPct val="115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d’une droite par une </a:t>
            </a:r>
            <a:r>
              <a:rPr lang="fr-FR" dirty="0"/>
              <a:t>homothétie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est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une droite qui lui est parallèle. </a:t>
            </a:r>
            <a:endParaRPr lang="fr-FR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723" y="1432690"/>
            <a:ext cx="1016374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lvl="0">
              <a:lnSpc>
                <a:spcPct val="115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d’une demi-droite par une </a:t>
            </a:r>
            <a:r>
              <a:rPr lang="fr-FR" dirty="0"/>
              <a:t>homothétie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est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une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demi-droite qui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lui est parallèle.</a:t>
            </a:r>
            <a:endParaRPr lang="fr-FR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723" y="1843572"/>
            <a:ext cx="10770902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lvl="0">
              <a:lnSpc>
                <a:spcPct val="115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d’un segment par une </a:t>
            </a:r>
            <a:r>
              <a:rPr lang="fr-FR" dirty="0"/>
              <a:t>homothétie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est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un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segment.</a:t>
            </a:r>
            <a:endParaRPr lang="fr-FR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72" name="Espace réservé du numéro de diapositive 1"/>
          <p:cNvSpPr txBox="1">
            <a:spLocks/>
          </p:cNvSpPr>
          <p:nvPr/>
        </p:nvSpPr>
        <p:spPr>
          <a:xfrm>
            <a:off x="9958592" y="6147077"/>
            <a:ext cx="1016000" cy="244475"/>
          </a:xfrm>
          <a:prstGeom prst="rect">
            <a:avLst/>
          </a:prstGeom>
        </p:spPr>
        <p:txBody>
          <a:bodyPr vert="horz"/>
          <a:lstStyle>
            <a:defPPr>
              <a:defRPr lang="en-US"/>
            </a:defPPr>
            <a:lvl1pPr marL="0" algn="r" defTabSz="457200" rtl="0" eaLnBrk="1" latinLnBrk="0" hangingPunct="1">
              <a:defRPr kumimoji="0" sz="1200" kern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5" name="Bouée 74"/>
          <p:cNvSpPr/>
          <p:nvPr/>
        </p:nvSpPr>
        <p:spPr>
          <a:xfrm>
            <a:off x="6290658" y="4540859"/>
            <a:ext cx="288032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77" name="Connecteur droit 76"/>
          <p:cNvCxnSpPr>
            <a:stCxn id="75" idx="2"/>
          </p:cNvCxnSpPr>
          <p:nvPr/>
        </p:nvCxnSpPr>
        <p:spPr>
          <a:xfrm flipV="1">
            <a:off x="6290658" y="3860620"/>
            <a:ext cx="2742545" cy="788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Organigramme : Connecteur 77"/>
          <p:cNvSpPr/>
          <p:nvPr/>
        </p:nvSpPr>
        <p:spPr>
          <a:xfrm>
            <a:off x="7756191" y="4110698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ZoneTexte 78"/>
          <p:cNvSpPr txBox="1"/>
          <p:nvPr/>
        </p:nvSpPr>
        <p:spPr>
          <a:xfrm>
            <a:off x="6140817" y="4120838"/>
            <a:ext cx="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</a:rPr>
              <a:t>Ω</a:t>
            </a:r>
            <a:endParaRPr lang="fr-FR" sz="2400" dirty="0"/>
          </a:p>
        </p:txBody>
      </p:sp>
      <p:sp>
        <p:nvSpPr>
          <p:cNvPr id="81" name="ZoneTexte 80"/>
          <p:cNvSpPr txBox="1"/>
          <p:nvPr/>
        </p:nvSpPr>
        <p:spPr>
          <a:xfrm>
            <a:off x="7515238" y="3786142"/>
            <a:ext cx="39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</a:t>
            </a:r>
            <a:endParaRPr lang="fr-FR" sz="2400" dirty="0"/>
          </a:p>
        </p:txBody>
      </p:sp>
      <p:sp>
        <p:nvSpPr>
          <p:cNvPr id="82" name="Organigramme : Connecteur 81"/>
          <p:cNvSpPr/>
          <p:nvPr/>
        </p:nvSpPr>
        <p:spPr>
          <a:xfrm>
            <a:off x="8937192" y="3781713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8769398" y="3480008"/>
            <a:ext cx="43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A’</a:t>
            </a:r>
            <a:endParaRPr lang="fr-FR" sz="2400" dirty="0"/>
          </a:p>
        </p:txBody>
      </p:sp>
      <p:cxnSp>
        <p:nvCxnSpPr>
          <p:cNvPr id="84" name="Connecteur droit 83"/>
          <p:cNvCxnSpPr>
            <a:stCxn id="75" idx="1"/>
          </p:cNvCxnSpPr>
          <p:nvPr/>
        </p:nvCxnSpPr>
        <p:spPr>
          <a:xfrm>
            <a:off x="6332839" y="4572495"/>
            <a:ext cx="4814632" cy="323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rganigramme : Connecteur 84"/>
          <p:cNvSpPr/>
          <p:nvPr/>
        </p:nvSpPr>
        <p:spPr>
          <a:xfrm>
            <a:off x="8895569" y="4710749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ZoneTexte 85"/>
          <p:cNvSpPr txBox="1"/>
          <p:nvPr/>
        </p:nvSpPr>
        <p:spPr>
          <a:xfrm>
            <a:off x="9033203" y="4734107"/>
            <a:ext cx="41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</a:t>
            </a:r>
            <a:endParaRPr lang="fr-FR" sz="2400" dirty="0"/>
          </a:p>
        </p:txBody>
      </p:sp>
      <p:sp>
        <p:nvSpPr>
          <p:cNvPr id="87" name="Organigramme : Connecteur 86"/>
          <p:cNvSpPr/>
          <p:nvPr/>
        </p:nvSpPr>
        <p:spPr>
          <a:xfrm>
            <a:off x="11097523" y="4828747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ZoneTexte 87"/>
          <p:cNvSpPr txBox="1"/>
          <p:nvPr/>
        </p:nvSpPr>
        <p:spPr>
          <a:xfrm>
            <a:off x="10911092" y="4439088"/>
            <a:ext cx="48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B’</a:t>
            </a:r>
            <a:endParaRPr lang="fr-FR" sz="2400" dirty="0"/>
          </a:p>
        </p:txBody>
      </p:sp>
      <p:cxnSp>
        <p:nvCxnSpPr>
          <p:cNvPr id="101" name="Connecteur droit 100"/>
          <p:cNvCxnSpPr>
            <a:endCxn id="85" idx="0"/>
          </p:cNvCxnSpPr>
          <p:nvPr/>
        </p:nvCxnSpPr>
        <p:spPr>
          <a:xfrm>
            <a:off x="7864075" y="4166480"/>
            <a:ext cx="1127505" cy="544269"/>
          </a:xfrm>
          <a:prstGeom prst="line">
            <a:avLst/>
          </a:prstGeom>
          <a:ln w="57150">
            <a:solidFill>
              <a:srgbClr val="8B3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>
            <a:off x="9087590" y="3874973"/>
            <a:ext cx="2067206" cy="1014949"/>
          </a:xfrm>
          <a:prstGeom prst="line">
            <a:avLst/>
          </a:prstGeom>
          <a:ln w="57150">
            <a:solidFill>
              <a:srgbClr val="8B3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eur droit 102"/>
          <p:cNvCxnSpPr/>
          <p:nvPr/>
        </p:nvCxnSpPr>
        <p:spPr>
          <a:xfrm>
            <a:off x="5767593" y="3217013"/>
            <a:ext cx="5626100" cy="272698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>
            <a:off x="6524860" y="2575439"/>
            <a:ext cx="5336940" cy="2630567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7" name="ZoneTexte 106"/>
          <p:cNvSpPr txBox="1"/>
          <p:nvPr/>
        </p:nvSpPr>
        <p:spPr>
          <a:xfrm>
            <a:off x="9798256" y="5476333"/>
            <a:ext cx="64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(D)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08" name="ZoneTexte 107"/>
          <p:cNvSpPr txBox="1"/>
          <p:nvPr/>
        </p:nvSpPr>
        <p:spPr>
          <a:xfrm>
            <a:off x="10201507" y="3941673"/>
            <a:ext cx="641067" cy="461665"/>
          </a:xfrm>
          <a:prstGeom prst="rect">
            <a:avLst/>
          </a:prstGeom>
          <a:noFill/>
          <a:ln>
            <a:solidFill>
              <a:srgbClr val="8B3DE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(D’)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109" name="Ellipse 108"/>
          <p:cNvSpPr/>
          <p:nvPr/>
        </p:nvSpPr>
        <p:spPr>
          <a:xfrm>
            <a:off x="4251083" y="4251296"/>
            <a:ext cx="1037627" cy="1068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0" name="Ellipse 109"/>
          <p:cNvSpPr/>
          <p:nvPr/>
        </p:nvSpPr>
        <p:spPr>
          <a:xfrm>
            <a:off x="1176660" y="3853721"/>
            <a:ext cx="2444633" cy="23008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Organigramme : Connecteur 110"/>
          <p:cNvSpPr/>
          <p:nvPr/>
        </p:nvSpPr>
        <p:spPr>
          <a:xfrm>
            <a:off x="4666808" y="4182706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2" name="Connecteur droit 111"/>
          <p:cNvCxnSpPr/>
          <p:nvPr/>
        </p:nvCxnSpPr>
        <p:spPr>
          <a:xfrm>
            <a:off x="2421954" y="3789092"/>
            <a:ext cx="4044081" cy="795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rganigramme : Connecteur 112"/>
          <p:cNvSpPr/>
          <p:nvPr/>
        </p:nvSpPr>
        <p:spPr>
          <a:xfrm>
            <a:off x="2388732" y="3746707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4" name="Connecteur droit 113"/>
          <p:cNvCxnSpPr/>
          <p:nvPr/>
        </p:nvCxnSpPr>
        <p:spPr>
          <a:xfrm flipV="1">
            <a:off x="3167274" y="4629384"/>
            <a:ext cx="3267400" cy="13146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rganigramme : Connecteur 114"/>
          <p:cNvSpPr/>
          <p:nvPr/>
        </p:nvSpPr>
        <p:spPr>
          <a:xfrm>
            <a:off x="4786898" y="5233687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Organigramme : Connecteur 115"/>
          <p:cNvSpPr/>
          <p:nvPr/>
        </p:nvSpPr>
        <p:spPr>
          <a:xfrm>
            <a:off x="2987337" y="5871985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7" name="Organigramme : Connecteur 116"/>
          <p:cNvSpPr/>
          <p:nvPr/>
        </p:nvSpPr>
        <p:spPr>
          <a:xfrm>
            <a:off x="4752968" y="4685370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ZoneTexte 117"/>
          <p:cNvSpPr txBox="1"/>
          <p:nvPr/>
        </p:nvSpPr>
        <p:spPr>
          <a:xfrm>
            <a:off x="4443995" y="4669920"/>
            <a:ext cx="41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</a:t>
            </a:r>
            <a:endParaRPr lang="fr-FR" sz="2400" dirty="0"/>
          </a:p>
        </p:txBody>
      </p:sp>
      <p:sp>
        <p:nvSpPr>
          <p:cNvPr id="119" name="Organigramme : Connecteur 118"/>
          <p:cNvSpPr/>
          <p:nvPr/>
        </p:nvSpPr>
        <p:spPr>
          <a:xfrm>
            <a:off x="2398976" y="4915628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0" name="ZoneTexte 119"/>
          <p:cNvSpPr txBox="1"/>
          <p:nvPr/>
        </p:nvSpPr>
        <p:spPr>
          <a:xfrm>
            <a:off x="2302965" y="4584243"/>
            <a:ext cx="605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O’</a:t>
            </a:r>
            <a:endParaRPr lang="fr-FR" sz="2400" dirty="0"/>
          </a:p>
        </p:txBody>
      </p:sp>
      <p:cxnSp>
        <p:nvCxnSpPr>
          <p:cNvPr id="121" name="Connecteur droit 120"/>
          <p:cNvCxnSpPr>
            <a:stCxn id="119" idx="6"/>
            <a:endCxn id="79" idx="2"/>
          </p:cNvCxnSpPr>
          <p:nvPr/>
        </p:nvCxnSpPr>
        <p:spPr>
          <a:xfrm flipV="1">
            <a:off x="2590997" y="4644058"/>
            <a:ext cx="3741842" cy="34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5546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75" grpId="0" animBg="1"/>
      <p:bldP spid="78" grpId="0" animBg="1"/>
      <p:bldP spid="79" grpId="0"/>
      <p:bldP spid="81" grpId="0"/>
      <p:bldP spid="82" grpId="0" animBg="1"/>
      <p:bldP spid="83" grpId="0"/>
      <p:bldP spid="85" grpId="0" animBg="1"/>
      <p:bldP spid="86" grpId="0"/>
      <p:bldP spid="87" grpId="0" animBg="1"/>
      <p:bldP spid="88" grpId="0"/>
      <p:bldP spid="108" grpId="0" animBg="1"/>
      <p:bldP spid="109" grpId="0" animBg="1"/>
      <p:bldP spid="110" grpId="0" animBg="1"/>
      <p:bldP spid="111" grpId="0" animBg="1"/>
      <p:bldP spid="113" grpId="0" animBg="1"/>
      <p:bldP spid="115" grpId="0" animBg="1"/>
      <p:bldP spid="116" grpId="0" animBg="1"/>
      <p:bldP spid="117" grpId="0" animBg="1"/>
      <p:bldP spid="118" grpId="0"/>
      <p:bldP spid="119" grpId="0" animBg="1"/>
      <p:bldP spid="1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8724" y="277159"/>
            <a:ext cx="9195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sng" dirty="0" smtClean="0">
                <a:solidFill>
                  <a:srgbClr val="00B050"/>
                </a:solidFill>
              </a:rPr>
              <a:t>3) Image </a:t>
            </a:r>
            <a:r>
              <a:rPr lang="de-DE" sz="2000" b="1" u="sng" dirty="0">
                <a:solidFill>
                  <a:srgbClr val="00B050"/>
                </a:solidFill>
              </a:rPr>
              <a:t>d’une figure par une </a:t>
            </a:r>
            <a:r>
              <a:rPr lang="de-DE" sz="2000" b="1" u="sng" dirty="0" err="1" smtClean="0">
                <a:solidFill>
                  <a:srgbClr val="00B050"/>
                </a:solidFill>
              </a:rPr>
              <a:t>symétrie</a:t>
            </a:r>
            <a:r>
              <a:rPr lang="de-DE" sz="2000" b="1" u="sng" dirty="0" smtClean="0">
                <a:solidFill>
                  <a:srgbClr val="00B050"/>
                </a:solidFill>
              </a:rPr>
              <a:t> </a:t>
            </a:r>
            <a:r>
              <a:rPr lang="de-DE" sz="2000" b="1" u="sng" dirty="0" err="1" smtClean="0">
                <a:solidFill>
                  <a:srgbClr val="00B050"/>
                </a:solidFill>
              </a:rPr>
              <a:t>centrale</a:t>
            </a:r>
            <a:endParaRPr lang="fr-FR" sz="2000" b="1" u="sng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724" y="1883872"/>
            <a:ext cx="688639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d’un cercle par une translation est un cercle de même rayon.</a:t>
            </a:r>
            <a:endParaRPr lang="fr-FR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8724" y="713787"/>
            <a:ext cx="9044569" cy="390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lvl="0">
              <a:lnSpc>
                <a:spcPct val="115000"/>
              </a:lnSpc>
            </a:pPr>
            <a:r>
              <a:rPr lang="fr-FR" dirty="0"/>
              <a:t>L’image d’une droite par une symétrie centrale est une droite qui lui est parallèle. </a:t>
            </a:r>
            <a:endParaRPr lang="fr-FR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8724" y="1103658"/>
            <a:ext cx="1016374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lvl="0">
              <a:lnSpc>
                <a:spcPct val="115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d’une demi-droite par une </a:t>
            </a:r>
            <a:r>
              <a:rPr lang="fr-FR" dirty="0"/>
              <a:t>homothétie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est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une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demi-droite qui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lui est parallèle.</a:t>
            </a:r>
            <a:endParaRPr lang="fr-FR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8724" y="1514540"/>
            <a:ext cx="10770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L’image d’un segment par une </a:t>
            </a:r>
            <a:r>
              <a:rPr lang="fr-FR" dirty="0" smtClean="0"/>
              <a:t>symétrie </a:t>
            </a:r>
            <a:r>
              <a:rPr lang="fr-FR" dirty="0"/>
              <a:t>centrale est un segment de même longueur.</a:t>
            </a:r>
          </a:p>
        </p:txBody>
      </p:sp>
      <p:sp>
        <p:nvSpPr>
          <p:cNvPr id="43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12465" y="6265072"/>
            <a:ext cx="1016000" cy="24447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4" name="Bouée 43"/>
          <p:cNvSpPr/>
          <p:nvPr/>
        </p:nvSpPr>
        <p:spPr>
          <a:xfrm>
            <a:off x="6667635" y="3696488"/>
            <a:ext cx="245852" cy="1705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5539201" y="3348563"/>
            <a:ext cx="2647797" cy="895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rganigramme : Connecteur 45"/>
          <p:cNvSpPr/>
          <p:nvPr/>
        </p:nvSpPr>
        <p:spPr>
          <a:xfrm>
            <a:off x="8090988" y="3276553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ZoneTexte 46"/>
          <p:cNvSpPr txBox="1"/>
          <p:nvPr/>
        </p:nvSpPr>
        <p:spPr>
          <a:xfrm>
            <a:off x="6475614" y="3286693"/>
            <a:ext cx="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</a:rPr>
              <a:t>Ω</a:t>
            </a:r>
            <a:endParaRPr lang="fr-FR" sz="2400" dirty="0"/>
          </a:p>
        </p:txBody>
      </p:sp>
      <p:sp>
        <p:nvSpPr>
          <p:cNvPr id="48" name="ZoneTexte 47"/>
          <p:cNvSpPr txBox="1"/>
          <p:nvPr/>
        </p:nvSpPr>
        <p:spPr>
          <a:xfrm>
            <a:off x="7850035" y="2951997"/>
            <a:ext cx="39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</a:t>
            </a:r>
            <a:endParaRPr lang="fr-FR" sz="2400" dirty="0"/>
          </a:p>
        </p:txBody>
      </p:sp>
      <p:sp>
        <p:nvSpPr>
          <p:cNvPr id="49" name="Organigramme : Connecteur 48"/>
          <p:cNvSpPr/>
          <p:nvPr/>
        </p:nvSpPr>
        <p:spPr>
          <a:xfrm>
            <a:off x="5410806" y="4179188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/>
          <p:cNvSpPr txBox="1"/>
          <p:nvPr/>
        </p:nvSpPr>
        <p:spPr>
          <a:xfrm>
            <a:off x="4557595" y="4159673"/>
            <a:ext cx="43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A’</a:t>
            </a:r>
            <a:endParaRPr lang="fr-FR" sz="2400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4400679" y="3604013"/>
            <a:ext cx="4814632" cy="323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rganigramme : Connecteur 51"/>
          <p:cNvSpPr/>
          <p:nvPr/>
        </p:nvSpPr>
        <p:spPr>
          <a:xfrm>
            <a:off x="9230366" y="3876604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9368000" y="3899962"/>
            <a:ext cx="41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</a:t>
            </a:r>
            <a:endParaRPr lang="fr-FR" sz="2400" dirty="0"/>
          </a:p>
        </p:txBody>
      </p:sp>
      <p:sp>
        <p:nvSpPr>
          <p:cNvPr id="54" name="Organigramme : Connecteur 53"/>
          <p:cNvSpPr/>
          <p:nvPr/>
        </p:nvSpPr>
        <p:spPr>
          <a:xfrm>
            <a:off x="4356715" y="3540540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3970124" y="3612548"/>
            <a:ext cx="48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B’</a:t>
            </a:r>
            <a:endParaRPr lang="fr-FR" sz="2400" dirty="0"/>
          </a:p>
        </p:txBody>
      </p:sp>
      <p:grpSp>
        <p:nvGrpSpPr>
          <p:cNvPr id="56" name="Groupe 34"/>
          <p:cNvGrpSpPr>
            <a:grpSpLocks/>
          </p:cNvGrpSpPr>
          <p:nvPr/>
        </p:nvGrpSpPr>
        <p:grpSpPr bwMode="auto">
          <a:xfrm rot="19995243">
            <a:off x="7306003" y="3561505"/>
            <a:ext cx="314325" cy="103187"/>
            <a:chOff x="1406721" y="3377461"/>
            <a:chExt cx="313379" cy="101324"/>
          </a:xfrm>
        </p:grpSpPr>
        <p:cxnSp>
          <p:nvCxnSpPr>
            <p:cNvPr id="57" name="Connecteur droit 56"/>
            <p:cNvCxnSpPr/>
            <p:nvPr/>
          </p:nvCxnSpPr>
          <p:spPr>
            <a:xfrm rot="20100000" flipH="1">
              <a:off x="1402881" y="3371247"/>
              <a:ext cx="215250" cy="76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rot="20100000" flipH="1">
              <a:off x="1501262" y="3396246"/>
              <a:ext cx="215250" cy="76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e 34"/>
          <p:cNvGrpSpPr>
            <a:grpSpLocks/>
          </p:cNvGrpSpPr>
          <p:nvPr/>
        </p:nvGrpSpPr>
        <p:grpSpPr bwMode="auto">
          <a:xfrm rot="20249139">
            <a:off x="5852592" y="4015016"/>
            <a:ext cx="314325" cy="103187"/>
            <a:chOff x="1406721" y="3377461"/>
            <a:chExt cx="313379" cy="101324"/>
          </a:xfrm>
        </p:grpSpPr>
        <p:cxnSp>
          <p:nvCxnSpPr>
            <p:cNvPr id="60" name="Connecteur droit 59"/>
            <p:cNvCxnSpPr/>
            <p:nvPr/>
          </p:nvCxnSpPr>
          <p:spPr>
            <a:xfrm rot="20100000" flipH="1">
              <a:off x="1402881" y="3371247"/>
              <a:ext cx="215250" cy="76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 rot="20100000" flipH="1">
              <a:off x="1501262" y="3396246"/>
              <a:ext cx="215250" cy="76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e 68"/>
          <p:cNvGrpSpPr/>
          <p:nvPr/>
        </p:nvGrpSpPr>
        <p:grpSpPr>
          <a:xfrm>
            <a:off x="7850035" y="3706229"/>
            <a:ext cx="199300" cy="237573"/>
            <a:chOff x="7987504" y="5119303"/>
            <a:chExt cx="199300" cy="237573"/>
          </a:xfrm>
        </p:grpSpPr>
        <p:cxnSp>
          <p:nvCxnSpPr>
            <p:cNvPr id="70" name="Connecteur droit 69"/>
            <p:cNvCxnSpPr/>
            <p:nvPr/>
          </p:nvCxnSpPr>
          <p:spPr bwMode="auto">
            <a:xfrm rot="18495243" flipH="1">
              <a:off x="7918448" y="5200293"/>
              <a:ext cx="215900" cy="777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/>
            <p:nvPr/>
          </p:nvCxnSpPr>
          <p:spPr bwMode="auto">
            <a:xfrm rot="18495243" flipH="1">
              <a:off x="7976334" y="5188359"/>
              <a:ext cx="215900" cy="77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/>
            <p:cNvCxnSpPr/>
            <p:nvPr/>
          </p:nvCxnSpPr>
          <p:spPr bwMode="auto">
            <a:xfrm rot="18495243" flipH="1">
              <a:off x="8039960" y="5210032"/>
              <a:ext cx="215900" cy="77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e 73"/>
          <p:cNvGrpSpPr/>
          <p:nvPr/>
        </p:nvGrpSpPr>
        <p:grpSpPr>
          <a:xfrm>
            <a:off x="5442421" y="3576606"/>
            <a:ext cx="199300" cy="237573"/>
            <a:chOff x="7987504" y="5119303"/>
            <a:chExt cx="199300" cy="237573"/>
          </a:xfrm>
        </p:grpSpPr>
        <p:cxnSp>
          <p:nvCxnSpPr>
            <p:cNvPr id="76" name="Connecteur droit 75"/>
            <p:cNvCxnSpPr/>
            <p:nvPr/>
          </p:nvCxnSpPr>
          <p:spPr bwMode="auto">
            <a:xfrm rot="18495243" flipH="1">
              <a:off x="7918448" y="5200293"/>
              <a:ext cx="215900" cy="777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 bwMode="auto">
            <a:xfrm rot="18495243" flipH="1">
              <a:off x="7976334" y="5188359"/>
              <a:ext cx="215900" cy="77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eur droit 90"/>
            <p:cNvCxnSpPr/>
            <p:nvPr/>
          </p:nvCxnSpPr>
          <p:spPr bwMode="auto">
            <a:xfrm rot="18495243" flipH="1">
              <a:off x="8039960" y="5210032"/>
              <a:ext cx="215900" cy="77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Connecteur droit 91"/>
          <p:cNvCxnSpPr/>
          <p:nvPr/>
        </p:nvCxnSpPr>
        <p:spPr>
          <a:xfrm>
            <a:off x="8198872" y="3332335"/>
            <a:ext cx="1195394" cy="565360"/>
          </a:xfrm>
          <a:prstGeom prst="line">
            <a:avLst/>
          </a:prstGeom>
          <a:ln w="57150">
            <a:solidFill>
              <a:srgbClr val="8B3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>
            <a:off x="7223493" y="2876695"/>
            <a:ext cx="4504997" cy="21822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0" name="Connecteur droit 99"/>
          <p:cNvCxnSpPr/>
          <p:nvPr/>
        </p:nvCxnSpPr>
        <p:spPr>
          <a:xfrm>
            <a:off x="3131436" y="3039676"/>
            <a:ext cx="4504997" cy="218223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2" name="Connecteur droit 101"/>
          <p:cNvCxnSpPr>
            <a:endCxn id="49" idx="7"/>
          </p:cNvCxnSpPr>
          <p:nvPr/>
        </p:nvCxnSpPr>
        <p:spPr>
          <a:xfrm>
            <a:off x="4452725" y="3662024"/>
            <a:ext cx="1121981" cy="538255"/>
          </a:xfrm>
          <a:prstGeom prst="line">
            <a:avLst/>
          </a:prstGeom>
          <a:ln w="57150">
            <a:solidFill>
              <a:srgbClr val="8B3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ZoneTexte 102"/>
          <p:cNvSpPr txBox="1"/>
          <p:nvPr/>
        </p:nvSpPr>
        <p:spPr>
          <a:xfrm>
            <a:off x="10586896" y="3996551"/>
            <a:ext cx="64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(D)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6542565" y="4991079"/>
            <a:ext cx="641067" cy="461665"/>
          </a:xfrm>
          <a:prstGeom prst="rect">
            <a:avLst/>
          </a:prstGeom>
          <a:noFill/>
          <a:ln>
            <a:solidFill>
              <a:srgbClr val="8B3DE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(D’)</a:t>
            </a:r>
            <a:endParaRPr lang="fr-FR" sz="2400" dirty="0">
              <a:solidFill>
                <a:srgbClr val="7030A0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8678538" y="3435216"/>
            <a:ext cx="236062" cy="239487"/>
            <a:chOff x="2306425" y="4819444"/>
            <a:chExt cx="236062" cy="239487"/>
          </a:xfrm>
        </p:grpSpPr>
        <p:cxnSp>
          <p:nvCxnSpPr>
            <p:cNvPr id="105" name="Connecteur droit 104"/>
            <p:cNvCxnSpPr/>
            <p:nvPr/>
          </p:nvCxnSpPr>
          <p:spPr>
            <a:xfrm flipV="1">
              <a:off x="2306425" y="4819444"/>
              <a:ext cx="157375" cy="190089"/>
            </a:xfrm>
            <a:prstGeom prst="line">
              <a:avLst/>
            </a:prstGeom>
            <a:ln w="57150">
              <a:solidFill>
                <a:srgbClr val="8B3D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flipV="1">
              <a:off x="2385112" y="4868842"/>
              <a:ext cx="157375" cy="190089"/>
            </a:xfrm>
            <a:prstGeom prst="line">
              <a:avLst/>
            </a:prstGeom>
            <a:ln w="57150">
              <a:solidFill>
                <a:srgbClr val="8B3D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e 106"/>
          <p:cNvGrpSpPr/>
          <p:nvPr/>
        </p:nvGrpSpPr>
        <p:grpSpPr>
          <a:xfrm>
            <a:off x="4873448" y="3828868"/>
            <a:ext cx="236062" cy="239487"/>
            <a:chOff x="2306425" y="4819444"/>
            <a:chExt cx="236062" cy="239487"/>
          </a:xfrm>
        </p:grpSpPr>
        <p:cxnSp>
          <p:nvCxnSpPr>
            <p:cNvPr id="109" name="Connecteur droit 108"/>
            <p:cNvCxnSpPr/>
            <p:nvPr/>
          </p:nvCxnSpPr>
          <p:spPr>
            <a:xfrm flipV="1">
              <a:off x="2306425" y="4819444"/>
              <a:ext cx="157375" cy="190089"/>
            </a:xfrm>
            <a:prstGeom prst="line">
              <a:avLst/>
            </a:prstGeom>
            <a:ln w="57150">
              <a:solidFill>
                <a:srgbClr val="8B3D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flipV="1">
              <a:off x="2385112" y="4868842"/>
              <a:ext cx="157375" cy="190089"/>
            </a:xfrm>
            <a:prstGeom prst="line">
              <a:avLst/>
            </a:prstGeom>
            <a:ln w="57150">
              <a:solidFill>
                <a:srgbClr val="8B3D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Ellipse 110"/>
          <p:cNvSpPr/>
          <p:nvPr/>
        </p:nvSpPr>
        <p:spPr>
          <a:xfrm>
            <a:off x="7150666" y="4130794"/>
            <a:ext cx="835644" cy="763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" name="Ellipse 111"/>
          <p:cNvSpPr/>
          <p:nvPr/>
        </p:nvSpPr>
        <p:spPr>
          <a:xfrm>
            <a:off x="5460970" y="2604187"/>
            <a:ext cx="835644" cy="7634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3" name="Connecteur droit 122"/>
          <p:cNvCxnSpPr/>
          <p:nvPr/>
        </p:nvCxnSpPr>
        <p:spPr>
          <a:xfrm>
            <a:off x="5878792" y="2985891"/>
            <a:ext cx="1725381" cy="1526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rganigramme : Connecteur 123"/>
          <p:cNvSpPr/>
          <p:nvPr/>
        </p:nvSpPr>
        <p:spPr>
          <a:xfrm>
            <a:off x="7508584" y="4397278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Organigramme : Connecteur 124"/>
          <p:cNvSpPr/>
          <p:nvPr/>
        </p:nvSpPr>
        <p:spPr>
          <a:xfrm>
            <a:off x="5782781" y="2938183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7" name="Connecteur droit 126"/>
          <p:cNvCxnSpPr/>
          <p:nvPr/>
        </p:nvCxnSpPr>
        <p:spPr bwMode="auto">
          <a:xfrm rot="18495243" flipH="1">
            <a:off x="6270284" y="3389923"/>
            <a:ext cx="215900" cy="777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 bwMode="auto">
          <a:xfrm rot="18495243" flipH="1">
            <a:off x="7093398" y="4120778"/>
            <a:ext cx="215900" cy="777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9429485" y="6509547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6626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4" grpId="0" animBg="1"/>
      <p:bldP spid="46" grpId="0" animBg="1"/>
      <p:bldP spid="47" grpId="0"/>
      <p:bldP spid="48" grpId="0"/>
      <p:bldP spid="49" grpId="0" animBg="1"/>
      <p:bldP spid="50" grpId="0"/>
      <p:bldP spid="52" grpId="0" animBg="1"/>
      <p:bldP spid="53" grpId="0"/>
      <p:bldP spid="54" grpId="0" animBg="1"/>
      <p:bldP spid="55" grpId="0"/>
      <p:bldP spid="104" grpId="0" animBg="1"/>
      <p:bldP spid="111" grpId="0" animBg="1"/>
      <p:bldP spid="112" grpId="0" animBg="1"/>
      <p:bldP spid="124" grpId="0" animBg="1"/>
      <p:bldP spid="1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833099" y="6098102"/>
            <a:ext cx="1016000" cy="24447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8724" y="277159"/>
            <a:ext cx="91953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u="sng" dirty="0" smtClean="0">
                <a:solidFill>
                  <a:srgbClr val="00B050"/>
                </a:solidFill>
              </a:rPr>
              <a:t>4)Image  d’une  figure  par </a:t>
            </a:r>
            <a:r>
              <a:rPr lang="de-DE" sz="2000" b="1" u="sng" dirty="0">
                <a:solidFill>
                  <a:srgbClr val="00B050"/>
                </a:solidFill>
              </a:rPr>
              <a:t>une </a:t>
            </a:r>
            <a:r>
              <a:rPr lang="de-DE" sz="2000" b="1" u="sng" dirty="0" err="1">
                <a:solidFill>
                  <a:srgbClr val="00B050"/>
                </a:solidFill>
              </a:rPr>
              <a:t>symétrie</a:t>
            </a:r>
            <a:r>
              <a:rPr lang="de-DE" sz="2000" b="1" u="sng" dirty="0">
                <a:solidFill>
                  <a:srgbClr val="00B050"/>
                </a:solidFill>
              </a:rPr>
              <a:t> axiale:</a:t>
            </a:r>
            <a:endParaRPr lang="fr-FR" sz="2000" b="1" u="sng" dirty="0">
              <a:solidFill>
                <a:srgbClr val="00B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9015" y="2239714"/>
            <a:ext cx="9359900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d’un cercle par une </a:t>
            </a:r>
            <a:r>
              <a:rPr lang="fr-FR" dirty="0"/>
              <a:t>symétrie axiale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est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un cercle de même rayon.</a:t>
            </a:r>
            <a:endParaRPr lang="fr-FR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015" y="741605"/>
            <a:ext cx="607154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lvl="0">
              <a:lnSpc>
                <a:spcPct val="115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d’une droite par une </a:t>
            </a:r>
            <a:r>
              <a:rPr lang="fr-FR" dirty="0"/>
              <a:t>symétrie axiale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est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une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droite</a:t>
            </a:r>
            <a:r>
              <a:rPr lang="fr-FR" dirty="0" smtClean="0"/>
              <a:t>. </a:t>
            </a:r>
            <a:endParaRPr lang="fr-FR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9015" y="1443470"/>
            <a:ext cx="9414783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lvl="0">
              <a:lnSpc>
                <a:spcPct val="115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d’une demi-droite par une </a:t>
            </a:r>
            <a:r>
              <a:rPr lang="fr-FR" dirty="0"/>
              <a:t>symétrie axiale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est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une demi-droite </a:t>
            </a:r>
            <a:endParaRPr lang="fr-FR" dirty="0" smtClean="0">
              <a:solidFill>
                <a:srgbClr val="000000"/>
              </a:solidFill>
              <a:latin typeface="Times New Roman"/>
              <a:ea typeface="Calibri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9015" y="1828832"/>
            <a:ext cx="8077851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lvl="0">
              <a:lnSpc>
                <a:spcPct val="115000"/>
              </a:lnSpc>
            </a:pP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L’image d’un segment par une </a:t>
            </a:r>
            <a:r>
              <a:rPr lang="fr-FR" dirty="0"/>
              <a:t>symétrie axiale 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est </a:t>
            </a:r>
            <a:r>
              <a:rPr lang="fr-FR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un segment de même longueur.</a:t>
            </a:r>
            <a:endParaRPr lang="fr-FR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3344091" y="4065961"/>
            <a:ext cx="4390121" cy="11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rganigramme : Connecteur 32"/>
          <p:cNvSpPr/>
          <p:nvPr/>
        </p:nvSpPr>
        <p:spPr>
          <a:xfrm>
            <a:off x="6064219" y="3288504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6160230" y="2956609"/>
            <a:ext cx="39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</a:t>
            </a:r>
            <a:endParaRPr lang="fr-FR" sz="2400" dirty="0"/>
          </a:p>
        </p:txBody>
      </p:sp>
      <p:sp>
        <p:nvSpPr>
          <p:cNvPr id="36" name="Organigramme : Connecteur 35"/>
          <p:cNvSpPr/>
          <p:nvPr/>
        </p:nvSpPr>
        <p:spPr>
          <a:xfrm>
            <a:off x="4726383" y="3311618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4388510" y="3089801"/>
            <a:ext cx="43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A’</a:t>
            </a:r>
            <a:endParaRPr lang="fr-FR" sz="2400" dirty="0"/>
          </a:p>
        </p:txBody>
      </p:sp>
      <p:cxnSp>
        <p:nvCxnSpPr>
          <p:cNvPr id="38" name="Connecteur droit 37"/>
          <p:cNvCxnSpPr>
            <a:endCxn id="103" idx="6"/>
          </p:cNvCxnSpPr>
          <p:nvPr/>
        </p:nvCxnSpPr>
        <p:spPr>
          <a:xfrm flipV="1">
            <a:off x="4534635" y="5049720"/>
            <a:ext cx="2017028" cy="21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7627955" y="4107149"/>
            <a:ext cx="41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</a:t>
            </a:r>
            <a:endParaRPr lang="fr-FR" sz="2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2695580" y="3835128"/>
            <a:ext cx="48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B’</a:t>
            </a:r>
            <a:endParaRPr lang="fr-FR" sz="2400" dirty="0"/>
          </a:p>
        </p:txBody>
      </p:sp>
      <p:sp>
        <p:nvSpPr>
          <p:cNvPr id="52" name="Organigramme : Connecteur 51"/>
          <p:cNvSpPr/>
          <p:nvPr/>
        </p:nvSpPr>
        <p:spPr>
          <a:xfrm>
            <a:off x="7516121" y="4037601"/>
            <a:ext cx="192021" cy="13909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69"/>
          <p:cNvCxnSpPr/>
          <p:nvPr/>
        </p:nvCxnSpPr>
        <p:spPr>
          <a:xfrm>
            <a:off x="5125799" y="2801532"/>
            <a:ext cx="4526201" cy="23780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 flipH="1">
            <a:off x="1983146" y="2801532"/>
            <a:ext cx="3793612" cy="213481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Connecteur droit 72"/>
          <p:cNvCxnSpPr>
            <a:stCxn id="36" idx="6"/>
            <a:endCxn id="33" idx="2"/>
          </p:cNvCxnSpPr>
          <p:nvPr/>
        </p:nvCxnSpPr>
        <p:spPr>
          <a:xfrm flipV="1">
            <a:off x="4918404" y="3360512"/>
            <a:ext cx="1145815" cy="23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/>
              <p:cNvSpPr txBox="1"/>
              <p:nvPr/>
            </p:nvSpPr>
            <p:spPr>
              <a:xfrm>
                <a:off x="4878515" y="5834338"/>
                <a:ext cx="587891" cy="461665"/>
              </a:xfrm>
              <a:prstGeom prst="rect">
                <a:avLst/>
              </a:prstGeom>
              <a:noFill/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2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fr-FR" sz="2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)</a:t>
                </a:r>
                <a:endParaRPr lang="fr-FR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ZoneText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515" y="5834338"/>
                <a:ext cx="587891" cy="461665"/>
              </a:xfrm>
              <a:prstGeom prst="rect">
                <a:avLst/>
              </a:prstGeom>
              <a:blipFill rotWithShape="1">
                <a:blip r:embed="rId2"/>
                <a:stretch>
                  <a:fillRect l="-14141" t="-7692" r="-8081" b="-28205"/>
                </a:stretch>
              </a:blipFill>
              <a:ln>
                <a:solidFill>
                  <a:schemeClr val="accent3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ZoneTexte 74"/>
          <p:cNvSpPr txBox="1"/>
          <p:nvPr/>
        </p:nvSpPr>
        <p:spPr>
          <a:xfrm>
            <a:off x="2334418" y="4744840"/>
            <a:ext cx="641067" cy="461665"/>
          </a:xfrm>
          <a:prstGeom prst="rect">
            <a:avLst/>
          </a:prstGeom>
          <a:noFill/>
          <a:ln>
            <a:solidFill>
              <a:srgbClr val="8B3DE1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7030A0"/>
                </a:solidFill>
              </a:rPr>
              <a:t>(D’)</a:t>
            </a:r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76" name="Ellipse 75"/>
          <p:cNvSpPr/>
          <p:nvPr/>
        </p:nvSpPr>
        <p:spPr>
          <a:xfrm>
            <a:off x="3966976" y="4504028"/>
            <a:ext cx="1037627" cy="1068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Organigramme : Connecteur 77"/>
          <p:cNvSpPr/>
          <p:nvPr/>
        </p:nvSpPr>
        <p:spPr>
          <a:xfrm>
            <a:off x="4427904" y="5019622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0" name="Organigramme : Connecteur 79"/>
          <p:cNvSpPr/>
          <p:nvPr/>
        </p:nvSpPr>
        <p:spPr>
          <a:xfrm>
            <a:off x="3178181" y="4120103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5" name="Connecteur droit 84"/>
          <p:cNvCxnSpPr>
            <a:stCxn id="4" idx="2"/>
          </p:cNvCxnSpPr>
          <p:nvPr/>
        </p:nvCxnSpPr>
        <p:spPr>
          <a:xfrm>
            <a:off x="5438965" y="2630398"/>
            <a:ext cx="64034" cy="3790634"/>
          </a:xfrm>
          <a:prstGeom prst="line">
            <a:avLst/>
          </a:prstGeom>
          <a:ln w="762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86" name="Groupe 85"/>
          <p:cNvGrpSpPr/>
          <p:nvPr/>
        </p:nvGrpSpPr>
        <p:grpSpPr>
          <a:xfrm>
            <a:off x="4389010" y="4020461"/>
            <a:ext cx="199300" cy="237573"/>
            <a:chOff x="7987504" y="5119303"/>
            <a:chExt cx="199300" cy="237573"/>
          </a:xfrm>
        </p:grpSpPr>
        <p:cxnSp>
          <p:nvCxnSpPr>
            <p:cNvPr id="87" name="Connecteur droit 86"/>
            <p:cNvCxnSpPr/>
            <p:nvPr/>
          </p:nvCxnSpPr>
          <p:spPr bwMode="auto">
            <a:xfrm rot="18495243" flipH="1">
              <a:off x="7918448" y="5200293"/>
              <a:ext cx="215900" cy="777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 bwMode="auto">
            <a:xfrm rot="18495243" flipH="1">
              <a:off x="7976334" y="5188359"/>
              <a:ext cx="215900" cy="77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 bwMode="auto">
            <a:xfrm rot="18495243" flipH="1">
              <a:off x="8039960" y="5210032"/>
              <a:ext cx="215900" cy="77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e 89"/>
          <p:cNvGrpSpPr/>
          <p:nvPr/>
        </p:nvGrpSpPr>
        <p:grpSpPr>
          <a:xfrm>
            <a:off x="6178940" y="3988362"/>
            <a:ext cx="199300" cy="237573"/>
            <a:chOff x="7987504" y="5119303"/>
            <a:chExt cx="199300" cy="237573"/>
          </a:xfrm>
        </p:grpSpPr>
        <p:cxnSp>
          <p:nvCxnSpPr>
            <p:cNvPr id="91" name="Connecteur droit 90"/>
            <p:cNvCxnSpPr/>
            <p:nvPr/>
          </p:nvCxnSpPr>
          <p:spPr bwMode="auto">
            <a:xfrm rot="18495243" flipH="1">
              <a:off x="7918448" y="5200293"/>
              <a:ext cx="215900" cy="777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 bwMode="auto">
            <a:xfrm rot="18495243" flipH="1">
              <a:off x="7976334" y="5188359"/>
              <a:ext cx="215900" cy="77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 bwMode="auto">
            <a:xfrm rot="18495243" flipH="1">
              <a:off x="8039960" y="5210032"/>
              <a:ext cx="215900" cy="77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e 34"/>
          <p:cNvGrpSpPr>
            <a:grpSpLocks/>
          </p:cNvGrpSpPr>
          <p:nvPr/>
        </p:nvGrpSpPr>
        <p:grpSpPr bwMode="auto">
          <a:xfrm rot="19995243">
            <a:off x="5673348" y="3308918"/>
            <a:ext cx="314325" cy="103187"/>
            <a:chOff x="1406721" y="3377461"/>
            <a:chExt cx="313379" cy="101324"/>
          </a:xfrm>
        </p:grpSpPr>
        <p:cxnSp>
          <p:nvCxnSpPr>
            <p:cNvPr id="95" name="Connecteur droit 94"/>
            <p:cNvCxnSpPr/>
            <p:nvPr/>
          </p:nvCxnSpPr>
          <p:spPr>
            <a:xfrm rot="20100000" flipH="1">
              <a:off x="1402881" y="3371247"/>
              <a:ext cx="215250" cy="76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 rot="20100000" flipH="1">
              <a:off x="1501262" y="3396246"/>
              <a:ext cx="215250" cy="76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e 34"/>
          <p:cNvGrpSpPr>
            <a:grpSpLocks/>
          </p:cNvGrpSpPr>
          <p:nvPr/>
        </p:nvGrpSpPr>
        <p:grpSpPr bwMode="auto">
          <a:xfrm rot="19995243">
            <a:off x="5076726" y="3323757"/>
            <a:ext cx="314325" cy="103187"/>
            <a:chOff x="1406721" y="3377461"/>
            <a:chExt cx="313379" cy="101324"/>
          </a:xfrm>
        </p:grpSpPr>
        <p:cxnSp>
          <p:nvCxnSpPr>
            <p:cNvPr id="98" name="Connecteur droit 97"/>
            <p:cNvCxnSpPr/>
            <p:nvPr/>
          </p:nvCxnSpPr>
          <p:spPr>
            <a:xfrm rot="20100000" flipH="1">
              <a:off x="1402881" y="3371247"/>
              <a:ext cx="215250" cy="76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 rot="20100000" flipH="1">
              <a:off x="1501262" y="3396246"/>
              <a:ext cx="215250" cy="76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ZoneTexte 99"/>
          <p:cNvSpPr txBox="1"/>
          <p:nvPr/>
        </p:nvSpPr>
        <p:spPr>
          <a:xfrm>
            <a:off x="9010933" y="4466494"/>
            <a:ext cx="641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(D)</a:t>
            </a:r>
            <a:endParaRPr lang="fr-FR" sz="2400" dirty="0">
              <a:solidFill>
                <a:srgbClr val="00B050"/>
              </a:solidFill>
            </a:endParaRPr>
          </a:p>
        </p:txBody>
      </p:sp>
      <p:sp>
        <p:nvSpPr>
          <p:cNvPr id="102" name="Ellipse 101"/>
          <p:cNvSpPr/>
          <p:nvPr/>
        </p:nvSpPr>
        <p:spPr>
          <a:xfrm>
            <a:off x="5971518" y="4515675"/>
            <a:ext cx="1037627" cy="10680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" name="Organigramme : Connecteur 102"/>
          <p:cNvSpPr/>
          <p:nvPr/>
        </p:nvSpPr>
        <p:spPr>
          <a:xfrm>
            <a:off x="6359642" y="4977712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5" name="Groupe 104"/>
          <p:cNvGrpSpPr/>
          <p:nvPr/>
        </p:nvGrpSpPr>
        <p:grpSpPr>
          <a:xfrm>
            <a:off x="6020178" y="4936344"/>
            <a:ext cx="236062" cy="239487"/>
            <a:chOff x="2306425" y="4819444"/>
            <a:chExt cx="236062" cy="239487"/>
          </a:xfrm>
        </p:grpSpPr>
        <p:cxnSp>
          <p:nvCxnSpPr>
            <p:cNvPr id="106" name="Connecteur droit 105"/>
            <p:cNvCxnSpPr/>
            <p:nvPr/>
          </p:nvCxnSpPr>
          <p:spPr>
            <a:xfrm flipV="1">
              <a:off x="2306425" y="4819444"/>
              <a:ext cx="157375" cy="190089"/>
            </a:xfrm>
            <a:prstGeom prst="line">
              <a:avLst/>
            </a:prstGeom>
            <a:ln w="57150">
              <a:solidFill>
                <a:srgbClr val="8B3D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 flipV="1">
              <a:off x="2385112" y="4868842"/>
              <a:ext cx="157375" cy="190089"/>
            </a:xfrm>
            <a:prstGeom prst="line">
              <a:avLst/>
            </a:prstGeom>
            <a:ln w="57150">
              <a:solidFill>
                <a:srgbClr val="8B3D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e 107"/>
          <p:cNvGrpSpPr/>
          <p:nvPr/>
        </p:nvGrpSpPr>
        <p:grpSpPr>
          <a:xfrm>
            <a:off x="4682342" y="4951093"/>
            <a:ext cx="236062" cy="239487"/>
            <a:chOff x="2306425" y="4819444"/>
            <a:chExt cx="236062" cy="239487"/>
          </a:xfrm>
        </p:grpSpPr>
        <p:cxnSp>
          <p:nvCxnSpPr>
            <p:cNvPr id="109" name="Connecteur droit 108"/>
            <p:cNvCxnSpPr/>
            <p:nvPr/>
          </p:nvCxnSpPr>
          <p:spPr>
            <a:xfrm flipV="1">
              <a:off x="2306425" y="4819444"/>
              <a:ext cx="157375" cy="190089"/>
            </a:xfrm>
            <a:prstGeom prst="line">
              <a:avLst/>
            </a:prstGeom>
            <a:ln w="57150">
              <a:solidFill>
                <a:srgbClr val="8B3D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 flipV="1">
              <a:off x="2385112" y="4868842"/>
              <a:ext cx="157375" cy="190089"/>
            </a:xfrm>
            <a:prstGeom prst="line">
              <a:avLst/>
            </a:prstGeom>
            <a:ln w="57150">
              <a:solidFill>
                <a:srgbClr val="8B3DE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ZoneTexte 110"/>
          <p:cNvSpPr txBox="1"/>
          <p:nvPr/>
        </p:nvSpPr>
        <p:spPr>
          <a:xfrm>
            <a:off x="6521272" y="4830020"/>
            <a:ext cx="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</a:rPr>
              <a:t>Ω</a:t>
            </a:r>
            <a:endParaRPr lang="fr-FR" sz="2400" dirty="0"/>
          </a:p>
        </p:txBody>
      </p:sp>
      <p:sp>
        <p:nvSpPr>
          <p:cNvPr id="112" name="ZoneTexte 111"/>
          <p:cNvSpPr txBox="1"/>
          <p:nvPr/>
        </p:nvSpPr>
        <p:spPr>
          <a:xfrm>
            <a:off x="4010314" y="4712730"/>
            <a:ext cx="524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prstClr val="black"/>
                </a:solidFill>
              </a:rPr>
              <a:t>Ω’</a:t>
            </a:r>
            <a:endParaRPr lang="fr-FR" sz="2400" dirty="0"/>
          </a:p>
        </p:txBody>
      </p:sp>
      <p:sp>
        <p:nvSpPr>
          <p:cNvPr id="114" name="Rectangle 113"/>
          <p:cNvSpPr/>
          <p:nvPr/>
        </p:nvSpPr>
        <p:spPr>
          <a:xfrm>
            <a:off x="1759317" y="1061725"/>
            <a:ext cx="7024954" cy="390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61925" lvl="0">
              <a:lnSpc>
                <a:spcPct val="115000"/>
              </a:lnSpc>
            </a:pPr>
            <a:r>
              <a:rPr lang="fr-FR" dirty="0" smtClean="0">
                <a:solidFill>
                  <a:prstClr val="black"/>
                </a:solidFill>
              </a:rPr>
              <a:t>(Que </a:t>
            </a:r>
            <a:r>
              <a:rPr lang="fr-FR" dirty="0">
                <a:solidFill>
                  <a:prstClr val="black"/>
                </a:solidFill>
              </a:rPr>
              <a:t>si la droite est parallèle à l’axe de la </a:t>
            </a:r>
            <a:r>
              <a:rPr lang="fr-FR" dirty="0" smtClean="0">
                <a:solidFill>
                  <a:prstClr val="black"/>
                </a:solidFill>
              </a:rPr>
              <a:t>symétrie</a:t>
            </a:r>
            <a:r>
              <a:rPr lang="fr-FR" dirty="0" smtClean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) </a:t>
            </a:r>
            <a:endParaRPr lang="fr-FR" dirty="0">
              <a:solidFill>
                <a:prstClr val="black"/>
              </a:solidFill>
              <a:latin typeface="Calibri"/>
              <a:ea typeface="Calibri"/>
              <a:cs typeface="Arial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6177311" y="3367399"/>
            <a:ext cx="1422032" cy="713176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120"/>
          <p:cNvCxnSpPr>
            <a:stCxn id="37" idx="3"/>
            <a:endCxn id="80" idx="7"/>
          </p:cNvCxnSpPr>
          <p:nvPr/>
        </p:nvCxnSpPr>
        <p:spPr>
          <a:xfrm flipH="1">
            <a:off x="3342081" y="3320634"/>
            <a:ext cx="1480313" cy="82056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e 125"/>
          <p:cNvGrpSpPr/>
          <p:nvPr/>
        </p:nvGrpSpPr>
        <p:grpSpPr>
          <a:xfrm>
            <a:off x="6751871" y="3585869"/>
            <a:ext cx="306887" cy="290089"/>
            <a:chOff x="2235600" y="4768842"/>
            <a:chExt cx="306887" cy="290089"/>
          </a:xfrm>
        </p:grpSpPr>
        <p:cxnSp>
          <p:nvCxnSpPr>
            <p:cNvPr id="127" name="Connecteur droit 126"/>
            <p:cNvCxnSpPr/>
            <p:nvPr/>
          </p:nvCxnSpPr>
          <p:spPr>
            <a:xfrm flipV="1">
              <a:off x="2306425" y="4819444"/>
              <a:ext cx="157375" cy="19008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flipV="1">
              <a:off x="2385112" y="4868842"/>
              <a:ext cx="157375" cy="19008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/>
            <p:nvPr/>
          </p:nvCxnSpPr>
          <p:spPr>
            <a:xfrm flipV="1">
              <a:off x="2235600" y="4768842"/>
              <a:ext cx="157375" cy="19008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e 129"/>
          <p:cNvGrpSpPr/>
          <p:nvPr/>
        </p:nvGrpSpPr>
        <p:grpSpPr>
          <a:xfrm>
            <a:off x="3896214" y="3566868"/>
            <a:ext cx="228199" cy="433913"/>
            <a:chOff x="2235600" y="4768842"/>
            <a:chExt cx="306887" cy="290089"/>
          </a:xfrm>
        </p:grpSpPr>
        <p:cxnSp>
          <p:nvCxnSpPr>
            <p:cNvPr id="131" name="Connecteur droit 130"/>
            <p:cNvCxnSpPr/>
            <p:nvPr/>
          </p:nvCxnSpPr>
          <p:spPr>
            <a:xfrm flipV="1">
              <a:off x="2306425" y="4819444"/>
              <a:ext cx="157375" cy="19008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 flipV="1">
              <a:off x="2385112" y="4868842"/>
              <a:ext cx="157375" cy="19008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/>
            <p:cNvCxnSpPr/>
            <p:nvPr/>
          </p:nvCxnSpPr>
          <p:spPr>
            <a:xfrm flipV="1">
              <a:off x="2235600" y="4768842"/>
              <a:ext cx="157375" cy="190089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sp>
        <p:nvSpPr>
          <p:cNvPr id="8" name="Rectangle 7"/>
          <p:cNvSpPr/>
          <p:nvPr/>
        </p:nvSpPr>
        <p:spPr>
          <a:xfrm>
            <a:off x="6374233" y="762380"/>
            <a:ext cx="2330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qui ne lui est parallèle</a:t>
            </a:r>
          </a:p>
        </p:txBody>
      </p:sp>
    </p:spTree>
    <p:extLst>
      <p:ext uri="{BB962C8B-B14F-4D97-AF65-F5344CB8AC3E}">
        <p14:creationId xmlns:p14="http://schemas.microsoft.com/office/powerpoint/2010/main" val="14106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33" grpId="0" animBg="1"/>
      <p:bldP spid="35" grpId="0"/>
      <p:bldP spid="36" grpId="0" animBg="1"/>
      <p:bldP spid="37" grpId="0"/>
      <p:bldP spid="40" grpId="0"/>
      <p:bldP spid="42" grpId="0"/>
      <p:bldP spid="52" grpId="0" animBg="1"/>
      <p:bldP spid="75" grpId="0" animBg="1"/>
      <p:bldP spid="76" grpId="0" animBg="1"/>
      <p:bldP spid="78" grpId="0" animBg="1"/>
      <p:bldP spid="80" grpId="0" animBg="1"/>
      <p:bldP spid="102" grpId="0" animBg="1"/>
      <p:bldP spid="103" grpId="0" animBg="1"/>
      <p:bldP spid="111" grpId="0"/>
      <p:bldP spid="112" grpId="0"/>
      <p:bldP spid="114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178985" y="2205038"/>
            <a:ext cx="10477500" cy="7694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fr-FR" altLang="fr-FR" sz="4400" dirty="0" smtClean="0">
                <a:solidFill>
                  <a:schemeClr val="tx1"/>
                </a:solidFill>
                <a:latin typeface="Times New Roman" pitchFamily="18" charset="0"/>
              </a:rPr>
              <a:t>Leçon13: </a:t>
            </a:r>
            <a:r>
              <a:rPr lang="fr-FR" sz="4400" dirty="0"/>
              <a:t>Les Transformations du </a:t>
            </a:r>
            <a:r>
              <a:rPr lang="fr-FR" sz="4400" dirty="0" smtClean="0"/>
              <a:t>plan</a:t>
            </a:r>
            <a:endParaRPr lang="fr-FR" altLang="fr-FR" sz="44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1276351" y="6165850"/>
            <a:ext cx="1087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2000"/>
              <a:t>Création :ATMANI NAJIB</a:t>
            </a: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1352551" y="746527"/>
            <a:ext cx="10718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4400" dirty="0">
                <a:solidFill>
                  <a:srgbClr val="FF0000"/>
                </a:solidFill>
                <a:latin typeface="Times New Roman" pitchFamily="18" charset="0"/>
              </a:rPr>
              <a:t>Résumé de Cours avec exemples et exercices avec corrections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3" y="5556251"/>
            <a:ext cx="235373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078818" y="182563"/>
            <a:ext cx="569594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>
                <a:solidFill>
                  <a:schemeClr val="tx1"/>
                </a:solidFill>
                <a:latin typeface="Times New Roman" pitchFamily="18" charset="0"/>
              </a:rPr>
              <a:t>Tronc commun Sciences</a:t>
            </a:r>
            <a:endParaRPr lang="fr-FR" altLang="fr-F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5" name="Rectangle 2"/>
          <p:cNvSpPr>
            <a:spLocks noChangeArrowheads="1"/>
          </p:cNvSpPr>
          <p:nvPr/>
        </p:nvSpPr>
        <p:spPr bwMode="auto">
          <a:xfrm>
            <a:off x="2865966" y="5314951"/>
            <a:ext cx="710565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rgbClr val="000000"/>
                </a:solidFill>
                <a:latin typeface="Times New Roman" pitchFamily="18" charset="0"/>
              </a:rPr>
              <a:t>Méthodes et astuces  </a:t>
            </a:r>
            <a:endParaRPr lang="fr-FR" altLang="fr-FR" sz="2400" b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fr-FR" sz="2400">
                <a:solidFill>
                  <a:srgbClr val="000000"/>
                </a:solidFill>
                <a:latin typeface="Times New Roman" pitchFamily="18" charset="0"/>
              </a:rPr>
              <a:t> Remarques et conseils pratiques</a:t>
            </a:r>
            <a:endParaRPr lang="fr-FR" altLang="fr-FR" sz="2400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1178985" y="3730380"/>
            <a:ext cx="10477500" cy="146258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88900" algn="l"/>
              </a:tabLst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88900" algn="l"/>
              </a:tabLst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88900" algn="l"/>
              </a:tabLst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900" algn="l"/>
              </a:tabLst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buSzPts val="1400"/>
              <a:buNone/>
            </a:pPr>
            <a:r>
              <a:rPr lang="fr-FR" sz="4000" dirty="0"/>
              <a:t>I) symétrie axiale et symétrie centrale et translation et </a:t>
            </a:r>
            <a:r>
              <a:rPr lang="fr-FR" sz="4000" dirty="0" smtClean="0"/>
              <a:t>l’homothétie : Définitions</a:t>
            </a:r>
            <a:r>
              <a:rPr lang="fr-FR" altLang="fr-FR" sz="4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</a:t>
            </a:r>
            <a:endParaRPr lang="fr-FR" altLang="fr-FR" sz="36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57" name="Rectangle 3"/>
          <p:cNvSpPr>
            <a:spLocks noChangeArrowheads="1"/>
          </p:cNvSpPr>
          <p:nvPr/>
        </p:nvSpPr>
        <p:spPr bwMode="auto">
          <a:xfrm>
            <a:off x="1676519" y="182860"/>
            <a:ext cx="28064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rgbClr val="000099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rgbClr val="000099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rgbClr val="000099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000099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Times New Roman" pitchFamily="18" charset="0"/>
              </a:rPr>
              <a:t>MATHÉMATIQUE</a:t>
            </a:r>
            <a:endParaRPr lang="fr-FR" altLang="fr-FR" sz="2400" b="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601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coc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  <p:bldP spid="207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29926" y="6243229"/>
            <a:ext cx="1016000" cy="24447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7258" y="1003400"/>
            <a:ext cx="9182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</a:t>
            </a:r>
            <a:r>
              <a:rPr lang="fr-FR" dirty="0"/>
              <a:t>) Monter que la </a:t>
            </a:r>
            <a:r>
              <a:rPr lang="fr-FR" dirty="0" smtClean="0"/>
              <a:t>droite            </a:t>
            </a:r>
            <a:r>
              <a:rPr lang="fr-FR" dirty="0"/>
              <a:t>est l’image de la </a:t>
            </a:r>
            <a:r>
              <a:rPr lang="fr-FR" dirty="0" smtClean="0"/>
              <a:t>droite           </a:t>
            </a:r>
            <a:r>
              <a:rPr lang="fr-FR" dirty="0"/>
              <a:t>par la translation  </a:t>
            </a:r>
            <a:r>
              <a:rPr lang="fr-FR" dirty="0" smtClean="0"/>
              <a:t>                        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99161" y="192782"/>
            <a:ext cx="1141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Exercice: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4662" y="229225"/>
            <a:ext cx="2676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un </a:t>
            </a:r>
            <a:r>
              <a:rPr lang="fr-FR" dirty="0" smtClean="0">
                <a:solidFill>
                  <a:prstClr val="black"/>
                </a:solidFill>
              </a:rPr>
              <a:t>parallélogramme et     </a:t>
            </a:r>
            <a:endParaRPr lang="fr-FR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830267"/>
              </p:ext>
            </p:extLst>
          </p:nvPr>
        </p:nvGraphicFramePr>
        <p:xfrm>
          <a:off x="2153300" y="270339"/>
          <a:ext cx="740424" cy="287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95" name="Equation" r:id="rId3" imgW="457002" imgH="177723" progId="Equation.DSMT4">
                  <p:embed/>
                </p:oleObj>
              </mc:Choice>
              <mc:Fallback>
                <p:oleObj name="Equation" r:id="rId3" imgW="457002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3300" y="270339"/>
                        <a:ext cx="740424" cy="287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969000" y="244614"/>
            <a:ext cx="38289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deux points tels que :   </a:t>
            </a:r>
            <a:r>
              <a:rPr lang="fr-FR" dirty="0" smtClean="0">
                <a:solidFill>
                  <a:prstClr val="black"/>
                </a:solidFill>
              </a:rPr>
              <a:t>                   et  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341831"/>
              </p:ext>
            </p:extLst>
          </p:nvPr>
        </p:nvGraphicFramePr>
        <p:xfrm>
          <a:off x="5233988" y="229225"/>
          <a:ext cx="2476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96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Obje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988" y="229225"/>
                        <a:ext cx="2476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383709" y="223560"/>
            <a:ext cx="37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et</a:t>
            </a:r>
            <a:endParaRPr lang="fr-FR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374386"/>
              </p:ext>
            </p:extLst>
          </p:nvPr>
        </p:nvGraphicFramePr>
        <p:xfrm>
          <a:off x="5718860" y="255657"/>
          <a:ext cx="27305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97" name="Equation" r:id="rId7" imgW="139680" imgH="177480" progId="Equation.DSMT4">
                  <p:embed/>
                </p:oleObj>
              </mc:Choice>
              <mc:Fallback>
                <p:oleObj name="Equation" r:id="rId7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8860" y="255657"/>
                        <a:ext cx="27305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477426"/>
              </p:ext>
            </p:extLst>
          </p:nvPr>
        </p:nvGraphicFramePr>
        <p:xfrm>
          <a:off x="8196379" y="137775"/>
          <a:ext cx="1023821" cy="583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98" name="Equation" r:id="rId9" imgW="685800" imgH="393700" progId="Equation.DSMT4">
                  <p:embed/>
                </p:oleObj>
              </mc:Choice>
              <mc:Fallback>
                <p:oleObj name="Equation" r:id="rId9" imgW="6858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6379" y="137775"/>
                        <a:ext cx="1023821" cy="5830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345731"/>
              </p:ext>
            </p:extLst>
          </p:nvPr>
        </p:nvGraphicFramePr>
        <p:xfrm>
          <a:off x="9782175" y="269875"/>
          <a:ext cx="8731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999" name="Equation" r:id="rId11" imgW="583920" imgH="215640" progId="Equation.DSMT4">
                  <p:embed/>
                </p:oleObj>
              </mc:Choice>
              <mc:Fallback>
                <p:oleObj name="Equation" r:id="rId11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2175" y="269875"/>
                        <a:ext cx="873125" cy="31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937258" y="634068"/>
            <a:ext cx="2019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1) Faite une figure.</a:t>
            </a: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548600"/>
              </p:ext>
            </p:extLst>
          </p:nvPr>
        </p:nvGraphicFramePr>
        <p:xfrm>
          <a:off x="3300106" y="993338"/>
          <a:ext cx="546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0" name="Equation" r:id="rId13" imgW="342751" imgH="253890" progId="Equation.DSMT4">
                  <p:embed/>
                </p:oleObj>
              </mc:Choice>
              <mc:Fallback>
                <p:oleObj name="Equation" r:id="rId13" imgW="342751" imgH="25389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106" y="993338"/>
                        <a:ext cx="54610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638744"/>
              </p:ext>
            </p:extLst>
          </p:nvPr>
        </p:nvGraphicFramePr>
        <p:xfrm>
          <a:off x="6188075" y="1003300"/>
          <a:ext cx="5651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1" name="Equation" r:id="rId15" imgW="355320" imgH="253800" progId="Equation.DSMT4">
                  <p:embed/>
                </p:oleObj>
              </mc:Choice>
              <mc:Fallback>
                <p:oleObj name="Equation" r:id="rId15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075" y="1003300"/>
                        <a:ext cx="565150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329879"/>
              </p:ext>
            </p:extLst>
          </p:nvPr>
        </p:nvGraphicFramePr>
        <p:xfrm>
          <a:off x="8483600" y="983765"/>
          <a:ext cx="476250" cy="504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2" name="Equation" r:id="rId17" imgW="228600" imgH="241300" progId="Equation.DSMT4">
                  <p:embed/>
                </p:oleObj>
              </mc:Choice>
              <mc:Fallback>
                <p:oleObj name="Equation" r:id="rId17" imgW="228600" imgH="2413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3600" y="983765"/>
                        <a:ext cx="476250" cy="504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937258" y="1402913"/>
            <a:ext cx="80797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et que peut-on en déduire pour les droites  </a:t>
            </a:r>
            <a:r>
              <a:rPr lang="fr-FR" dirty="0" smtClean="0">
                <a:solidFill>
                  <a:prstClr val="black"/>
                </a:solidFill>
              </a:rPr>
              <a:t>         </a:t>
            </a:r>
            <a:r>
              <a:rPr lang="fr-FR" dirty="0">
                <a:solidFill>
                  <a:prstClr val="black"/>
                </a:solidFill>
              </a:rPr>
              <a:t>et </a:t>
            </a:r>
            <a:r>
              <a:rPr lang="fr-FR" dirty="0" smtClean="0">
                <a:solidFill>
                  <a:prstClr val="black"/>
                </a:solidFill>
              </a:rPr>
              <a:t>         </a:t>
            </a:r>
            <a:r>
              <a:rPr lang="fr-FR" dirty="0">
                <a:solidFill>
                  <a:prstClr val="black"/>
                </a:solidFill>
              </a:rPr>
              <a:t>?</a:t>
            </a:r>
          </a:p>
        </p:txBody>
      </p:sp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98912"/>
              </p:ext>
            </p:extLst>
          </p:nvPr>
        </p:nvGraphicFramePr>
        <p:xfrm>
          <a:off x="5092052" y="1402913"/>
          <a:ext cx="546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3" name="Equation" r:id="rId19" imgW="342751" imgH="253890" progId="Equation.DSMT4">
                  <p:embed/>
                </p:oleObj>
              </mc:Choice>
              <mc:Fallback>
                <p:oleObj name="Equation" r:id="rId19" imgW="342751" imgH="253890" progId="Equation.DSMT4">
                  <p:embed/>
                  <p:pic>
                    <p:nvPicPr>
                      <p:cNvPr id="0" name="Obje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052" y="1402913"/>
                        <a:ext cx="5461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78369"/>
              </p:ext>
            </p:extLst>
          </p:nvPr>
        </p:nvGraphicFramePr>
        <p:xfrm>
          <a:off x="5969000" y="1402913"/>
          <a:ext cx="5651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4" name="Equation" r:id="rId20" imgW="355320" imgH="253800" progId="Equation.DSMT4">
                  <p:embed/>
                </p:oleObj>
              </mc:Choice>
              <mc:Fallback>
                <p:oleObj name="Equation" r:id="rId20" imgW="355320" imgH="253800" progId="Equation.DSMT4">
                  <p:embed/>
                  <p:pic>
                    <p:nvPicPr>
                      <p:cNvPr id="0" name="Obje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1402913"/>
                        <a:ext cx="56515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937258" y="1816179"/>
            <a:ext cx="6739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3) </a:t>
            </a:r>
            <a:r>
              <a:rPr lang="fr-FR" dirty="0"/>
              <a:t>Soit l’homothétie   </a:t>
            </a:r>
            <a:r>
              <a:rPr lang="fr-FR" dirty="0" smtClean="0"/>
              <a:t>    </a:t>
            </a:r>
            <a:r>
              <a:rPr lang="fr-FR" dirty="0"/>
              <a:t>de centre </a:t>
            </a:r>
            <a:r>
              <a:rPr lang="fr-FR" dirty="0" smtClean="0"/>
              <a:t>     </a:t>
            </a:r>
            <a:r>
              <a:rPr lang="fr-FR" dirty="0"/>
              <a:t>qui transforme le </a:t>
            </a:r>
            <a:r>
              <a:rPr lang="fr-FR" dirty="0" smtClean="0"/>
              <a:t>point      </a:t>
            </a:r>
            <a:r>
              <a:rPr lang="fr-FR" dirty="0"/>
              <a:t>en  .</a:t>
            </a:r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772109"/>
              </p:ext>
            </p:extLst>
          </p:nvPr>
        </p:nvGraphicFramePr>
        <p:xfrm>
          <a:off x="3095625" y="1868289"/>
          <a:ext cx="2222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5" name="Equation" r:id="rId22" imgW="139680" imgH="164880" progId="Equation.DSMT4">
                  <p:embed/>
                </p:oleObj>
              </mc:Choice>
              <mc:Fallback>
                <p:oleObj name="Equation" r:id="rId22" imgW="139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625" y="1868289"/>
                        <a:ext cx="222250" cy="265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795838"/>
              </p:ext>
            </p:extLst>
          </p:nvPr>
        </p:nvGraphicFramePr>
        <p:xfrm>
          <a:off x="4307059" y="1816179"/>
          <a:ext cx="2476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6" name="Equation" r:id="rId24" imgW="126720" imgH="164880" progId="Equation.DSMT4">
                  <p:embed/>
                </p:oleObj>
              </mc:Choice>
              <mc:Fallback>
                <p:oleObj name="Equation" r:id="rId24" imgW="126720" imgH="164880" progId="Equation.DSMT4">
                  <p:embed/>
                  <p:pic>
                    <p:nvPicPr>
                      <p:cNvPr id="0" name="Obje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7059" y="1816179"/>
                        <a:ext cx="24765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3667344"/>
              </p:ext>
            </p:extLst>
          </p:nvPr>
        </p:nvGraphicFramePr>
        <p:xfrm>
          <a:off x="6772275" y="1842095"/>
          <a:ext cx="32226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7" name="Equation" r:id="rId26" imgW="164880" imgH="164880" progId="Equation.DSMT4">
                  <p:embed/>
                </p:oleObj>
              </mc:Choice>
              <mc:Fallback>
                <p:oleObj name="Equation" r:id="rId26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2275" y="1842095"/>
                        <a:ext cx="32226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229365"/>
              </p:ext>
            </p:extLst>
          </p:nvPr>
        </p:nvGraphicFramePr>
        <p:xfrm>
          <a:off x="7456488" y="1811338"/>
          <a:ext cx="322262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8" name="Equation" r:id="rId28" imgW="164880" imgH="177480" progId="Equation.DSMT4">
                  <p:embed/>
                </p:oleObj>
              </mc:Choice>
              <mc:Fallback>
                <p:oleObj name="Equation" r:id="rId28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488" y="1811338"/>
                        <a:ext cx="322262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937258" y="2216745"/>
            <a:ext cx="1745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a) Montrer </a:t>
            </a:r>
            <a:r>
              <a:rPr lang="fr-FR" dirty="0" smtClean="0"/>
              <a:t>que: </a:t>
            </a:r>
            <a:endParaRPr lang="fr-FR" dirty="0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828112"/>
              </p:ext>
            </p:extLst>
          </p:nvPr>
        </p:nvGraphicFramePr>
        <p:xfrm>
          <a:off x="2680714" y="2188153"/>
          <a:ext cx="1690830" cy="426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09" name="Equation" r:id="rId30" imgW="1054100" imgH="279400" progId="Equation.DSMT4">
                  <p:embed/>
                </p:oleObj>
              </mc:Choice>
              <mc:Fallback>
                <p:oleObj name="Equation" r:id="rId30" imgW="1054100" imgH="279400" progId="Equation.DSMT4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0714" y="2188153"/>
                        <a:ext cx="1690830" cy="4265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937258" y="2685534"/>
            <a:ext cx="4979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b) </a:t>
            </a:r>
            <a:r>
              <a:rPr lang="fr-FR" dirty="0"/>
              <a:t>Montrer que le rapport </a:t>
            </a:r>
            <a:r>
              <a:rPr lang="fr-FR" dirty="0" smtClean="0"/>
              <a:t> k </a:t>
            </a:r>
            <a:r>
              <a:rPr lang="fr-FR" dirty="0"/>
              <a:t>de l’homothétie </a:t>
            </a:r>
            <a:r>
              <a:rPr lang="fr-FR" dirty="0" smtClean="0"/>
              <a:t>est:  </a:t>
            </a:r>
            <a:endParaRPr lang="fr-FR" dirty="0"/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945708"/>
              </p:ext>
            </p:extLst>
          </p:nvPr>
        </p:nvGraphicFramePr>
        <p:xfrm>
          <a:off x="5757979" y="2701409"/>
          <a:ext cx="812994" cy="28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10" name="Equation" r:id="rId32" imgW="469696" imgH="165028" progId="Equation.DSMT4">
                  <p:embed/>
                </p:oleObj>
              </mc:Choice>
              <mc:Fallback>
                <p:oleObj name="Equation" r:id="rId32" imgW="469696" imgH="165028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7979" y="2701409"/>
                        <a:ext cx="812994" cy="2820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937258" y="3059668"/>
            <a:ext cx="278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4) Soit le point  </a:t>
            </a:r>
            <a:r>
              <a:rPr lang="fr-FR" dirty="0" smtClean="0"/>
              <a:t>    </a:t>
            </a:r>
            <a:r>
              <a:rPr lang="fr-FR" dirty="0"/>
              <a:t>tel que : </a:t>
            </a:r>
          </a:p>
        </p:txBody>
      </p:sp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099180"/>
              </p:ext>
            </p:extLst>
          </p:nvPr>
        </p:nvGraphicFramePr>
        <p:xfrm>
          <a:off x="2496870" y="3054866"/>
          <a:ext cx="3714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11" name="Equation" r:id="rId34" imgW="190440" imgH="164880" progId="Equation.DSMT4">
                  <p:embed/>
                </p:oleObj>
              </mc:Choice>
              <mc:Fallback>
                <p:oleObj name="Equation" r:id="rId34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6870" y="3054866"/>
                        <a:ext cx="37147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609073"/>
              </p:ext>
            </p:extLst>
          </p:nvPr>
        </p:nvGraphicFramePr>
        <p:xfrm>
          <a:off x="3605620" y="3059668"/>
          <a:ext cx="1074511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12" name="Equation" r:id="rId36" imgW="660113" imgH="203112" progId="Equation.DSMT4">
                  <p:embed/>
                </p:oleObj>
              </mc:Choice>
              <mc:Fallback>
                <p:oleObj name="Equation" r:id="rId36" imgW="660113" imgH="203112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5620" y="3059668"/>
                        <a:ext cx="1074511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937258" y="3523734"/>
            <a:ext cx="1791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a) Montrer </a:t>
            </a:r>
            <a:r>
              <a:rPr lang="fr-FR" dirty="0" smtClean="0"/>
              <a:t>que: </a:t>
            </a:r>
            <a:endParaRPr lang="fr-FR" dirty="0"/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4921750"/>
              </p:ext>
            </p:extLst>
          </p:nvPr>
        </p:nvGraphicFramePr>
        <p:xfrm>
          <a:off x="2652828" y="3523734"/>
          <a:ext cx="989662" cy="392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13" name="Equation" r:id="rId38" imgW="634725" imgH="253890" progId="Equation.DSMT4">
                  <p:embed/>
                </p:oleObj>
              </mc:Choice>
              <mc:Fallback>
                <p:oleObj name="Equation" r:id="rId38" imgW="634725" imgH="25389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828" y="3523734"/>
                        <a:ext cx="989662" cy="392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8" name="Obje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319562"/>
              </p:ext>
            </p:extLst>
          </p:nvPr>
        </p:nvGraphicFramePr>
        <p:xfrm>
          <a:off x="2759467" y="3934049"/>
          <a:ext cx="1173640" cy="641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14" name="Equation" r:id="rId40" imgW="710891" imgH="393529" progId="Equation.DSMT4">
                  <p:embed/>
                </p:oleObj>
              </mc:Choice>
              <mc:Fallback>
                <p:oleObj name="Equation" r:id="rId40" imgW="710891" imgH="393529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9467" y="3934049"/>
                        <a:ext cx="1173640" cy="6415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/>
          <p:cNvSpPr/>
          <p:nvPr/>
        </p:nvSpPr>
        <p:spPr>
          <a:xfrm>
            <a:off x="937258" y="4085630"/>
            <a:ext cx="1791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a) Montrer </a:t>
            </a:r>
            <a:r>
              <a:rPr lang="fr-FR" dirty="0" smtClean="0"/>
              <a:t>que: 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937258" y="4483306"/>
            <a:ext cx="12602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Corrigé: </a:t>
            </a:r>
            <a:endParaRPr lang="fr-FR" b="1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6743700" y="4714138"/>
            <a:ext cx="0" cy="17882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9598712" y="2216745"/>
            <a:ext cx="129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1) La figure</a:t>
            </a:r>
          </a:p>
        </p:txBody>
      </p:sp>
      <p:pic>
        <p:nvPicPr>
          <p:cNvPr id="59" name="Image 58" descr="C:\Users\atmani\AppData\Local\Temp\geogebra.png"/>
          <p:cNvPicPr/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233" y="2534246"/>
            <a:ext cx="4559183" cy="241072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Rectangle 59"/>
          <p:cNvSpPr/>
          <p:nvPr/>
        </p:nvSpPr>
        <p:spPr>
          <a:xfrm>
            <a:off x="937258" y="4944971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2)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197539" y="4575639"/>
            <a:ext cx="1295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1) La figure</a:t>
            </a:r>
          </a:p>
        </p:txBody>
      </p: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01769"/>
              </p:ext>
            </p:extLst>
          </p:nvPr>
        </p:nvGraphicFramePr>
        <p:xfrm>
          <a:off x="1381610" y="4969652"/>
          <a:ext cx="1140274" cy="4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15" name="Equation" r:id="rId43" imgW="672808" imgH="253890" progId="Equation.DSMT4">
                  <p:embed/>
                </p:oleObj>
              </mc:Choice>
              <mc:Fallback>
                <p:oleObj name="Equation" r:id="rId43" imgW="672808" imgH="253890" progId="Equation.DSMT4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610" y="4969652"/>
                        <a:ext cx="1140274" cy="4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1"/>
          <p:cNvSpPr>
            <a:spLocks noChangeArrowheads="1"/>
          </p:cNvSpPr>
          <p:nvPr/>
        </p:nvSpPr>
        <p:spPr bwMode="auto">
          <a:xfrm>
            <a:off x="2599289" y="4941388"/>
            <a:ext cx="8278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MA" altLang="fr-FR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؟؟؟؟</a:t>
            </a:r>
            <a:r>
              <a:rPr kumimoji="0" lang="fr-FR" alt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alt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37258" y="5423603"/>
            <a:ext cx="3914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a  </a:t>
            </a:r>
            <a:r>
              <a:rPr lang="fr-FR" dirty="0" smtClean="0"/>
              <a:t>                </a:t>
            </a:r>
            <a:r>
              <a:rPr lang="fr-FR" dirty="0"/>
              <a:t>parallélogramme </a:t>
            </a:r>
            <a:r>
              <a:rPr lang="fr-FR" dirty="0" smtClean="0"/>
              <a:t>donc:</a:t>
            </a:r>
            <a:endParaRPr lang="fr-FR" dirty="0"/>
          </a:p>
        </p:txBody>
      </p:sp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15983"/>
              </p:ext>
            </p:extLst>
          </p:nvPr>
        </p:nvGraphicFramePr>
        <p:xfrm>
          <a:off x="1681372" y="5470304"/>
          <a:ext cx="740424" cy="287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16" name="Equation" r:id="rId45" imgW="457002" imgH="177723" progId="Equation.DSMT4">
                  <p:embed/>
                </p:oleObj>
              </mc:Choice>
              <mc:Fallback>
                <p:oleObj name="Equation" r:id="rId45" imgW="45700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372" y="5470304"/>
                        <a:ext cx="740424" cy="2871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1" name="Obje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505735"/>
              </p:ext>
            </p:extLst>
          </p:nvPr>
        </p:nvGraphicFramePr>
        <p:xfrm>
          <a:off x="4790052" y="5423603"/>
          <a:ext cx="1025691" cy="36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17" name="Equation" r:id="rId46" imgW="622030" imgH="215806" progId="Equation.DSMT4">
                  <p:embed/>
                </p:oleObj>
              </mc:Choice>
              <mc:Fallback>
                <p:oleObj name="Equation" r:id="rId46" imgW="622030" imgH="215806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052" y="5423603"/>
                        <a:ext cx="1025691" cy="362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/>
          <p:nvPr/>
        </p:nvSpPr>
        <p:spPr>
          <a:xfrm>
            <a:off x="937258" y="581146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Et on </a:t>
            </a:r>
            <a:r>
              <a:rPr lang="fr-FR" dirty="0" smtClean="0"/>
              <a:t>a: </a:t>
            </a:r>
            <a:endParaRPr lang="fr-FR" dirty="0"/>
          </a:p>
        </p:txBody>
      </p:sp>
      <p:graphicFrame>
        <p:nvGraphicFramePr>
          <p:cNvPr id="73" name="Obje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1231279"/>
              </p:ext>
            </p:extLst>
          </p:nvPr>
        </p:nvGraphicFramePr>
        <p:xfrm>
          <a:off x="1917013" y="5836591"/>
          <a:ext cx="87312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18" name="Equation" r:id="rId48" imgW="583920" imgH="215640" progId="Equation.DSMT4">
                  <p:embed/>
                </p:oleObj>
              </mc:Choice>
              <mc:Fallback>
                <p:oleObj name="Equation" r:id="rId48" imgW="583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013" y="5836591"/>
                        <a:ext cx="873125" cy="319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2803401" y="5811469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11473"/>
              </p:ext>
            </p:extLst>
          </p:nvPr>
        </p:nvGraphicFramePr>
        <p:xfrm>
          <a:off x="3588207" y="5792935"/>
          <a:ext cx="941546" cy="379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19" name="Equation" r:id="rId49" imgW="545626" imgH="215713" progId="Equation.DSMT4">
                  <p:embed/>
                </p:oleObj>
              </mc:Choice>
              <mc:Fallback>
                <p:oleObj name="Equation" r:id="rId49" imgW="545626" imgH="215713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8207" y="5792935"/>
                        <a:ext cx="941546" cy="3799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ectangle 76"/>
          <p:cNvSpPr/>
          <p:nvPr/>
        </p:nvSpPr>
        <p:spPr>
          <a:xfrm>
            <a:off x="9226655" y="4818296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9" name="Obje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444354"/>
              </p:ext>
            </p:extLst>
          </p:nvPr>
        </p:nvGraphicFramePr>
        <p:xfrm>
          <a:off x="3699759" y="6212738"/>
          <a:ext cx="1099840" cy="418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20" name="Equation" r:id="rId51" imgW="672808" imgH="253890" progId="Equation.DSMT4">
                  <p:embed/>
                </p:oleObj>
              </mc:Choice>
              <mc:Fallback>
                <p:oleObj name="Equation" r:id="rId51" imgW="672808" imgH="25389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759" y="6212738"/>
                        <a:ext cx="1099840" cy="4182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1" name="Obje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608615"/>
              </p:ext>
            </p:extLst>
          </p:nvPr>
        </p:nvGraphicFramePr>
        <p:xfrm>
          <a:off x="7836460" y="4828928"/>
          <a:ext cx="1389205" cy="312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21" name="Equation" r:id="rId52" imgW="609336" imgH="203112" progId="Equation.DSMT4">
                  <p:embed/>
                </p:oleObj>
              </mc:Choice>
              <mc:Fallback>
                <p:oleObj name="Equation" r:id="rId52" imgW="609336" imgH="203112" progId="Equation.DSMT4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6460" y="4828928"/>
                        <a:ext cx="1389205" cy="3125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Rectangle 81"/>
          <p:cNvSpPr/>
          <p:nvPr/>
        </p:nvSpPr>
        <p:spPr>
          <a:xfrm>
            <a:off x="6903711" y="4817133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Et on </a:t>
            </a:r>
            <a:r>
              <a:rPr lang="fr-FR" dirty="0" smtClean="0"/>
              <a:t>a: </a:t>
            </a:r>
            <a:endParaRPr lang="fr-FR" dirty="0"/>
          </a:p>
        </p:txBody>
      </p:sp>
      <p:sp>
        <p:nvSpPr>
          <p:cNvPr id="83" name="Rectangle 7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4" name="Obje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4429789"/>
              </p:ext>
            </p:extLst>
          </p:nvPr>
        </p:nvGraphicFramePr>
        <p:xfrm>
          <a:off x="9999326" y="4809616"/>
          <a:ext cx="1063008" cy="382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22" name="Equation" r:id="rId54" imgW="710891" imgH="253890" progId="Equation.DSMT4">
                  <p:embed/>
                </p:oleObj>
              </mc:Choice>
              <mc:Fallback>
                <p:oleObj name="Equation" r:id="rId54" imgW="710891" imgH="253890" progId="Equation.DSMT4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99326" y="4809616"/>
                        <a:ext cx="1063008" cy="3826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/>
          <p:nvPr/>
        </p:nvSpPr>
        <p:spPr>
          <a:xfrm>
            <a:off x="6903711" y="5423603"/>
            <a:ext cx="99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donc</a:t>
            </a:r>
          </a:p>
        </p:txBody>
      </p:sp>
      <p:sp>
        <p:nvSpPr>
          <p:cNvPr id="86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7" name="Obje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75898"/>
              </p:ext>
            </p:extLst>
          </p:nvPr>
        </p:nvGraphicFramePr>
        <p:xfrm>
          <a:off x="7894688" y="5173894"/>
          <a:ext cx="1280212" cy="85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23" name="Equation" r:id="rId56" imgW="799753" imgH="533169" progId="Equation.DSMT4">
                  <p:embed/>
                </p:oleObj>
              </mc:Choice>
              <mc:Fallback>
                <p:oleObj name="Equation" r:id="rId56" imgW="799753" imgH="533169" progId="Equation.DSMT4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4688" y="5173894"/>
                        <a:ext cx="1280212" cy="853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" name="Rectangle 87"/>
          <p:cNvSpPr/>
          <p:nvPr/>
        </p:nvSpPr>
        <p:spPr>
          <a:xfrm>
            <a:off x="9238004" y="5486774"/>
            <a:ext cx="721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alors </a:t>
            </a:r>
          </a:p>
        </p:txBody>
      </p:sp>
      <p:sp>
        <p:nvSpPr>
          <p:cNvPr id="89" name="Rectangle 7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0" name="Obje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15788"/>
              </p:ext>
            </p:extLst>
          </p:nvPr>
        </p:nvGraphicFramePr>
        <p:xfrm>
          <a:off x="9948071" y="5378506"/>
          <a:ext cx="1658785" cy="471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024" name="Equation" r:id="rId58" imgW="1104900" imgH="279400" progId="Equation.DSMT4">
                  <p:embed/>
                </p:oleObj>
              </mc:Choice>
              <mc:Fallback>
                <p:oleObj name="Equation" r:id="rId58" imgW="1104900" imgH="27940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8071" y="5378506"/>
                        <a:ext cx="1658785" cy="4717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90"/>
          <p:cNvSpPr/>
          <p:nvPr/>
        </p:nvSpPr>
        <p:spPr>
          <a:xfrm>
            <a:off x="2845184" y="6180801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92" name="Rectangle 91"/>
          <p:cNvSpPr/>
          <p:nvPr/>
        </p:nvSpPr>
        <p:spPr>
          <a:xfrm>
            <a:off x="6922866" y="5936602"/>
            <a:ext cx="4885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Déduction : On sait que L’image d’une droite par une translation est une droite qui lui est parallèle </a:t>
            </a:r>
          </a:p>
        </p:txBody>
      </p:sp>
      <p:sp>
        <p:nvSpPr>
          <p:cNvPr id="93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99718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8" grpId="0"/>
      <p:bldP spid="60" grpId="0"/>
      <p:bldP spid="61" grpId="0"/>
      <p:bldP spid="64" grpId="0"/>
      <p:bldP spid="68" grpId="0"/>
      <p:bldP spid="72" grpId="0"/>
      <p:bldP spid="74" grpId="0"/>
      <p:bldP spid="77" grpId="0"/>
      <p:bldP spid="82" grpId="0"/>
      <p:bldP spid="85" grpId="0"/>
      <p:bldP spid="88" grpId="0"/>
      <p:bldP spid="91" grpId="0"/>
      <p:bldP spid="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10933012" y="6110990"/>
            <a:ext cx="1016000" cy="24447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99161" y="192782"/>
            <a:ext cx="1141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Exercice: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5" name="Rectangle 3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0" name="Rectangle 49"/>
          <p:cNvSpPr/>
          <p:nvPr/>
        </p:nvSpPr>
        <p:spPr>
          <a:xfrm>
            <a:off x="2098954" y="187027"/>
            <a:ext cx="21462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prstClr val="black"/>
                </a:solidFill>
              </a:rPr>
              <a:t>Corrigé </a:t>
            </a:r>
            <a:r>
              <a:rPr lang="fr-FR" sz="24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( suite)</a:t>
            </a:r>
            <a:r>
              <a:rPr lang="fr-FR" sz="2400" b="1" dirty="0" smtClean="0">
                <a:solidFill>
                  <a:prstClr val="black"/>
                </a:solidFill>
              </a:rPr>
              <a:t> </a:t>
            </a:r>
            <a:endParaRPr lang="fr-FR" b="1" dirty="0"/>
          </a:p>
        </p:txBody>
      </p:sp>
      <p:pic>
        <p:nvPicPr>
          <p:cNvPr id="59" name="Image 58" descr="C:\Users\atmani\AppData\Local\Temp\geogebr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120" y="65854"/>
            <a:ext cx="4559183" cy="2182046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0" name="Rectangle 6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5" name="Rectangle 6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8" name="Rectangle 7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0" name="Rectangle 7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3" name="Rectangle 7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6" name="Rectangle 7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9" name="Rectangle 7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937257" y="648692"/>
            <a:ext cx="6022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>
                <a:solidFill>
                  <a:prstClr val="black"/>
                </a:solidFill>
              </a:rPr>
              <a:t>Que </a:t>
            </a:r>
            <a:r>
              <a:rPr lang="fr-FR" dirty="0">
                <a:solidFill>
                  <a:prstClr val="black"/>
                </a:solidFill>
              </a:rPr>
              <a:t>peut-on en déduire pour les droites  </a:t>
            </a:r>
            <a:r>
              <a:rPr lang="fr-FR" dirty="0" smtClean="0">
                <a:solidFill>
                  <a:prstClr val="black"/>
                </a:solidFill>
              </a:rPr>
              <a:t>       </a:t>
            </a:r>
            <a:r>
              <a:rPr lang="fr-FR" dirty="0">
                <a:solidFill>
                  <a:prstClr val="black"/>
                </a:solidFill>
              </a:rPr>
              <a:t>et </a:t>
            </a:r>
            <a:r>
              <a:rPr lang="fr-FR" dirty="0" smtClean="0">
                <a:solidFill>
                  <a:prstClr val="black"/>
                </a:solidFill>
              </a:rPr>
              <a:t>         </a:t>
            </a:r>
            <a:r>
              <a:rPr lang="fr-FR" dirty="0">
                <a:solidFill>
                  <a:prstClr val="black"/>
                </a:solidFill>
              </a:rPr>
              <a:t>?</a:t>
            </a:r>
          </a:p>
        </p:txBody>
      </p:sp>
      <p:graphicFrame>
        <p:nvGraphicFramePr>
          <p:cNvPr id="93" name="Obje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792689"/>
              </p:ext>
            </p:extLst>
          </p:nvPr>
        </p:nvGraphicFramePr>
        <p:xfrm>
          <a:off x="4876151" y="648692"/>
          <a:ext cx="407041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5" name="Equation" r:id="rId4" imgW="342751" imgH="253890" progId="Equation.DSMT4">
                  <p:embed/>
                </p:oleObj>
              </mc:Choice>
              <mc:Fallback>
                <p:oleObj name="Equation" r:id="rId4" imgW="342751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151" y="648692"/>
                        <a:ext cx="407041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563771"/>
              </p:ext>
            </p:extLst>
          </p:nvPr>
        </p:nvGraphicFramePr>
        <p:xfrm>
          <a:off x="5562599" y="648692"/>
          <a:ext cx="421241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6" name="Equation" r:id="rId6" imgW="355320" imgH="253800" progId="Equation.DSMT4">
                  <p:embed/>
                </p:oleObj>
              </mc:Choice>
              <mc:Fallback>
                <p:oleObj name="Equation" r:id="rId6" imgW="3553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599" y="648692"/>
                        <a:ext cx="421241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45119"/>
              </p:ext>
            </p:extLst>
          </p:nvPr>
        </p:nvGraphicFramePr>
        <p:xfrm>
          <a:off x="1759596" y="1035473"/>
          <a:ext cx="16573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7" name="Equation" r:id="rId8" imgW="1104900" imgH="279400" progId="Equation.DSMT4">
                  <p:embed/>
                </p:oleObj>
              </mc:Choice>
              <mc:Fallback>
                <p:oleObj name="Equation" r:id="rId8" imgW="1104900" imgH="279400" progId="Equation.DSMT4">
                  <p:embed/>
                  <p:pic>
                    <p:nvPicPr>
                      <p:cNvPr id="0" name="Obje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596" y="1035473"/>
                        <a:ext cx="16573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" name="Rectangle 94"/>
          <p:cNvSpPr/>
          <p:nvPr/>
        </p:nvSpPr>
        <p:spPr>
          <a:xfrm>
            <a:off x="937257" y="1086551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on a: 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937257" y="14558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Déduction : On sait que L’image d’une droite par une translation est une droite qui lui est parallèle </a:t>
            </a:r>
            <a:r>
              <a:rPr lang="fr-FR" dirty="0" smtClean="0"/>
              <a:t>donc:  </a:t>
            </a:r>
            <a:endParaRPr lang="fr-FR" dirty="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018232"/>
              </p:ext>
            </p:extLst>
          </p:nvPr>
        </p:nvGraphicFramePr>
        <p:xfrm>
          <a:off x="5932590" y="1730739"/>
          <a:ext cx="110066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8" name="Equation" r:id="rId10" imgW="761669" imgH="253890" progId="Equation.DSMT4">
                  <p:embed/>
                </p:oleObj>
              </mc:Choice>
              <mc:Fallback>
                <p:oleObj name="Equation" r:id="rId10" imgW="761669" imgH="25389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2590" y="1730739"/>
                        <a:ext cx="1100667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ectangle 55"/>
          <p:cNvSpPr/>
          <p:nvPr/>
        </p:nvSpPr>
        <p:spPr>
          <a:xfrm>
            <a:off x="1035988" y="2102214"/>
            <a:ext cx="98098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3)a) On a </a:t>
            </a:r>
            <a:r>
              <a:rPr lang="fr-FR" dirty="0" smtClean="0"/>
              <a:t>                  </a:t>
            </a:r>
            <a:r>
              <a:rPr lang="fr-FR" dirty="0"/>
              <a:t>et on sait que L’image d’une droite par une homothétie est une droite qui lui est parallèle et donc passe par l’image </a:t>
            </a:r>
            <a:r>
              <a:rPr lang="fr-FR" dirty="0" smtClean="0"/>
              <a:t>de      C’est-à-dire :</a:t>
            </a:r>
            <a:r>
              <a:rPr lang="fr-FR" dirty="0"/>
              <a:t> passe par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5" name="Obje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645366"/>
              </p:ext>
            </p:extLst>
          </p:nvPr>
        </p:nvGraphicFramePr>
        <p:xfrm>
          <a:off x="2098954" y="2102214"/>
          <a:ext cx="903562" cy="37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9" name="Equation" r:id="rId12" imgW="622030" imgH="253890" progId="Equation.DSMT4">
                  <p:embed/>
                </p:oleObj>
              </mc:Choice>
              <mc:Fallback>
                <p:oleObj name="Equation" r:id="rId12" imgW="622030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954" y="2102214"/>
                        <a:ext cx="903562" cy="3753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215179"/>
              </p:ext>
            </p:extLst>
          </p:nvPr>
        </p:nvGraphicFramePr>
        <p:xfrm>
          <a:off x="4881563" y="2441641"/>
          <a:ext cx="239712" cy="24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0" name="Equation" r:id="rId14" imgW="164880" imgH="164880" progId="Equation.DSMT4">
                  <p:embed/>
                </p:oleObj>
              </mc:Choice>
              <mc:Fallback>
                <p:oleObj name="Equation" r:id="rId14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1563" y="2441641"/>
                        <a:ext cx="239712" cy="244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4533947"/>
              </p:ext>
            </p:extLst>
          </p:nvPr>
        </p:nvGraphicFramePr>
        <p:xfrm>
          <a:off x="7434263" y="2425379"/>
          <a:ext cx="239712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1" name="Equation" r:id="rId16" imgW="164880" imgH="177480" progId="Equation.DSMT4">
                  <p:embed/>
                </p:oleObj>
              </mc:Choice>
              <mc:Fallback>
                <p:oleObj name="Equation" r:id="rId16" imgW="164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4263" y="2425379"/>
                        <a:ext cx="239712" cy="2619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7" name="Obje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958380"/>
              </p:ext>
            </p:extLst>
          </p:nvPr>
        </p:nvGraphicFramePr>
        <p:xfrm>
          <a:off x="1698349" y="2716959"/>
          <a:ext cx="1714565" cy="432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2" name="Equation" r:id="rId18" imgW="1054100" imgH="279400" progId="Equation.DSMT4">
                  <p:embed/>
                </p:oleObj>
              </mc:Choice>
              <mc:Fallback>
                <p:oleObj name="Equation" r:id="rId18" imgW="1054100" imgH="279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349" y="2716959"/>
                        <a:ext cx="1714565" cy="4325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" name="Rectangle 97"/>
          <p:cNvSpPr/>
          <p:nvPr/>
        </p:nvSpPr>
        <p:spPr>
          <a:xfrm>
            <a:off x="1035988" y="2748545"/>
            <a:ext cx="662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</a:t>
            </a:r>
            <a:endParaRPr lang="fr-FR" dirty="0"/>
          </a:p>
        </p:txBody>
      </p:sp>
      <p:sp>
        <p:nvSpPr>
          <p:cNvPr id="99" name="Rectangle 98"/>
          <p:cNvSpPr/>
          <p:nvPr/>
        </p:nvSpPr>
        <p:spPr>
          <a:xfrm>
            <a:off x="1035988" y="3123711"/>
            <a:ext cx="120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3)b) On </a:t>
            </a:r>
            <a:r>
              <a:rPr lang="fr-FR" dirty="0" smtClean="0"/>
              <a:t>a: </a:t>
            </a:r>
            <a:endParaRPr lang="fr-FR" dirty="0"/>
          </a:p>
        </p:txBody>
      </p:sp>
      <p:graphicFrame>
        <p:nvGraphicFramePr>
          <p:cNvPr id="100" name="Obje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57094"/>
              </p:ext>
            </p:extLst>
          </p:nvPr>
        </p:nvGraphicFramePr>
        <p:xfrm>
          <a:off x="2188464" y="3117717"/>
          <a:ext cx="903562" cy="375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3" name="Equation" r:id="rId20" imgW="622030" imgH="253890" progId="Equation.DSMT4">
                  <p:embed/>
                </p:oleObj>
              </mc:Choice>
              <mc:Fallback>
                <p:oleObj name="Equation" r:id="rId20" imgW="62203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464" y="3117717"/>
                        <a:ext cx="903562" cy="3753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2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2" name="Obje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768674"/>
              </p:ext>
            </p:extLst>
          </p:nvPr>
        </p:nvGraphicFramePr>
        <p:xfrm>
          <a:off x="3911275" y="3086605"/>
          <a:ext cx="1045202" cy="3815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4" name="Equation" r:id="rId21" imgW="596641" imgH="215806" progId="Equation.DSMT4">
                  <p:embed/>
                </p:oleObj>
              </mc:Choice>
              <mc:Fallback>
                <p:oleObj name="Equation" r:id="rId21" imgW="596641" imgH="215806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275" y="3086605"/>
                        <a:ext cx="1045202" cy="3815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102"/>
          <p:cNvSpPr/>
          <p:nvPr/>
        </p:nvSpPr>
        <p:spPr>
          <a:xfrm>
            <a:off x="3167161" y="3117877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04" name="Rectangle 103"/>
          <p:cNvSpPr/>
          <p:nvPr/>
        </p:nvSpPr>
        <p:spPr>
          <a:xfrm>
            <a:off x="1070786" y="3493043"/>
            <a:ext cx="1692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Et on sait que : </a:t>
            </a:r>
          </a:p>
        </p:txBody>
      </p:sp>
      <p:graphicFrame>
        <p:nvGraphicFramePr>
          <p:cNvPr id="105" name="Obje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201570"/>
              </p:ext>
            </p:extLst>
          </p:nvPr>
        </p:nvGraphicFramePr>
        <p:xfrm>
          <a:off x="2660131" y="3411552"/>
          <a:ext cx="102393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5" name="Equation" r:id="rId23" imgW="685800" imgH="393700" progId="Equation.DSMT4">
                  <p:embed/>
                </p:oleObj>
              </mc:Choice>
              <mc:Fallback>
                <p:oleObj name="Equation" r:id="rId23" imgW="685800" imgH="393700" progId="Equation.DSMT4">
                  <p:embed/>
                  <p:pic>
                    <p:nvPicPr>
                      <p:cNvPr id="0" name="Obje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131" y="3411552"/>
                        <a:ext cx="1023937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105"/>
          <p:cNvSpPr/>
          <p:nvPr/>
        </p:nvSpPr>
        <p:spPr>
          <a:xfrm>
            <a:off x="3738661" y="3499420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07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8" name="Obje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337203"/>
              </p:ext>
            </p:extLst>
          </p:nvPr>
        </p:nvGraphicFramePr>
        <p:xfrm>
          <a:off x="4482775" y="3487209"/>
          <a:ext cx="121133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6" name="Equation" r:id="rId25" imgW="710891" imgH="215806" progId="Equation.DSMT4">
                  <p:embed/>
                </p:oleObj>
              </mc:Choice>
              <mc:Fallback>
                <p:oleObj name="Equation" r:id="rId25" imgW="710891" imgH="215806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2775" y="3487209"/>
                        <a:ext cx="1211332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0" name="Obje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73630"/>
              </p:ext>
            </p:extLst>
          </p:nvPr>
        </p:nvGraphicFramePr>
        <p:xfrm>
          <a:off x="6482827" y="3435074"/>
          <a:ext cx="1805335" cy="49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7" name="Equation" r:id="rId27" imgW="1104900" imgH="304800" progId="Equation.DSMT4">
                  <p:embed/>
                </p:oleObj>
              </mc:Choice>
              <mc:Fallback>
                <p:oleObj name="Equation" r:id="rId27" imgW="1104900" imgH="304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2827" y="3435074"/>
                        <a:ext cx="1805335" cy="4980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" name="Rectangle 110"/>
          <p:cNvSpPr/>
          <p:nvPr/>
        </p:nvSpPr>
        <p:spPr>
          <a:xfrm>
            <a:off x="5752796" y="3487209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12" name="Rectangle 111"/>
          <p:cNvSpPr/>
          <p:nvPr/>
        </p:nvSpPr>
        <p:spPr>
          <a:xfrm>
            <a:off x="1055077" y="3852336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13" name="Rectangle 112"/>
          <p:cNvSpPr/>
          <p:nvPr/>
        </p:nvSpPr>
        <p:spPr>
          <a:xfrm>
            <a:off x="8288162" y="3487209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C’est-à-dire : </a:t>
            </a:r>
          </a:p>
        </p:txBody>
      </p:sp>
      <p:sp>
        <p:nvSpPr>
          <p:cNvPr id="114" name="Rectangle 3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5" name="Obje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319916"/>
              </p:ext>
            </p:extLst>
          </p:nvPr>
        </p:nvGraphicFramePr>
        <p:xfrm>
          <a:off x="9708954" y="3480909"/>
          <a:ext cx="1780168" cy="3756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8" name="Equation" r:id="rId29" imgW="1040948" imgH="215806" progId="Equation.DSMT4">
                  <p:embed/>
                </p:oleObj>
              </mc:Choice>
              <mc:Fallback>
                <p:oleObj name="Equation" r:id="rId29" imgW="1040948" imgH="215806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08954" y="3480909"/>
                        <a:ext cx="1780168" cy="3756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" name="Rectangle 3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7" name="Obje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881483"/>
              </p:ext>
            </p:extLst>
          </p:nvPr>
        </p:nvGraphicFramePr>
        <p:xfrm>
          <a:off x="1759596" y="3852336"/>
          <a:ext cx="1730418" cy="365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9" name="Equation" r:id="rId31" imgW="1040948" imgH="215806" progId="Equation.DSMT4">
                  <p:embed/>
                </p:oleObj>
              </mc:Choice>
              <mc:Fallback>
                <p:oleObj name="Equation" r:id="rId31" imgW="1040948" imgH="215806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9596" y="3852336"/>
                        <a:ext cx="1730418" cy="365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Rectangle 3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19" name="Obje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103784"/>
              </p:ext>
            </p:extLst>
          </p:nvPr>
        </p:nvGraphicFramePr>
        <p:xfrm>
          <a:off x="4836467" y="3874020"/>
          <a:ext cx="970926" cy="354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0" name="Equation" r:id="rId33" imgW="596641" imgH="215806" progId="Equation.DSMT4">
                  <p:embed/>
                </p:oleObj>
              </mc:Choice>
              <mc:Fallback>
                <p:oleObj name="Equation" r:id="rId33" imgW="596641" imgH="215806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6467" y="3874020"/>
                        <a:ext cx="970926" cy="3544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" name="Rectangle 119"/>
          <p:cNvSpPr/>
          <p:nvPr/>
        </p:nvSpPr>
        <p:spPr>
          <a:xfrm>
            <a:off x="3516522" y="3874020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C’est-à-dire : </a:t>
            </a:r>
          </a:p>
        </p:txBody>
      </p:sp>
      <p:sp>
        <p:nvSpPr>
          <p:cNvPr id="121" name="Rectangle 3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2" name="Obje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93059"/>
              </p:ext>
            </p:extLst>
          </p:nvPr>
        </p:nvGraphicFramePr>
        <p:xfrm>
          <a:off x="1917011" y="4384730"/>
          <a:ext cx="101779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1" name="Equation" r:id="rId35" imgW="698197" imgH="215806" progId="Equation.DSMT4">
                  <p:embed/>
                </p:oleObj>
              </mc:Choice>
              <mc:Fallback>
                <p:oleObj name="Equation" r:id="rId35" imgW="698197" imgH="215806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7011" y="4384730"/>
                        <a:ext cx="1017795" cy="320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" name="Rectangle 122"/>
          <p:cNvSpPr/>
          <p:nvPr/>
        </p:nvSpPr>
        <p:spPr>
          <a:xfrm>
            <a:off x="1070786" y="4380107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24" name="Rectangle 123"/>
          <p:cNvSpPr/>
          <p:nvPr/>
        </p:nvSpPr>
        <p:spPr>
          <a:xfrm>
            <a:off x="3096293" y="4409843"/>
            <a:ext cx="121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Par suite : </a:t>
            </a:r>
          </a:p>
        </p:txBody>
      </p:sp>
      <p:sp>
        <p:nvSpPr>
          <p:cNvPr id="125" name="Rectangle 3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6" name="Obje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239624"/>
              </p:ext>
            </p:extLst>
          </p:nvPr>
        </p:nvGraphicFramePr>
        <p:xfrm>
          <a:off x="4245247" y="4416996"/>
          <a:ext cx="822359" cy="332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2" name="Equation" r:id="rId37" imgW="444114" imgH="177646" progId="Equation.DSMT4">
                  <p:embed/>
                </p:oleObj>
              </mc:Choice>
              <mc:Fallback>
                <p:oleObj name="Equation" r:id="rId37" imgW="444114" imgH="177646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247" y="4416996"/>
                        <a:ext cx="822359" cy="3324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Rectangle 126"/>
          <p:cNvSpPr/>
          <p:nvPr/>
        </p:nvSpPr>
        <p:spPr>
          <a:xfrm>
            <a:off x="1126089" y="4779175"/>
            <a:ext cx="6335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4)a) </a:t>
            </a:r>
          </a:p>
        </p:txBody>
      </p:sp>
      <p:sp>
        <p:nvSpPr>
          <p:cNvPr id="128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9" name="Obje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140665"/>
              </p:ext>
            </p:extLst>
          </p:nvPr>
        </p:nvGraphicFramePr>
        <p:xfrm>
          <a:off x="1671616" y="4779175"/>
          <a:ext cx="1022758" cy="40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3" name="Equation" r:id="rId39" imgW="634725" imgH="253890" progId="Equation.DSMT4">
                  <p:embed/>
                </p:oleObj>
              </mc:Choice>
              <mc:Fallback>
                <p:oleObj name="Equation" r:id="rId39" imgW="634725" imgH="25389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616" y="4779175"/>
                        <a:ext cx="1022758" cy="406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Rectangle 129"/>
          <p:cNvSpPr/>
          <p:nvPr/>
        </p:nvSpPr>
        <p:spPr>
          <a:xfrm>
            <a:off x="2622100" y="4785009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؟؟؟؟؟</a:t>
            </a:r>
          </a:p>
        </p:txBody>
      </p:sp>
      <p:sp>
        <p:nvSpPr>
          <p:cNvPr id="131" name="Rectangle 4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2" name="Obje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449061"/>
              </p:ext>
            </p:extLst>
          </p:nvPr>
        </p:nvGraphicFramePr>
        <p:xfrm>
          <a:off x="1814900" y="5144468"/>
          <a:ext cx="906274" cy="347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4" name="Equation" r:id="rId41" imgW="571252" imgH="215806" progId="Equation.DSMT4">
                  <p:embed/>
                </p:oleObj>
              </mc:Choice>
              <mc:Fallback>
                <p:oleObj name="Equation" r:id="rId41" imgW="571252" imgH="215806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900" y="5144468"/>
                        <a:ext cx="906274" cy="3474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Rectangle 132"/>
          <p:cNvSpPr/>
          <p:nvPr/>
        </p:nvSpPr>
        <p:spPr>
          <a:xfrm>
            <a:off x="1177358" y="5154341"/>
            <a:ext cx="750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On a: </a:t>
            </a:r>
            <a:endParaRPr lang="fr-FR" dirty="0"/>
          </a:p>
        </p:txBody>
      </p:sp>
      <p:sp>
        <p:nvSpPr>
          <p:cNvPr id="134" name="Rectangle 133"/>
          <p:cNvSpPr/>
          <p:nvPr/>
        </p:nvSpPr>
        <p:spPr>
          <a:xfrm>
            <a:off x="2763237" y="5154341"/>
            <a:ext cx="914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et on a </a:t>
            </a:r>
          </a:p>
        </p:txBody>
      </p:sp>
      <p:sp>
        <p:nvSpPr>
          <p:cNvPr id="135" name="Rectangle 4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6" name="Objet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642233"/>
              </p:ext>
            </p:extLst>
          </p:nvPr>
        </p:nvGraphicFramePr>
        <p:xfrm>
          <a:off x="3596077" y="5182377"/>
          <a:ext cx="1029282" cy="313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5" name="Equation" r:id="rId43" imgW="660113" imgH="203112" progId="Equation.DSMT4">
                  <p:embed/>
                </p:oleObj>
              </mc:Choice>
              <mc:Fallback>
                <p:oleObj name="Equation" r:id="rId43" imgW="660113" imgH="203112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6077" y="5182377"/>
                        <a:ext cx="1029282" cy="3132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" name="Rectangle 4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8" name="Obje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96240"/>
              </p:ext>
            </p:extLst>
          </p:nvPr>
        </p:nvGraphicFramePr>
        <p:xfrm>
          <a:off x="1912929" y="5523673"/>
          <a:ext cx="947945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6" name="Equation" r:id="rId45" imgW="596641" imgH="215806" progId="Equation.DSMT4">
                  <p:embed/>
                </p:oleObj>
              </mc:Choice>
              <mc:Fallback>
                <p:oleObj name="Equation" r:id="rId45" imgW="596641" imgH="215806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2929" y="5523673"/>
                        <a:ext cx="947945" cy="346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Rectangle 138"/>
          <p:cNvSpPr/>
          <p:nvPr/>
        </p:nvSpPr>
        <p:spPr>
          <a:xfrm>
            <a:off x="1197805" y="5523673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40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1" name="Obje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170128"/>
              </p:ext>
            </p:extLst>
          </p:nvPr>
        </p:nvGraphicFramePr>
        <p:xfrm>
          <a:off x="3653677" y="5560516"/>
          <a:ext cx="1026379" cy="332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7" name="Equation" r:id="rId47" imgW="672808" imgH="215806" progId="Equation.DSMT4">
                  <p:embed/>
                </p:oleObj>
              </mc:Choice>
              <mc:Fallback>
                <p:oleObj name="Equation" r:id="rId47" imgW="672808" imgH="215806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3677" y="5560516"/>
                        <a:ext cx="1026379" cy="3324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" name="Rectangle 141"/>
          <p:cNvSpPr/>
          <p:nvPr/>
        </p:nvSpPr>
        <p:spPr>
          <a:xfrm>
            <a:off x="2918816" y="5523673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43" name="Rectangle 142"/>
          <p:cNvSpPr/>
          <p:nvPr/>
        </p:nvSpPr>
        <p:spPr>
          <a:xfrm>
            <a:off x="1208163" y="5911539"/>
            <a:ext cx="121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Par suite : </a:t>
            </a:r>
          </a:p>
        </p:txBody>
      </p:sp>
      <p:sp>
        <p:nvSpPr>
          <p:cNvPr id="144" name="Rectangle 5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5" name="Obje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591739"/>
              </p:ext>
            </p:extLst>
          </p:nvPr>
        </p:nvGraphicFramePr>
        <p:xfrm>
          <a:off x="2268115" y="5911539"/>
          <a:ext cx="1022758" cy="40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8" name="Equation" r:id="rId49" imgW="634725" imgH="253890" progId="Equation.DSMT4">
                  <p:embed/>
                </p:oleObj>
              </mc:Choice>
              <mc:Fallback>
                <p:oleObj name="Equation" r:id="rId49" imgW="634725" imgH="25389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115" y="5911539"/>
                        <a:ext cx="1022758" cy="406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6" name="Connecteur droit 145"/>
          <p:cNvCxnSpPr/>
          <p:nvPr/>
        </p:nvCxnSpPr>
        <p:spPr>
          <a:xfrm>
            <a:off x="5655297" y="4469671"/>
            <a:ext cx="0" cy="217681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5666207" y="4348127"/>
            <a:ext cx="11432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4)b</a:t>
            </a:r>
            <a:r>
              <a:rPr lang="fr-FR" dirty="0"/>
              <a:t>) On a </a:t>
            </a:r>
          </a:p>
        </p:txBody>
      </p:sp>
      <p:sp>
        <p:nvSpPr>
          <p:cNvPr id="148" name="Rectangle 5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49" name="Obje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130134"/>
              </p:ext>
            </p:extLst>
          </p:nvPr>
        </p:nvGraphicFramePr>
        <p:xfrm>
          <a:off x="6718001" y="4261025"/>
          <a:ext cx="1069975" cy="798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19" name="Equation" r:id="rId50" imgW="710891" imgH="533169" progId="Equation.DSMT4">
                  <p:embed/>
                </p:oleObj>
              </mc:Choice>
              <mc:Fallback>
                <p:oleObj name="Equation" r:id="rId50" imgW="710891" imgH="533169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001" y="4261025"/>
                        <a:ext cx="1069975" cy="7989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" name="Rectangle 5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1" name="Obje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49520"/>
              </p:ext>
            </p:extLst>
          </p:nvPr>
        </p:nvGraphicFramePr>
        <p:xfrm>
          <a:off x="8620431" y="4427731"/>
          <a:ext cx="1106081" cy="317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0" name="Equation" r:id="rId52" imgW="761669" imgH="215806" progId="Equation.DSMT4">
                  <p:embed/>
                </p:oleObj>
              </mc:Choice>
              <mc:Fallback>
                <p:oleObj name="Equation" r:id="rId52" imgW="761669" imgH="215806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431" y="4427731"/>
                        <a:ext cx="1106081" cy="3179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" name="Rectangle 151"/>
          <p:cNvSpPr/>
          <p:nvPr/>
        </p:nvSpPr>
        <p:spPr>
          <a:xfrm>
            <a:off x="7876317" y="4415955"/>
            <a:ext cx="744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Donc:</a:t>
            </a:r>
            <a:endParaRPr lang="fr-FR" dirty="0"/>
          </a:p>
        </p:txBody>
      </p:sp>
      <p:sp>
        <p:nvSpPr>
          <p:cNvPr id="153" name="Rectangle 152"/>
          <p:cNvSpPr/>
          <p:nvPr/>
        </p:nvSpPr>
        <p:spPr>
          <a:xfrm>
            <a:off x="9745612" y="4187226"/>
            <a:ext cx="2281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D’après la propriété caractéristique de l’homothétie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5655299" y="5110556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 :</a:t>
            </a:r>
          </a:p>
        </p:txBody>
      </p:sp>
      <p:sp>
        <p:nvSpPr>
          <p:cNvPr id="155" name="Rectangle 8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6" name="Obje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893670"/>
              </p:ext>
            </p:extLst>
          </p:nvPr>
        </p:nvGraphicFramePr>
        <p:xfrm>
          <a:off x="6418867" y="5082026"/>
          <a:ext cx="1457450" cy="471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1" name="Equation" r:id="rId54" imgW="939392" imgH="304668" progId="Equation.DSMT4">
                  <p:embed/>
                </p:oleObj>
              </mc:Choice>
              <mc:Fallback>
                <p:oleObj name="Equation" r:id="rId54" imgW="939392" imgH="304668" progId="Equation.DSMT4">
                  <p:embed/>
                  <p:pic>
                    <p:nvPicPr>
                      <p:cNvPr id="0" name="Object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8867" y="5082026"/>
                        <a:ext cx="1457450" cy="471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Rectangle 156"/>
          <p:cNvSpPr/>
          <p:nvPr/>
        </p:nvSpPr>
        <p:spPr>
          <a:xfrm>
            <a:off x="7904530" y="5092022"/>
            <a:ext cx="1431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c’est-à-dire : </a:t>
            </a:r>
          </a:p>
        </p:txBody>
      </p:sp>
      <p:sp>
        <p:nvSpPr>
          <p:cNvPr id="158" name="Rectangle 8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9" name="Objet 1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93356"/>
              </p:ext>
            </p:extLst>
          </p:nvPr>
        </p:nvGraphicFramePr>
        <p:xfrm>
          <a:off x="9269057" y="5046634"/>
          <a:ext cx="1615821" cy="497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2" name="Equation" r:id="rId56" imgW="1002865" imgH="304668" progId="Equation.DSMT4">
                  <p:embed/>
                </p:oleObj>
              </mc:Choice>
              <mc:Fallback>
                <p:oleObj name="Equation" r:id="rId56" imgW="1002865" imgH="304668" progId="Equation.DSMT4">
                  <p:embed/>
                  <p:pic>
                    <p:nvPicPr>
                      <p:cNvPr id="0" name="Object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9057" y="5046634"/>
                        <a:ext cx="1615821" cy="4971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0" name="Rectangle 159"/>
          <p:cNvSpPr/>
          <p:nvPr/>
        </p:nvSpPr>
        <p:spPr>
          <a:xfrm>
            <a:off x="5655298" y="5580922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 :</a:t>
            </a:r>
          </a:p>
        </p:txBody>
      </p:sp>
      <p:sp>
        <p:nvSpPr>
          <p:cNvPr id="161" name="Rectangle 8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2" name="Objet 1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941713"/>
              </p:ext>
            </p:extLst>
          </p:nvPr>
        </p:nvGraphicFramePr>
        <p:xfrm>
          <a:off x="6457123" y="5579878"/>
          <a:ext cx="1212190" cy="3198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3" name="Equation" r:id="rId58" imgW="685502" imgH="177723" progId="Equation.DSMT4">
                  <p:embed/>
                </p:oleObj>
              </mc:Choice>
              <mc:Fallback>
                <p:oleObj name="Equation" r:id="rId58" imgW="685502" imgH="177723" progId="Equation.DSMT4">
                  <p:embed/>
                  <p:pic>
                    <p:nvPicPr>
                      <p:cNvPr id="0" name="Object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7123" y="5579878"/>
                        <a:ext cx="1212190" cy="3198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Rectangle 162"/>
          <p:cNvSpPr/>
          <p:nvPr/>
        </p:nvSpPr>
        <p:spPr>
          <a:xfrm>
            <a:off x="7722194" y="5539955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Et on a </a:t>
            </a:r>
          </a:p>
        </p:txBody>
      </p:sp>
      <p:sp>
        <p:nvSpPr>
          <p:cNvPr id="164" name="Rectangle 8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5" name="Objet 1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92416"/>
              </p:ext>
            </p:extLst>
          </p:nvPr>
        </p:nvGraphicFramePr>
        <p:xfrm>
          <a:off x="8605381" y="5580922"/>
          <a:ext cx="823011" cy="332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4" name="Equation" r:id="rId60" imgW="545626" imgH="215713" progId="Equation.DSMT4">
                  <p:embed/>
                </p:oleObj>
              </mc:Choice>
              <mc:Fallback>
                <p:oleObj name="Equation" r:id="rId60" imgW="545626" imgH="215713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5381" y="5580922"/>
                        <a:ext cx="823011" cy="3320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" name="Rectangle 165"/>
          <p:cNvSpPr/>
          <p:nvPr/>
        </p:nvSpPr>
        <p:spPr>
          <a:xfrm>
            <a:off x="5655297" y="5909287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 :</a:t>
            </a:r>
          </a:p>
        </p:txBody>
      </p:sp>
      <p:sp>
        <p:nvSpPr>
          <p:cNvPr id="167" name="Rectangle 166"/>
          <p:cNvSpPr/>
          <p:nvPr/>
        </p:nvSpPr>
        <p:spPr>
          <a:xfrm>
            <a:off x="7169143" y="5916644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parallélogramme </a:t>
            </a:r>
          </a:p>
        </p:txBody>
      </p:sp>
      <p:sp>
        <p:nvSpPr>
          <p:cNvPr id="168" name="Rectangle 9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69" name="Objet 1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045739"/>
              </p:ext>
            </p:extLst>
          </p:nvPr>
        </p:nvGraphicFramePr>
        <p:xfrm>
          <a:off x="6525764" y="5914555"/>
          <a:ext cx="697993" cy="331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5" name="Equation" r:id="rId62" imgW="380670" imgH="177646" progId="Equation.DSMT4">
                  <p:embed/>
                </p:oleObj>
              </mc:Choice>
              <mc:Fallback>
                <p:oleObj name="Equation" r:id="rId62" imgW="380670" imgH="177646" progId="Equation.DSMT4">
                  <p:embed/>
                  <p:pic>
                    <p:nvPicPr>
                      <p:cNvPr id="0" name="Object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764" y="5914555"/>
                        <a:ext cx="697993" cy="3315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Rectangle 9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71" name="Objet 1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885724"/>
              </p:ext>
            </p:extLst>
          </p:nvPr>
        </p:nvGraphicFramePr>
        <p:xfrm>
          <a:off x="9813880" y="5972019"/>
          <a:ext cx="854422" cy="275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6" name="Equation" r:id="rId64" imgW="558558" imgH="177723" progId="Equation.DSMT4">
                  <p:embed/>
                </p:oleObj>
              </mc:Choice>
              <mc:Fallback>
                <p:oleObj name="Equation" r:id="rId64" imgW="558558" imgH="177723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3880" y="5972019"/>
                        <a:ext cx="854422" cy="275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" name="Rectangle 171"/>
          <p:cNvSpPr/>
          <p:nvPr/>
        </p:nvSpPr>
        <p:spPr>
          <a:xfrm>
            <a:off x="9012057" y="5909287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 :</a:t>
            </a:r>
          </a:p>
        </p:txBody>
      </p:sp>
      <p:sp>
        <p:nvSpPr>
          <p:cNvPr id="173" name="Rectangle 9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74" name="Objet 1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043636"/>
              </p:ext>
            </p:extLst>
          </p:nvPr>
        </p:nvGraphicFramePr>
        <p:xfrm>
          <a:off x="6506822" y="6321778"/>
          <a:ext cx="1052870" cy="2817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7" name="Equation" r:id="rId66" imgW="672516" imgH="177646" progId="Equation.DSMT4">
                  <p:embed/>
                </p:oleObj>
              </mc:Choice>
              <mc:Fallback>
                <p:oleObj name="Equation" r:id="rId66" imgW="672516" imgH="177646" progId="Equation.DSMT4">
                  <p:embed/>
                  <p:pic>
                    <p:nvPicPr>
                      <p:cNvPr id="0" name="Object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6822" y="6321778"/>
                        <a:ext cx="1052870" cy="2817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" name="Rectangle 174"/>
          <p:cNvSpPr/>
          <p:nvPr/>
        </p:nvSpPr>
        <p:spPr>
          <a:xfrm>
            <a:off x="5695087" y="6277154"/>
            <a:ext cx="8018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 :</a:t>
            </a:r>
          </a:p>
        </p:txBody>
      </p:sp>
      <p:sp>
        <p:nvSpPr>
          <p:cNvPr id="176" name="Rectangle 9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77" name="Obje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20968"/>
              </p:ext>
            </p:extLst>
          </p:nvPr>
        </p:nvGraphicFramePr>
        <p:xfrm>
          <a:off x="8813058" y="6183033"/>
          <a:ext cx="1046548" cy="5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8" name="Equation" r:id="rId68" imgW="710891" imgH="393529" progId="Equation.DSMT4">
                  <p:embed/>
                </p:oleObj>
              </mc:Choice>
              <mc:Fallback>
                <p:oleObj name="Equation" r:id="rId68" imgW="710891" imgH="393529" progId="Equation.DSMT4">
                  <p:embed/>
                  <p:pic>
                    <p:nvPicPr>
                      <p:cNvPr id="0" name="Object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3058" y="6183033"/>
                        <a:ext cx="1046548" cy="57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Rectangle 177"/>
          <p:cNvSpPr/>
          <p:nvPr/>
        </p:nvSpPr>
        <p:spPr>
          <a:xfrm>
            <a:off x="7641637" y="6277989"/>
            <a:ext cx="121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Par suite : </a:t>
            </a:r>
          </a:p>
        </p:txBody>
      </p:sp>
      <p:sp>
        <p:nvSpPr>
          <p:cNvPr id="179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05908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23" grpId="0"/>
      <p:bldP spid="56" grpId="0"/>
      <p:bldP spid="98" grpId="0"/>
      <p:bldP spid="99" grpId="0"/>
      <p:bldP spid="103" grpId="0"/>
      <p:bldP spid="104" grpId="0"/>
      <p:bldP spid="106" grpId="0"/>
      <p:bldP spid="111" grpId="0"/>
      <p:bldP spid="112" grpId="0"/>
      <p:bldP spid="113" grpId="0"/>
      <p:bldP spid="120" grpId="0"/>
      <p:bldP spid="123" grpId="0"/>
      <p:bldP spid="124" grpId="0"/>
      <p:bldP spid="127" grpId="0"/>
      <p:bldP spid="130" grpId="0"/>
      <p:bldP spid="133" grpId="0"/>
      <p:bldP spid="134" grpId="0"/>
      <p:bldP spid="139" grpId="0"/>
      <p:bldP spid="142" grpId="0"/>
      <p:bldP spid="143" grpId="0"/>
      <p:bldP spid="147" grpId="0"/>
      <p:bldP spid="152" grpId="0"/>
      <p:bldP spid="153" grpId="0"/>
      <p:bldP spid="154" grpId="0"/>
      <p:bldP spid="157" grpId="0"/>
      <p:bldP spid="160" grpId="0"/>
      <p:bldP spid="163" grpId="0"/>
      <p:bldP spid="166" grpId="0"/>
      <p:bldP spid="167" grpId="0"/>
      <p:bldP spid="172" grpId="0"/>
      <p:bldP spid="175" grpId="0"/>
      <p:bldP spid="1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Image5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403415"/>
            <a:ext cx="11083639" cy="6051177"/>
          </a:xfrm>
          <a:prstGeom prst="rect">
            <a:avLst/>
          </a:prstGeom>
          <a:noFill/>
        </p:spPr>
      </p:pic>
      <p:pic>
        <p:nvPicPr>
          <p:cNvPr id="522" name="Image5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788" y="630996"/>
            <a:ext cx="5289456" cy="3635669"/>
          </a:xfrm>
          <a:prstGeom prst="rect">
            <a:avLst/>
          </a:prstGeom>
          <a:noFill/>
        </p:spPr>
      </p:pic>
      <p:pic>
        <p:nvPicPr>
          <p:cNvPr id="4" name="Picture 2" descr="C:\Users\Propriétaire\AppData\Local\Microsoft\Windows\Temporary Internet Files\Content.IE5\OFOWAE8W\MCj0412570000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172" y="4266663"/>
            <a:ext cx="2071688" cy="203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28860" y="4558872"/>
            <a:ext cx="485654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800" dirty="0"/>
              <a:t>Les Transformations du plan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7965300" y="6519446"/>
            <a:ext cx="37444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402" y="3028829"/>
            <a:ext cx="2351617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2800" y="134035"/>
            <a:ext cx="9563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I</a:t>
            </a:r>
            <a:r>
              <a:rPr lang="fr-FR" sz="2000" b="1" dirty="0">
                <a:solidFill>
                  <a:srgbClr val="FF0000"/>
                </a:solidFill>
              </a:rPr>
              <a:t>) symétrie axiale et symétrie centrale et translation et l’homothétie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7101" y="479425"/>
            <a:ext cx="2145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B050"/>
                </a:solidFill>
              </a:rPr>
              <a:t>1)symétrie axiale </a:t>
            </a:r>
            <a:endParaRPr lang="fr-FR" sz="2000" dirty="0">
              <a:solidFill>
                <a:srgbClr val="00B050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9849266" y="392582"/>
            <a:ext cx="17859" cy="2623036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8506398" y="2160267"/>
            <a:ext cx="2667000" cy="1588"/>
          </a:xfrm>
          <a:prstGeom prst="line">
            <a:avLst/>
          </a:prstGeom>
          <a:ln>
            <a:solidFill>
              <a:srgbClr val="B7580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74734" y="1104030"/>
            <a:ext cx="604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rtl="0"/>
            <a:r>
              <a:rPr lang="fr-FR" sz="2800" dirty="0" smtClean="0">
                <a:solidFill>
                  <a:prstClr val="black"/>
                </a:solidFill>
                <a:latin typeface="Perpetua" pitchFamily="18" charset="0"/>
              </a:rPr>
              <a:t>(∆)</a:t>
            </a:r>
          </a:p>
        </p:txBody>
      </p:sp>
      <p:sp>
        <p:nvSpPr>
          <p:cNvPr id="8" name="Demi-cadre 7"/>
          <p:cNvSpPr>
            <a:spLocks noChangeAspect="1"/>
          </p:cNvSpPr>
          <p:nvPr/>
        </p:nvSpPr>
        <p:spPr>
          <a:xfrm rot="5400000">
            <a:off x="9900223" y="2009455"/>
            <a:ext cx="142875" cy="142875"/>
          </a:xfrm>
          <a:prstGeom prst="halfFrame">
            <a:avLst>
              <a:gd name="adj1" fmla="val 0"/>
              <a:gd name="adj2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black"/>
              </a:solidFill>
            </a:endParaRP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8353998" y="1626867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 smtClean="0">
                <a:solidFill>
                  <a:prstClr val="black"/>
                </a:solidFill>
              </a:rPr>
              <a:t>M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1055923" y="1977705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Font typeface="Arial" charset="0"/>
              <a:buChar char="•"/>
            </a:pPr>
            <a:r>
              <a:rPr lang="en-US" smtClean="0">
                <a:solidFill>
                  <a:prstClr val="black"/>
                </a:solidFill>
              </a:rPr>
              <a:t> </a:t>
            </a:r>
            <a:endParaRPr lang="fr-FR" smtClean="0">
              <a:solidFill>
                <a:prstClr val="black"/>
              </a:solidFill>
            </a:endParaRPr>
          </a:p>
        </p:txBody>
      </p:sp>
      <p:grpSp>
        <p:nvGrpSpPr>
          <p:cNvPr id="14" name="Groupe 30"/>
          <p:cNvGrpSpPr>
            <a:grpSpLocks/>
          </p:cNvGrpSpPr>
          <p:nvPr/>
        </p:nvGrpSpPr>
        <p:grpSpPr bwMode="auto">
          <a:xfrm rot="21000000">
            <a:off x="10370123" y="2117405"/>
            <a:ext cx="314325" cy="103187"/>
            <a:chOff x="1406721" y="3377461"/>
            <a:chExt cx="313379" cy="101324"/>
          </a:xfrm>
        </p:grpSpPr>
        <p:cxnSp>
          <p:nvCxnSpPr>
            <p:cNvPr id="15" name="Connecteur droit 14"/>
            <p:cNvCxnSpPr/>
            <p:nvPr/>
          </p:nvCxnSpPr>
          <p:spPr>
            <a:xfrm rot="20100000" flipH="1">
              <a:off x="1402881" y="3371247"/>
              <a:ext cx="215250" cy="76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rot="20100000" flipH="1">
              <a:off x="1501262" y="3396246"/>
              <a:ext cx="215250" cy="76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34"/>
          <p:cNvGrpSpPr>
            <a:grpSpLocks/>
          </p:cNvGrpSpPr>
          <p:nvPr/>
        </p:nvGrpSpPr>
        <p:grpSpPr bwMode="auto">
          <a:xfrm rot="21000000">
            <a:off x="8969948" y="2117405"/>
            <a:ext cx="314325" cy="103187"/>
            <a:chOff x="1406721" y="3377461"/>
            <a:chExt cx="313379" cy="101324"/>
          </a:xfrm>
        </p:grpSpPr>
        <p:cxnSp>
          <p:nvCxnSpPr>
            <p:cNvPr id="18" name="Connecteur droit 17"/>
            <p:cNvCxnSpPr/>
            <p:nvPr/>
          </p:nvCxnSpPr>
          <p:spPr>
            <a:xfrm rot="20100000" flipH="1">
              <a:off x="1402881" y="3371247"/>
              <a:ext cx="215250" cy="76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20100000" flipH="1">
              <a:off x="1501262" y="3396246"/>
              <a:ext cx="215250" cy="76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10868598" y="1557017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 smtClean="0">
                <a:solidFill>
                  <a:prstClr val="black"/>
                </a:solidFill>
              </a:rPr>
              <a:t>M'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8368286" y="1979292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27101" y="879535"/>
            <a:ext cx="1239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Définition :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2141457" y="903310"/>
            <a:ext cx="2755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(Δ) </a:t>
            </a:r>
            <a:r>
              <a:rPr lang="fr-FR" dirty="0" smtClean="0"/>
              <a:t>est </a:t>
            </a:r>
            <a:r>
              <a:rPr lang="fr-FR" dirty="0"/>
              <a:t>une droite du plan.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927101" y="123170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symétrie axiale d’axe (Δ)</a:t>
            </a:r>
            <a:r>
              <a:rPr lang="fr-FR" dirty="0" smtClean="0"/>
              <a:t> est </a:t>
            </a:r>
            <a:r>
              <a:rPr lang="fr-FR" dirty="0"/>
              <a:t>la transformation qui transforme tout point M du plan au point unique M’ tel que : (Δ) est la médiatrice du segment [MM']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27101" y="220078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symétrie </a:t>
            </a:r>
            <a:r>
              <a:rPr lang="fr-FR" dirty="0" smtClean="0"/>
              <a:t>axiale d’axe </a:t>
            </a:r>
            <a:r>
              <a:rPr lang="fr-FR" dirty="0"/>
              <a:t>(Δ) est notée : </a:t>
            </a:r>
          </a:p>
        </p:txBody>
      </p:sp>
      <p:sp>
        <p:nvSpPr>
          <p:cNvPr id="3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607807"/>
              </p:ext>
            </p:extLst>
          </p:nvPr>
        </p:nvGraphicFramePr>
        <p:xfrm>
          <a:off x="4829107" y="2152330"/>
          <a:ext cx="501650" cy="485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3" name="Equation" r:id="rId3" imgW="266469" imgH="253780" progId="Equation.DSMT4">
                  <p:embed/>
                </p:oleObj>
              </mc:Choice>
              <mc:Fallback>
                <p:oleObj name="Equation" r:id="rId3" imgW="266469" imgH="2537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07" y="2152330"/>
                        <a:ext cx="501650" cy="4854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730498"/>
              </p:ext>
            </p:extLst>
          </p:nvPr>
        </p:nvGraphicFramePr>
        <p:xfrm>
          <a:off x="927101" y="2585030"/>
          <a:ext cx="1525360" cy="431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4" name="Equation" r:id="rId5" imgW="939392" imgH="266584" progId="Equation.DSMT4">
                  <p:embed/>
                </p:oleObj>
              </mc:Choice>
              <mc:Fallback>
                <p:oleObj name="Equation" r:id="rId5" imgW="939392" imgH="266584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1" y="2585030"/>
                        <a:ext cx="1525360" cy="4314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/>
          <p:nvPr/>
        </p:nvSpPr>
        <p:spPr>
          <a:xfrm>
            <a:off x="2524827" y="2595930"/>
            <a:ext cx="207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595074" y="2565281"/>
            <a:ext cx="3953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(Δ) est la médiatrice du segment [MM']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27101" y="3253004"/>
            <a:ext cx="1239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Définition :</a:t>
            </a:r>
            <a:endParaRPr lang="fr-FR" dirty="0"/>
          </a:p>
        </p:txBody>
      </p:sp>
      <p:sp>
        <p:nvSpPr>
          <p:cNvPr id="46" name="Rectangle 45"/>
          <p:cNvSpPr/>
          <p:nvPr/>
        </p:nvSpPr>
        <p:spPr>
          <a:xfrm>
            <a:off x="2141457" y="3270729"/>
            <a:ext cx="24657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 </a:t>
            </a:r>
            <a:r>
              <a:rPr lang="fr-FR" sz="2000" dirty="0"/>
              <a:t>Ω</a:t>
            </a:r>
            <a:r>
              <a:rPr lang="fr-FR" dirty="0"/>
              <a:t> </a:t>
            </a:r>
            <a:r>
              <a:rPr lang="fr-FR" dirty="0" smtClean="0"/>
              <a:t>est un point du </a:t>
            </a:r>
            <a:r>
              <a:rPr lang="fr-FR" dirty="0"/>
              <a:t>plan.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27101" y="3622336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La symétrie centrale de centre </a:t>
            </a:r>
            <a:r>
              <a:rPr lang="fr-FR" sz="2000" dirty="0"/>
              <a:t>Ω</a:t>
            </a:r>
            <a:r>
              <a:rPr lang="fr-FR" dirty="0"/>
              <a:t> est la transformation qui transforme tout point M du plan au point unique M' tel que 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27101" y="4285063"/>
            <a:ext cx="5184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La symétrie centrale de centre </a:t>
            </a:r>
            <a:r>
              <a:rPr lang="fr-FR" sz="2000" dirty="0"/>
              <a:t>Ω</a:t>
            </a:r>
            <a:r>
              <a:rPr lang="fr-FR" dirty="0" smtClean="0"/>
              <a:t> </a:t>
            </a:r>
            <a:r>
              <a:rPr lang="fr-FR" dirty="0"/>
              <a:t>est notée : </a:t>
            </a:r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398493"/>
              </p:ext>
            </p:extLst>
          </p:nvPr>
        </p:nvGraphicFramePr>
        <p:xfrm>
          <a:off x="5403056" y="4298781"/>
          <a:ext cx="382587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name="Equation" r:id="rId7" imgW="203040" imgH="228600" progId="Equation.DSMT4">
                  <p:embed/>
                </p:oleObj>
              </mc:Choice>
              <mc:Fallback>
                <p:oleObj name="Equation" r:id="rId7" imgW="203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056" y="4298781"/>
                        <a:ext cx="382587" cy="434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3397868"/>
              </p:ext>
            </p:extLst>
          </p:nvPr>
        </p:nvGraphicFramePr>
        <p:xfrm>
          <a:off x="927101" y="4758254"/>
          <a:ext cx="1443037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" name="Equation" r:id="rId9" imgW="888840" imgH="253800" progId="Equation.DSMT4">
                  <p:embed/>
                </p:oleObj>
              </mc:Choice>
              <mc:Fallback>
                <p:oleObj name="Equation" r:id="rId9" imgW="888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1" y="4758254"/>
                        <a:ext cx="1443037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2484210" y="4737486"/>
            <a:ext cx="207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927101" y="2911386"/>
            <a:ext cx="21453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00B050"/>
                </a:solidFill>
              </a:rPr>
              <a:t>2)symétrie </a:t>
            </a:r>
            <a:r>
              <a:rPr lang="fr-FR" sz="2000" b="1" u="sng" dirty="0">
                <a:solidFill>
                  <a:srgbClr val="00B050"/>
                </a:solidFill>
              </a:rPr>
              <a:t>axiale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54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56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453373"/>
              </p:ext>
            </p:extLst>
          </p:nvPr>
        </p:nvGraphicFramePr>
        <p:xfrm>
          <a:off x="6705601" y="3922929"/>
          <a:ext cx="1447650" cy="33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7" name="Equation" r:id="rId11" imgW="901309" imgH="203112" progId="Equation.DSMT4">
                  <p:embed/>
                </p:oleObj>
              </mc:Choice>
              <mc:Fallback>
                <p:oleObj name="Equation" r:id="rId11" imgW="901309" imgH="203112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3922929"/>
                        <a:ext cx="1447650" cy="338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625417"/>
              </p:ext>
            </p:extLst>
          </p:nvPr>
        </p:nvGraphicFramePr>
        <p:xfrm>
          <a:off x="4512011" y="4768264"/>
          <a:ext cx="1461938" cy="338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Equation" r:id="rId13" imgW="901309" imgH="203112" progId="Equation.DSMT4">
                  <p:embed/>
                </p:oleObj>
              </mc:Choice>
              <mc:Fallback>
                <p:oleObj name="Equation" r:id="rId13" imgW="90130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2011" y="4768264"/>
                        <a:ext cx="1461938" cy="3385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7" name="Connecteur droit 86"/>
          <p:cNvCxnSpPr/>
          <p:nvPr/>
        </p:nvCxnSpPr>
        <p:spPr>
          <a:xfrm>
            <a:off x="9115777" y="4062860"/>
            <a:ext cx="2667000" cy="1588"/>
          </a:xfrm>
          <a:prstGeom prst="line">
            <a:avLst/>
          </a:prstGeom>
          <a:ln>
            <a:solidFill>
              <a:srgbClr val="B7580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8" name="ZoneTexte 87"/>
          <p:cNvSpPr txBox="1">
            <a:spLocks noChangeArrowheads="1"/>
          </p:cNvSpPr>
          <p:nvPr/>
        </p:nvSpPr>
        <p:spPr bwMode="auto">
          <a:xfrm>
            <a:off x="8963377" y="352946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 dirty="0" smtClean="0">
                <a:solidFill>
                  <a:prstClr val="black"/>
                </a:solidFill>
              </a:rPr>
              <a:t>M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9" name="ZoneTexte 88"/>
          <p:cNvSpPr txBox="1">
            <a:spLocks noChangeArrowheads="1"/>
          </p:cNvSpPr>
          <p:nvPr/>
        </p:nvSpPr>
        <p:spPr bwMode="auto">
          <a:xfrm>
            <a:off x="11665302" y="3880298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Font typeface="Arial" charset="0"/>
              <a:buChar char="•"/>
            </a:pPr>
            <a:r>
              <a:rPr lang="en-US" smtClean="0">
                <a:solidFill>
                  <a:prstClr val="black"/>
                </a:solidFill>
              </a:rPr>
              <a:t> </a:t>
            </a:r>
            <a:endParaRPr lang="fr-FR" smtClean="0">
              <a:solidFill>
                <a:prstClr val="black"/>
              </a:solidFill>
            </a:endParaRPr>
          </a:p>
        </p:txBody>
      </p:sp>
      <p:grpSp>
        <p:nvGrpSpPr>
          <p:cNvPr id="90" name="Groupe 30"/>
          <p:cNvGrpSpPr>
            <a:grpSpLocks/>
          </p:cNvGrpSpPr>
          <p:nvPr/>
        </p:nvGrpSpPr>
        <p:grpSpPr bwMode="auto">
          <a:xfrm rot="21000000">
            <a:off x="10979502" y="4019998"/>
            <a:ext cx="314325" cy="103187"/>
            <a:chOff x="1406721" y="3377461"/>
            <a:chExt cx="313379" cy="101324"/>
          </a:xfrm>
        </p:grpSpPr>
        <p:cxnSp>
          <p:nvCxnSpPr>
            <p:cNvPr id="91" name="Connecteur droit 90"/>
            <p:cNvCxnSpPr/>
            <p:nvPr/>
          </p:nvCxnSpPr>
          <p:spPr>
            <a:xfrm rot="20100000" flipH="1">
              <a:off x="1402881" y="3371247"/>
              <a:ext cx="215250" cy="76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eur droit 91"/>
            <p:cNvCxnSpPr/>
            <p:nvPr/>
          </p:nvCxnSpPr>
          <p:spPr>
            <a:xfrm rot="20100000" flipH="1">
              <a:off x="1501262" y="3396246"/>
              <a:ext cx="215250" cy="76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e 34"/>
          <p:cNvGrpSpPr>
            <a:grpSpLocks/>
          </p:cNvGrpSpPr>
          <p:nvPr/>
        </p:nvGrpSpPr>
        <p:grpSpPr bwMode="auto">
          <a:xfrm rot="21000000">
            <a:off x="9579327" y="4019998"/>
            <a:ext cx="314325" cy="103187"/>
            <a:chOff x="1406721" y="3377461"/>
            <a:chExt cx="313379" cy="101324"/>
          </a:xfrm>
        </p:grpSpPr>
        <p:cxnSp>
          <p:nvCxnSpPr>
            <p:cNvPr id="94" name="Connecteur droit 93"/>
            <p:cNvCxnSpPr/>
            <p:nvPr/>
          </p:nvCxnSpPr>
          <p:spPr>
            <a:xfrm rot="20100000" flipH="1">
              <a:off x="1402881" y="3371247"/>
              <a:ext cx="215250" cy="76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 rot="20100000" flipH="1">
              <a:off x="1501262" y="3396246"/>
              <a:ext cx="215250" cy="76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ZoneTexte 95"/>
          <p:cNvSpPr txBox="1">
            <a:spLocks noChangeArrowheads="1"/>
          </p:cNvSpPr>
          <p:nvPr/>
        </p:nvSpPr>
        <p:spPr bwMode="auto">
          <a:xfrm>
            <a:off x="11477977" y="345961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/>
            <a:r>
              <a:rPr lang="en-US" sz="2400" smtClean="0">
                <a:solidFill>
                  <a:prstClr val="black"/>
                </a:solidFill>
              </a:rPr>
              <a:t>M'</a:t>
            </a:r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97" name="ZoneTexte 96"/>
          <p:cNvSpPr txBox="1">
            <a:spLocks noChangeArrowheads="1"/>
          </p:cNvSpPr>
          <p:nvPr/>
        </p:nvSpPr>
        <p:spPr bwMode="auto">
          <a:xfrm>
            <a:off x="8977665" y="3881885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98" name="ZoneTexte 97"/>
          <p:cNvSpPr txBox="1">
            <a:spLocks noChangeArrowheads="1"/>
          </p:cNvSpPr>
          <p:nvPr/>
        </p:nvSpPr>
        <p:spPr bwMode="auto">
          <a:xfrm>
            <a:off x="10449570" y="3855347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rtl="0" eaLnBrk="1" hangingPunct="1">
              <a:buFont typeface="Arial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99" name="ZoneTexte 98"/>
          <p:cNvSpPr txBox="1">
            <a:spLocks noChangeArrowheads="1"/>
          </p:cNvSpPr>
          <p:nvPr/>
        </p:nvSpPr>
        <p:spPr bwMode="auto">
          <a:xfrm>
            <a:off x="10335270" y="3440007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2400" dirty="0"/>
              <a:t>Ω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927100" y="5107299"/>
            <a:ext cx="51844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00B050"/>
                </a:solidFill>
              </a:rPr>
              <a:t>3)Translation:        </a:t>
            </a:r>
            <a:r>
              <a:rPr lang="fr-FR" sz="2000" dirty="0" smtClean="0"/>
              <a:t>est </a:t>
            </a:r>
            <a:r>
              <a:rPr lang="fr-FR" sz="2000" dirty="0"/>
              <a:t>un vecteur du plan 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927101" y="550740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La </a:t>
            </a:r>
            <a:r>
              <a:rPr lang="fr-FR" dirty="0"/>
              <a:t>translation de vecteur </a:t>
            </a:r>
            <a:r>
              <a:rPr lang="fr-FR" dirty="0" smtClean="0"/>
              <a:t>      </a:t>
            </a:r>
            <a:r>
              <a:rPr lang="fr-FR" dirty="0"/>
              <a:t>est la transformation qui transforme tout point M du plan au point unique M' tel que: </a:t>
            </a:r>
          </a:p>
        </p:txBody>
      </p:sp>
      <p:graphicFrame>
        <p:nvGraphicFramePr>
          <p:cNvPr id="120" name="Obje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160680"/>
              </p:ext>
            </p:extLst>
          </p:nvPr>
        </p:nvGraphicFramePr>
        <p:xfrm>
          <a:off x="2669172" y="5135546"/>
          <a:ext cx="300507" cy="38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Equation" r:id="rId14" imgW="139680" imgH="177480" progId="Equation.DSMT4">
                  <p:embed/>
                </p:oleObj>
              </mc:Choice>
              <mc:Fallback>
                <p:oleObj name="Equation" r:id="rId14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669172" y="5135546"/>
                        <a:ext cx="300507" cy="38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t 1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129987"/>
              </p:ext>
            </p:extLst>
          </p:nvPr>
        </p:nvGraphicFramePr>
        <p:xfrm>
          <a:off x="3519334" y="5468688"/>
          <a:ext cx="300507" cy="38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0" name="Equation" r:id="rId16" imgW="139680" imgH="177480" progId="Equation.DSMT4">
                  <p:embed/>
                </p:oleObj>
              </mc:Choice>
              <mc:Fallback>
                <p:oleObj name="Equation" r:id="rId16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19334" y="5468688"/>
                        <a:ext cx="300507" cy="38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ectangle 4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3" name="Obje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750882"/>
              </p:ext>
            </p:extLst>
          </p:nvPr>
        </p:nvGraphicFramePr>
        <p:xfrm>
          <a:off x="6749537" y="5726933"/>
          <a:ext cx="1077212" cy="38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1" name="Equation" r:id="rId17" imgW="622030" imgH="215806" progId="Equation.DSMT4">
                  <p:embed/>
                </p:oleObj>
              </mc:Choice>
              <mc:Fallback>
                <p:oleObj name="Equation" r:id="rId17" imgW="622030" imgH="215806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9537" y="5726933"/>
                        <a:ext cx="1077212" cy="387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7" name="Rectangle 126"/>
          <p:cNvSpPr/>
          <p:nvPr/>
        </p:nvSpPr>
        <p:spPr>
          <a:xfrm>
            <a:off x="927101" y="6127842"/>
            <a:ext cx="40851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La translation de vecteur  </a:t>
            </a:r>
            <a:r>
              <a:rPr lang="fr-FR" dirty="0" smtClean="0"/>
              <a:t>    </a:t>
            </a:r>
            <a:r>
              <a:rPr lang="fr-FR" dirty="0"/>
              <a:t>est notée  : </a:t>
            </a:r>
          </a:p>
        </p:txBody>
      </p:sp>
      <p:graphicFrame>
        <p:nvGraphicFramePr>
          <p:cNvPr id="128" name="Obje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967496"/>
              </p:ext>
            </p:extLst>
          </p:nvPr>
        </p:nvGraphicFramePr>
        <p:xfrm>
          <a:off x="3409696" y="6100071"/>
          <a:ext cx="300507" cy="38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2" name="Equation" r:id="rId19" imgW="139680" imgH="177480" progId="Equation.DSMT4">
                  <p:embed/>
                </p:oleObj>
              </mc:Choice>
              <mc:Fallback>
                <p:oleObj name="Equation" r:id="rId19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09696" y="6100071"/>
                        <a:ext cx="300507" cy="38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" name="Rectangle 4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0" name="Obje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08655"/>
              </p:ext>
            </p:extLst>
          </p:nvPr>
        </p:nvGraphicFramePr>
        <p:xfrm>
          <a:off x="5203064" y="6088674"/>
          <a:ext cx="391286" cy="435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3" name="Equation" r:id="rId20" imgW="139639" imgH="241195" progId="Equation.DSMT4">
                  <p:embed/>
                </p:oleObj>
              </mc:Choice>
              <mc:Fallback>
                <p:oleObj name="Equation" r:id="rId20" imgW="139639" imgH="241195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064" y="6088674"/>
                        <a:ext cx="391286" cy="4354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1" name="Rectangle 4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32" name="Obje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310539"/>
              </p:ext>
            </p:extLst>
          </p:nvPr>
        </p:nvGraphicFramePr>
        <p:xfrm>
          <a:off x="927101" y="6472797"/>
          <a:ext cx="1166792" cy="362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4" name="Equation" r:id="rId22" imgW="825500" imgH="254000" progId="Equation.DSMT4">
                  <p:embed/>
                </p:oleObj>
              </mc:Choice>
              <mc:Fallback>
                <p:oleObj name="Equation" r:id="rId22" imgW="825500" imgH="2540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101" y="6472797"/>
                        <a:ext cx="1166792" cy="3621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" name="Rectangle 132"/>
          <p:cNvSpPr/>
          <p:nvPr/>
        </p:nvSpPr>
        <p:spPr>
          <a:xfrm>
            <a:off x="2141457" y="6404355"/>
            <a:ext cx="207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134" name="Obje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398480"/>
              </p:ext>
            </p:extLst>
          </p:nvPr>
        </p:nvGraphicFramePr>
        <p:xfrm>
          <a:off x="4068591" y="6382532"/>
          <a:ext cx="1077212" cy="38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35" name="Equation" r:id="rId24" imgW="622030" imgH="215806" progId="Equation.DSMT4">
                  <p:embed/>
                </p:oleObj>
              </mc:Choice>
              <mc:Fallback>
                <p:oleObj name="Equation" r:id="rId24" imgW="622030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8591" y="6382532"/>
                        <a:ext cx="1077212" cy="3871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5" name="Connecteur droit 134"/>
          <p:cNvCxnSpPr/>
          <p:nvPr/>
        </p:nvCxnSpPr>
        <p:spPr bwMode="auto">
          <a:xfrm rot="5400000" flipH="1" flipV="1">
            <a:off x="8527828" y="5490244"/>
            <a:ext cx="177800" cy="177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6" name="Connecteur droit 135"/>
          <p:cNvCxnSpPr/>
          <p:nvPr/>
        </p:nvCxnSpPr>
        <p:spPr bwMode="auto">
          <a:xfrm rot="5400000" flipH="1" flipV="1">
            <a:off x="9658128" y="6487194"/>
            <a:ext cx="177800" cy="1778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7" name="Connecteur droit 136"/>
          <p:cNvCxnSpPr>
            <a:cxnSpLocks noChangeShapeType="1"/>
          </p:cNvCxnSpPr>
          <p:nvPr/>
        </p:nvCxnSpPr>
        <p:spPr bwMode="auto">
          <a:xfrm rot="5400000">
            <a:off x="9117584" y="4943583"/>
            <a:ext cx="2222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8" name="Connecteur droit 137"/>
          <p:cNvCxnSpPr>
            <a:cxnSpLocks noChangeShapeType="1"/>
          </p:cNvCxnSpPr>
          <p:nvPr/>
        </p:nvCxnSpPr>
        <p:spPr bwMode="auto">
          <a:xfrm>
            <a:off x="9139015" y="4922152"/>
            <a:ext cx="222250" cy="444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ZoneTexte 138"/>
          <p:cNvSpPr txBox="1">
            <a:spLocks noChangeArrowheads="1"/>
          </p:cNvSpPr>
          <p:nvPr/>
        </p:nvSpPr>
        <p:spPr bwMode="auto">
          <a:xfrm>
            <a:off x="8764365" y="4560202"/>
            <a:ext cx="3984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/>
            <a:r>
              <a:rPr lang="fr-FR" sz="2000">
                <a:latin typeface="Arial" charset="0"/>
              </a:rPr>
              <a:t>M</a:t>
            </a:r>
          </a:p>
        </p:txBody>
      </p:sp>
      <p:cxnSp>
        <p:nvCxnSpPr>
          <p:cNvPr id="140" name="Connecteur droit avec flèche 139"/>
          <p:cNvCxnSpPr/>
          <p:nvPr/>
        </p:nvCxnSpPr>
        <p:spPr bwMode="auto">
          <a:xfrm>
            <a:off x="8616728" y="5579144"/>
            <a:ext cx="1041400" cy="9779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140"/>
          <p:cNvCxnSpPr>
            <a:cxnSpLocks noChangeShapeType="1"/>
          </p:cNvCxnSpPr>
          <p:nvPr/>
        </p:nvCxnSpPr>
        <p:spPr bwMode="auto">
          <a:xfrm rot="5400000">
            <a:off x="10159491" y="5789819"/>
            <a:ext cx="222250" cy="889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2" name="Connecteur droit 141"/>
          <p:cNvCxnSpPr>
            <a:cxnSpLocks noChangeShapeType="1"/>
          </p:cNvCxnSpPr>
          <p:nvPr/>
        </p:nvCxnSpPr>
        <p:spPr bwMode="auto">
          <a:xfrm rot="10800000">
            <a:off x="10137266" y="5856494"/>
            <a:ext cx="22225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" name="ZoneTexte 142"/>
          <p:cNvSpPr txBox="1">
            <a:spLocks noChangeArrowheads="1"/>
          </p:cNvSpPr>
          <p:nvPr/>
        </p:nvSpPr>
        <p:spPr bwMode="auto">
          <a:xfrm>
            <a:off x="10349484" y="5658058"/>
            <a:ext cx="44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rtl="0"/>
            <a:r>
              <a:rPr lang="fr-FR" sz="2000">
                <a:latin typeface="Arial" charset="0"/>
              </a:rPr>
              <a:t>M'</a:t>
            </a:r>
          </a:p>
        </p:txBody>
      </p:sp>
      <p:cxnSp>
        <p:nvCxnSpPr>
          <p:cNvPr id="144" name="Connecteur droit avec flèche 143"/>
          <p:cNvCxnSpPr/>
          <p:nvPr/>
        </p:nvCxnSpPr>
        <p:spPr bwMode="auto">
          <a:xfrm>
            <a:off x="8582263" y="5611121"/>
            <a:ext cx="1155700" cy="97790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45" name="Groupe 144"/>
          <p:cNvGrpSpPr/>
          <p:nvPr/>
        </p:nvGrpSpPr>
        <p:grpSpPr>
          <a:xfrm>
            <a:off x="8750079" y="6113466"/>
            <a:ext cx="444500" cy="523220"/>
            <a:chOff x="1549938" y="3443544"/>
            <a:chExt cx="444500" cy="523220"/>
          </a:xfrm>
        </p:grpSpPr>
        <p:sp>
          <p:nvSpPr>
            <p:cNvPr id="146" name="ZoneTexte 81"/>
            <p:cNvSpPr txBox="1">
              <a:spLocks noChangeArrowheads="1"/>
            </p:cNvSpPr>
            <p:nvPr/>
          </p:nvSpPr>
          <p:spPr bwMode="auto">
            <a:xfrm>
              <a:off x="1549938" y="3443544"/>
              <a:ext cx="4445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rtl="0"/>
              <a:r>
                <a:rPr lang="fr-FR" sz="2800" dirty="0">
                  <a:latin typeface="Arial" charset="0"/>
                </a:rPr>
                <a:t>u</a:t>
              </a:r>
            </a:p>
          </p:txBody>
        </p:sp>
        <p:cxnSp>
          <p:nvCxnSpPr>
            <p:cNvPr id="147" name="Connecteur droit avec flèche 146"/>
            <p:cNvCxnSpPr/>
            <p:nvPr/>
          </p:nvCxnSpPr>
          <p:spPr bwMode="auto">
            <a:xfrm>
              <a:off x="1638838" y="3524506"/>
              <a:ext cx="266700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2" name="Text Box 22"/>
          <p:cNvSpPr txBox="1">
            <a:spLocks noChangeArrowheads="1"/>
          </p:cNvSpPr>
          <p:nvPr/>
        </p:nvSpPr>
        <p:spPr bwMode="auto">
          <a:xfrm>
            <a:off x="9555514" y="17457"/>
            <a:ext cx="267176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4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94743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3447E-6 1.2766E-6 L 0.04893 -0.09135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7" y="-4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25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000"/>
                            </p:stCondLst>
                            <p:childTnLst>
                              <p:par>
                                <p:cTn id="1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/>
      <p:bldP spid="20" grpId="0"/>
      <p:bldP spid="21" grpId="0"/>
      <p:bldP spid="41" grpId="0"/>
      <p:bldP spid="42" grpId="0"/>
      <p:bldP spid="45" grpId="0"/>
      <p:bldP spid="46" grpId="0"/>
      <p:bldP spid="47" grpId="0"/>
      <p:bldP spid="48" grpId="0"/>
      <p:bldP spid="51" grpId="0"/>
      <p:bldP spid="53" grpId="0"/>
      <p:bldP spid="88" grpId="0"/>
      <p:bldP spid="89" grpId="0"/>
      <p:bldP spid="96" grpId="0"/>
      <p:bldP spid="97" grpId="0"/>
      <p:bldP spid="98" grpId="0"/>
      <p:bldP spid="99" grpId="0"/>
      <p:bldP spid="101" grpId="0"/>
      <p:bldP spid="119" grpId="0"/>
      <p:bldP spid="127" grpId="0"/>
      <p:bldP spid="133" grpId="0"/>
      <p:bldP spid="139" grpId="0"/>
      <p:bldP spid="1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rganigramme : Connecteur 5"/>
          <p:cNvSpPr/>
          <p:nvPr/>
        </p:nvSpPr>
        <p:spPr>
          <a:xfrm>
            <a:off x="9201414" y="2126739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7892263" y="1942073"/>
            <a:ext cx="38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Ω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8810697" y="1895907"/>
            <a:ext cx="672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</a:t>
            </a:r>
            <a:endParaRPr lang="fr-FR" sz="2400" dirty="0"/>
          </a:p>
        </p:txBody>
      </p:sp>
      <p:sp>
        <p:nvSpPr>
          <p:cNvPr id="9" name="Organigramme : Connecteur 8"/>
          <p:cNvSpPr/>
          <p:nvPr/>
        </p:nvSpPr>
        <p:spPr>
          <a:xfrm>
            <a:off x="10832320" y="1834039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660467" y="1916202"/>
            <a:ext cx="75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M’</a:t>
            </a:r>
            <a:endParaRPr lang="fr-FR" sz="2400" dirty="0"/>
          </a:p>
        </p:txBody>
      </p:sp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44567"/>
              </p:ext>
            </p:extLst>
          </p:nvPr>
        </p:nvGraphicFramePr>
        <p:xfrm>
          <a:off x="3728149" y="1555582"/>
          <a:ext cx="2213108" cy="37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6" name="Equation" r:id="rId3" imgW="952200" imgH="215640" progId="Equation.DSMT4">
                  <p:embed/>
                </p:oleObj>
              </mc:Choice>
              <mc:Fallback>
                <p:oleObj name="Equation" r:id="rId3" imgW="952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8149" y="1555582"/>
                        <a:ext cx="2213108" cy="3760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ZoneTexte 13"/>
          <p:cNvSpPr txBox="1"/>
          <p:nvPr/>
        </p:nvSpPr>
        <p:spPr>
          <a:xfrm>
            <a:off x="400938" y="3561766"/>
            <a:ext cx="1143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Ici, k =2</a:t>
            </a:r>
            <a:endParaRPr lang="fr-FR" b="1" dirty="0"/>
          </a:p>
        </p:txBody>
      </p:sp>
      <p:sp>
        <p:nvSpPr>
          <p:cNvPr id="15" name="Rectangle 14"/>
          <p:cNvSpPr/>
          <p:nvPr/>
        </p:nvSpPr>
        <p:spPr>
          <a:xfrm>
            <a:off x="1139591" y="360985"/>
            <a:ext cx="1959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>
                <a:solidFill>
                  <a:srgbClr val="00B050"/>
                </a:solidFill>
              </a:rPr>
              <a:t>4</a:t>
            </a:r>
            <a:r>
              <a:rPr lang="fr-FR" sz="2000" b="1" u="sng" dirty="0" smtClean="0">
                <a:solidFill>
                  <a:srgbClr val="00B050"/>
                </a:solidFill>
              </a:rPr>
              <a:t>) Homothétie:</a:t>
            </a:r>
            <a:endParaRPr lang="fr-FR" sz="20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39591" y="1573486"/>
            <a:ext cx="2527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point unique M' tel </a:t>
            </a:r>
            <a:r>
              <a:rPr lang="fr-FR" dirty="0" smtClean="0">
                <a:solidFill>
                  <a:prstClr val="black"/>
                </a:solidFill>
              </a:rPr>
              <a:t>que: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1139591" y="787276"/>
            <a:ext cx="12391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/>
              <a:t>Définition :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39591" y="1173376"/>
            <a:ext cx="101788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L’homothétie </a:t>
            </a:r>
            <a:r>
              <a:rPr lang="fr-FR" dirty="0"/>
              <a:t>de centre </a:t>
            </a:r>
            <a:r>
              <a:rPr lang="fr-FR" sz="2000" b="1" dirty="0"/>
              <a:t>Ω</a:t>
            </a:r>
            <a:r>
              <a:rPr lang="fr-FR" dirty="0"/>
              <a:t> et de rapport </a:t>
            </a:r>
            <a:r>
              <a:rPr lang="fr-FR" sz="2000" b="1" dirty="0"/>
              <a:t>k</a:t>
            </a:r>
            <a:r>
              <a:rPr lang="fr-FR" dirty="0"/>
              <a:t> est la transformation qui transforme tout point M du plan </a:t>
            </a:r>
            <a:r>
              <a:rPr lang="fr-FR" dirty="0" smtClean="0"/>
              <a:t>au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495600" y="795218"/>
            <a:ext cx="6240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Ω </a:t>
            </a:r>
            <a:r>
              <a:rPr lang="fr-FR" b="1" dirty="0" smtClean="0"/>
              <a:t> et </a:t>
            </a:r>
            <a:r>
              <a:rPr lang="fr-FR" dirty="0" smtClean="0">
                <a:solidFill>
                  <a:prstClr val="black"/>
                </a:solidFill>
              </a:rPr>
              <a:t>M des points  </a:t>
            </a:r>
            <a:r>
              <a:rPr lang="fr-FR" dirty="0">
                <a:solidFill>
                  <a:prstClr val="black"/>
                </a:solidFill>
              </a:rPr>
              <a:t>du plan et </a:t>
            </a:r>
            <a:r>
              <a:rPr lang="fr-FR" sz="2000" b="1" dirty="0">
                <a:solidFill>
                  <a:prstClr val="black"/>
                </a:solidFill>
              </a:rPr>
              <a:t>k </a:t>
            </a:r>
            <a:r>
              <a:rPr lang="fr-FR" dirty="0">
                <a:solidFill>
                  <a:prstClr val="black"/>
                </a:solidFill>
              </a:rPr>
              <a:t>un nombre réel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139591" y="1988240"/>
            <a:ext cx="5320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L’homothétie de centre Ω et de rapport k est notée  : 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534028"/>
              </p:ext>
            </p:extLst>
          </p:nvPr>
        </p:nvGraphicFramePr>
        <p:xfrm>
          <a:off x="6285574" y="1944747"/>
          <a:ext cx="76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7" name="Equation" r:id="rId5" imgW="355446" imgH="241195" progId="Equation.DSMT4">
                  <p:embed/>
                </p:oleObj>
              </mc:Choice>
              <mc:Fallback>
                <p:oleObj name="Equation" r:id="rId5" imgW="355446" imgH="241195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5574" y="1944747"/>
                        <a:ext cx="762000" cy="50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1139591" y="2422854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D’où : 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296831"/>
              </p:ext>
            </p:extLst>
          </p:nvPr>
        </p:nvGraphicFramePr>
        <p:xfrm>
          <a:off x="1813947" y="2446079"/>
          <a:ext cx="1309159" cy="44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8" name="Equation" r:id="rId7" imgW="761669" imgH="253890" progId="Equation.DSMT4">
                  <p:embed/>
                </p:oleObj>
              </mc:Choice>
              <mc:Fallback>
                <p:oleObj name="Equation" r:id="rId7" imgW="761669" imgH="25389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3947" y="2446079"/>
                        <a:ext cx="1309159" cy="441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3115391" y="2482720"/>
            <a:ext cx="207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365813"/>
              </p:ext>
            </p:extLst>
          </p:nvPr>
        </p:nvGraphicFramePr>
        <p:xfrm>
          <a:off x="5107282" y="2457341"/>
          <a:ext cx="1885685" cy="37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09" name="Equation" r:id="rId9" imgW="952200" imgH="215640" progId="Equation.DSMT4">
                  <p:embed/>
                </p:oleObj>
              </mc:Choice>
              <mc:Fallback>
                <p:oleObj name="Equation" r:id="rId9" imgW="952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7282" y="2457341"/>
                        <a:ext cx="1885685" cy="3760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1139591" y="2875002"/>
            <a:ext cx="6125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</a:rPr>
              <a:t>Exemple : </a:t>
            </a:r>
            <a:r>
              <a:rPr lang="fr-FR" dirty="0" smtClean="0"/>
              <a:t>soit L’homothétie de centre </a:t>
            </a:r>
            <a:r>
              <a:rPr lang="fr-FR" b="1" dirty="0" smtClean="0">
                <a:solidFill>
                  <a:prstClr val="black"/>
                </a:solidFill>
              </a:rPr>
              <a:t>Ω</a:t>
            </a:r>
            <a:r>
              <a:rPr lang="fr-FR" dirty="0" smtClean="0"/>
              <a:t>   et de rapport  </a:t>
            </a:r>
            <a:r>
              <a:rPr lang="fr-FR" sz="2000" b="1" dirty="0" smtClean="0"/>
              <a:t>k=2</a:t>
            </a:r>
            <a:endParaRPr lang="fr-FR" dirty="0"/>
          </a:p>
        </p:txBody>
      </p:sp>
      <p:sp>
        <p:nvSpPr>
          <p:cNvPr id="41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3" name="Flèche droite 42"/>
          <p:cNvSpPr/>
          <p:nvPr/>
        </p:nvSpPr>
        <p:spPr>
          <a:xfrm>
            <a:off x="7623422" y="2975113"/>
            <a:ext cx="402977" cy="200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686402"/>
              </p:ext>
            </p:extLst>
          </p:nvPr>
        </p:nvGraphicFramePr>
        <p:xfrm>
          <a:off x="8267700" y="2824163"/>
          <a:ext cx="68103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0" name="Equation" r:id="rId10" imgW="342720" imgH="241200" progId="Equation.DSMT4">
                  <p:embed/>
                </p:oleObj>
              </mc:Choice>
              <mc:Fallback>
                <p:oleObj name="Equation" r:id="rId10" imgW="342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7700" y="2824163"/>
                        <a:ext cx="681038" cy="47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3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6" name="Obje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869576"/>
              </p:ext>
            </p:extLst>
          </p:nvPr>
        </p:nvGraphicFramePr>
        <p:xfrm>
          <a:off x="1571333" y="3344089"/>
          <a:ext cx="1096168" cy="41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1" name="Equation" r:id="rId12" imgW="685800" imgH="254000" progId="Equation.DSMT4">
                  <p:embed/>
                </p:oleObj>
              </mc:Choice>
              <mc:Fallback>
                <p:oleObj name="Equation" r:id="rId12" imgW="685800" imgH="2540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333" y="3344089"/>
                        <a:ext cx="1096168" cy="411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Rectangle 46"/>
          <p:cNvSpPr/>
          <p:nvPr/>
        </p:nvSpPr>
        <p:spPr>
          <a:xfrm>
            <a:off x="2571175" y="3313212"/>
            <a:ext cx="207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sp>
        <p:nvSpPr>
          <p:cNvPr id="48" name="Rectangle 3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824436"/>
              </p:ext>
            </p:extLst>
          </p:nvPr>
        </p:nvGraphicFramePr>
        <p:xfrm>
          <a:off x="4508500" y="3275112"/>
          <a:ext cx="1404111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2" name="Equation" r:id="rId14" imgW="774360" imgH="203040" progId="Equation.DSMT4">
                  <p:embed/>
                </p:oleObj>
              </mc:Choice>
              <mc:Fallback>
                <p:oleObj name="Equation" r:id="rId14" imgW="774360" imgH="20304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3275112"/>
                        <a:ext cx="1404111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0" name="Connecteur droit 49"/>
          <p:cNvCxnSpPr/>
          <p:nvPr/>
        </p:nvCxnSpPr>
        <p:spPr>
          <a:xfrm flipV="1">
            <a:off x="7623422" y="1803574"/>
            <a:ext cx="3755777" cy="6791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Bouée 52"/>
          <p:cNvSpPr/>
          <p:nvPr/>
        </p:nvSpPr>
        <p:spPr>
          <a:xfrm>
            <a:off x="8222274" y="2249560"/>
            <a:ext cx="288032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54" name="Obje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93455"/>
              </p:ext>
            </p:extLst>
          </p:nvPr>
        </p:nvGraphicFramePr>
        <p:xfrm>
          <a:off x="1535113" y="3786188"/>
          <a:ext cx="1116012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3" name="Equation" r:id="rId16" imgW="698400" imgH="253800" progId="Equation.DSMT4">
                  <p:embed/>
                </p:oleObj>
              </mc:Choice>
              <mc:Fallback>
                <p:oleObj name="Equation" r:id="rId16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113" y="3786188"/>
                        <a:ext cx="1116012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Rectangle 54"/>
          <p:cNvSpPr/>
          <p:nvPr/>
        </p:nvSpPr>
        <p:spPr>
          <a:xfrm>
            <a:off x="2571175" y="3757712"/>
            <a:ext cx="207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56" name="Obje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257363"/>
              </p:ext>
            </p:extLst>
          </p:nvPr>
        </p:nvGraphicFramePr>
        <p:xfrm>
          <a:off x="4497388" y="3719513"/>
          <a:ext cx="14255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4" name="Equation" r:id="rId18" imgW="787320" imgH="203040" progId="Equation.DSMT4">
                  <p:embed/>
                </p:oleObj>
              </mc:Choice>
              <mc:Fallback>
                <p:oleObj name="Equation" r:id="rId18" imgW="787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3719513"/>
                        <a:ext cx="1425575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Bouée 56"/>
          <p:cNvSpPr/>
          <p:nvPr/>
        </p:nvSpPr>
        <p:spPr>
          <a:xfrm>
            <a:off x="6758765" y="4807283"/>
            <a:ext cx="288032" cy="216024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58" name="Connecteur droit 57"/>
          <p:cNvCxnSpPr>
            <a:stCxn id="57" idx="2"/>
          </p:cNvCxnSpPr>
          <p:nvPr/>
        </p:nvCxnSpPr>
        <p:spPr>
          <a:xfrm flipV="1">
            <a:off x="6758765" y="4127044"/>
            <a:ext cx="2742545" cy="7882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rganigramme : Connecteur 58"/>
          <p:cNvSpPr/>
          <p:nvPr/>
        </p:nvSpPr>
        <p:spPr>
          <a:xfrm>
            <a:off x="8224298" y="4377122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/>
          <p:cNvSpPr txBox="1"/>
          <p:nvPr/>
        </p:nvSpPr>
        <p:spPr>
          <a:xfrm>
            <a:off x="6608924" y="4387262"/>
            <a:ext cx="384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prstClr val="black"/>
                </a:solidFill>
              </a:rPr>
              <a:t>Ω</a:t>
            </a:r>
            <a:endParaRPr lang="fr-FR" sz="2400" dirty="0"/>
          </a:p>
        </p:txBody>
      </p:sp>
      <p:sp>
        <p:nvSpPr>
          <p:cNvPr id="61" name="ZoneTexte 60"/>
          <p:cNvSpPr txBox="1"/>
          <p:nvPr/>
        </p:nvSpPr>
        <p:spPr>
          <a:xfrm>
            <a:off x="7749534" y="3799114"/>
            <a:ext cx="398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</a:t>
            </a:r>
            <a:endParaRPr lang="fr-FR" sz="2400" dirty="0"/>
          </a:p>
        </p:txBody>
      </p:sp>
      <p:sp>
        <p:nvSpPr>
          <p:cNvPr id="62" name="Organigramme : Connecteur 61"/>
          <p:cNvSpPr/>
          <p:nvPr/>
        </p:nvSpPr>
        <p:spPr>
          <a:xfrm>
            <a:off x="9405299" y="4048137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ZoneTexte 62"/>
          <p:cNvSpPr txBox="1"/>
          <p:nvPr/>
        </p:nvSpPr>
        <p:spPr>
          <a:xfrm>
            <a:off x="9350571" y="3526879"/>
            <a:ext cx="433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A’</a:t>
            </a:r>
            <a:endParaRPr lang="fr-FR" sz="2400" dirty="0"/>
          </a:p>
        </p:txBody>
      </p:sp>
      <p:cxnSp>
        <p:nvCxnSpPr>
          <p:cNvPr id="68" name="Connecteur droit 67"/>
          <p:cNvCxnSpPr>
            <a:stCxn id="57" idx="1"/>
          </p:cNvCxnSpPr>
          <p:nvPr/>
        </p:nvCxnSpPr>
        <p:spPr>
          <a:xfrm>
            <a:off x="6800946" y="4838919"/>
            <a:ext cx="4814632" cy="323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rganigramme : Connecteur 68"/>
          <p:cNvSpPr/>
          <p:nvPr/>
        </p:nvSpPr>
        <p:spPr>
          <a:xfrm>
            <a:off x="9363676" y="4977173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ZoneTexte 69"/>
          <p:cNvSpPr txBox="1"/>
          <p:nvPr/>
        </p:nvSpPr>
        <p:spPr>
          <a:xfrm>
            <a:off x="9501310" y="5000531"/>
            <a:ext cx="41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</a:t>
            </a:r>
            <a:endParaRPr lang="fr-FR" sz="2400" dirty="0"/>
          </a:p>
        </p:txBody>
      </p:sp>
      <p:sp>
        <p:nvSpPr>
          <p:cNvPr id="71" name="Organigramme : Connecteur 70"/>
          <p:cNvSpPr/>
          <p:nvPr/>
        </p:nvSpPr>
        <p:spPr>
          <a:xfrm>
            <a:off x="11565630" y="5095171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ZoneTexte 71"/>
          <p:cNvSpPr txBox="1"/>
          <p:nvPr/>
        </p:nvSpPr>
        <p:spPr>
          <a:xfrm>
            <a:off x="11420339" y="4576902"/>
            <a:ext cx="48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B’</a:t>
            </a:r>
            <a:endParaRPr lang="fr-FR" sz="2400" dirty="0"/>
          </a:p>
        </p:txBody>
      </p:sp>
      <p:grpSp>
        <p:nvGrpSpPr>
          <p:cNvPr id="78" name="Groupe 34"/>
          <p:cNvGrpSpPr>
            <a:grpSpLocks/>
          </p:cNvGrpSpPr>
          <p:nvPr/>
        </p:nvGrpSpPr>
        <p:grpSpPr bwMode="auto">
          <a:xfrm rot="19995243">
            <a:off x="7439313" y="4662074"/>
            <a:ext cx="314325" cy="103187"/>
            <a:chOff x="1406721" y="3377461"/>
            <a:chExt cx="313379" cy="101324"/>
          </a:xfrm>
        </p:grpSpPr>
        <p:cxnSp>
          <p:nvCxnSpPr>
            <p:cNvPr id="79" name="Connecteur droit 78"/>
            <p:cNvCxnSpPr/>
            <p:nvPr/>
          </p:nvCxnSpPr>
          <p:spPr>
            <a:xfrm rot="20100000" flipH="1">
              <a:off x="1402881" y="3371247"/>
              <a:ext cx="215250" cy="76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/>
            <p:nvPr/>
          </p:nvCxnSpPr>
          <p:spPr>
            <a:xfrm rot="20100000" flipH="1">
              <a:off x="1501262" y="3396246"/>
              <a:ext cx="215250" cy="76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e 34"/>
          <p:cNvGrpSpPr>
            <a:grpSpLocks/>
          </p:cNvGrpSpPr>
          <p:nvPr/>
        </p:nvGrpSpPr>
        <p:grpSpPr bwMode="auto">
          <a:xfrm rot="20249139">
            <a:off x="8744070" y="4243331"/>
            <a:ext cx="314325" cy="103187"/>
            <a:chOff x="1406721" y="3377461"/>
            <a:chExt cx="313379" cy="101324"/>
          </a:xfrm>
        </p:grpSpPr>
        <p:cxnSp>
          <p:nvCxnSpPr>
            <p:cNvPr id="82" name="Connecteur droit 81"/>
            <p:cNvCxnSpPr/>
            <p:nvPr/>
          </p:nvCxnSpPr>
          <p:spPr>
            <a:xfrm rot="20100000" flipH="1">
              <a:off x="1402881" y="3371247"/>
              <a:ext cx="215250" cy="7638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 rot="20100000" flipH="1">
              <a:off x="1501262" y="3396246"/>
              <a:ext cx="215250" cy="76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Connecteur droit 84"/>
          <p:cNvCxnSpPr/>
          <p:nvPr/>
        </p:nvCxnSpPr>
        <p:spPr bwMode="auto">
          <a:xfrm rot="18495243" flipH="1">
            <a:off x="7973333" y="4908878"/>
            <a:ext cx="215900" cy="777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 bwMode="auto">
          <a:xfrm rot="18495243" flipH="1">
            <a:off x="10206715" y="5019434"/>
            <a:ext cx="215900" cy="7778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0" name="Obje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698557"/>
              </p:ext>
            </p:extLst>
          </p:nvPr>
        </p:nvGraphicFramePr>
        <p:xfrm>
          <a:off x="1544509" y="4243548"/>
          <a:ext cx="111760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5" name="Equation" r:id="rId20" imgW="698400" imgH="253800" progId="Equation.DSMT4">
                  <p:embed/>
                </p:oleObj>
              </mc:Choice>
              <mc:Fallback>
                <p:oleObj name="Equation" r:id="rId20" imgW="6984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509" y="4243548"/>
                        <a:ext cx="111760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Rectangle 90"/>
          <p:cNvSpPr/>
          <p:nvPr/>
        </p:nvSpPr>
        <p:spPr>
          <a:xfrm>
            <a:off x="2571175" y="4227532"/>
            <a:ext cx="207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92" name="Obje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883035"/>
              </p:ext>
            </p:extLst>
          </p:nvPr>
        </p:nvGraphicFramePr>
        <p:xfrm>
          <a:off x="4513263" y="4176713"/>
          <a:ext cx="14716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6" name="Equation" r:id="rId22" imgW="812520" imgH="215640" progId="Equation.DSMT4">
                  <p:embed/>
                </p:oleObj>
              </mc:Choice>
              <mc:Fallback>
                <p:oleObj name="Equation" r:id="rId22" imgW="812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3263" y="4176713"/>
                        <a:ext cx="1471612" cy="392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0" name="Connecteur droit 99"/>
          <p:cNvCxnSpPr>
            <a:stCxn id="57" idx="1"/>
            <a:endCxn id="103" idx="5"/>
          </p:cNvCxnSpPr>
          <p:nvPr/>
        </p:nvCxnSpPr>
        <p:spPr>
          <a:xfrm>
            <a:off x="6800946" y="4838919"/>
            <a:ext cx="3637378" cy="1198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rganigramme : Connecteur 100"/>
          <p:cNvSpPr/>
          <p:nvPr/>
        </p:nvSpPr>
        <p:spPr>
          <a:xfrm>
            <a:off x="8678465" y="5390188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2" name="ZoneTexte 101"/>
          <p:cNvSpPr txBox="1"/>
          <p:nvPr/>
        </p:nvSpPr>
        <p:spPr>
          <a:xfrm>
            <a:off x="8631355" y="5717108"/>
            <a:ext cx="414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</a:t>
            </a:r>
            <a:endParaRPr lang="fr-FR" sz="2400" dirty="0"/>
          </a:p>
        </p:txBody>
      </p:sp>
      <p:sp>
        <p:nvSpPr>
          <p:cNvPr id="103" name="Organigramme : Connecteur 102"/>
          <p:cNvSpPr/>
          <p:nvPr/>
        </p:nvSpPr>
        <p:spPr>
          <a:xfrm>
            <a:off x="10274424" y="5914355"/>
            <a:ext cx="192021" cy="14401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1" name="ZoneTexte 110"/>
          <p:cNvSpPr txBox="1"/>
          <p:nvPr/>
        </p:nvSpPr>
        <p:spPr>
          <a:xfrm>
            <a:off x="10485475" y="6058371"/>
            <a:ext cx="482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C’</a:t>
            </a:r>
            <a:endParaRPr lang="fr-FR" sz="2400" dirty="0"/>
          </a:p>
        </p:txBody>
      </p:sp>
      <p:grpSp>
        <p:nvGrpSpPr>
          <p:cNvPr id="113" name="Groupe 112"/>
          <p:cNvGrpSpPr/>
          <p:nvPr/>
        </p:nvGrpSpPr>
        <p:grpSpPr>
          <a:xfrm>
            <a:off x="7987504" y="5119303"/>
            <a:ext cx="199300" cy="237573"/>
            <a:chOff x="7987504" y="5119303"/>
            <a:chExt cx="199300" cy="237573"/>
          </a:xfrm>
        </p:grpSpPr>
        <p:cxnSp>
          <p:nvCxnSpPr>
            <p:cNvPr id="105" name="Connecteur droit 104"/>
            <p:cNvCxnSpPr/>
            <p:nvPr/>
          </p:nvCxnSpPr>
          <p:spPr bwMode="auto">
            <a:xfrm rot="18495243" flipH="1">
              <a:off x="7918448" y="5200293"/>
              <a:ext cx="215900" cy="777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 bwMode="auto">
            <a:xfrm rot="18495243" flipH="1">
              <a:off x="7976334" y="5188359"/>
              <a:ext cx="215900" cy="77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 bwMode="auto">
            <a:xfrm rot="18495243" flipH="1">
              <a:off x="8039960" y="5210032"/>
              <a:ext cx="215900" cy="77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e 113"/>
          <p:cNvGrpSpPr/>
          <p:nvPr/>
        </p:nvGrpSpPr>
        <p:grpSpPr>
          <a:xfrm>
            <a:off x="9407107" y="5592284"/>
            <a:ext cx="199300" cy="237573"/>
            <a:chOff x="7987504" y="5119303"/>
            <a:chExt cx="199300" cy="237573"/>
          </a:xfrm>
        </p:grpSpPr>
        <p:cxnSp>
          <p:nvCxnSpPr>
            <p:cNvPr id="115" name="Connecteur droit 114"/>
            <p:cNvCxnSpPr/>
            <p:nvPr/>
          </p:nvCxnSpPr>
          <p:spPr bwMode="auto">
            <a:xfrm rot="18495243" flipH="1">
              <a:off x="7918448" y="5200293"/>
              <a:ext cx="215900" cy="7778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 bwMode="auto">
            <a:xfrm rot="18495243" flipH="1">
              <a:off x="7976334" y="5188359"/>
              <a:ext cx="215900" cy="77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 bwMode="auto">
            <a:xfrm rot="18495243" flipH="1">
              <a:off x="8039960" y="5210032"/>
              <a:ext cx="215900" cy="777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Connecteur droit 119"/>
          <p:cNvCxnSpPr>
            <a:endCxn id="69" idx="7"/>
          </p:cNvCxnSpPr>
          <p:nvPr/>
        </p:nvCxnSpPr>
        <p:spPr>
          <a:xfrm>
            <a:off x="8332182" y="4432904"/>
            <a:ext cx="1195394" cy="565360"/>
          </a:xfrm>
          <a:prstGeom prst="line">
            <a:avLst/>
          </a:prstGeom>
          <a:ln w="57150">
            <a:solidFill>
              <a:srgbClr val="8B3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cteur droit 122"/>
          <p:cNvCxnSpPr/>
          <p:nvPr/>
        </p:nvCxnSpPr>
        <p:spPr>
          <a:xfrm>
            <a:off x="8276306" y="4432904"/>
            <a:ext cx="498169" cy="1029292"/>
          </a:xfrm>
          <a:prstGeom prst="line">
            <a:avLst/>
          </a:prstGeom>
          <a:ln w="57150">
            <a:solidFill>
              <a:srgbClr val="8B3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>
            <a:endCxn id="69" idx="0"/>
          </p:cNvCxnSpPr>
          <p:nvPr/>
        </p:nvCxnSpPr>
        <p:spPr>
          <a:xfrm flipV="1">
            <a:off x="8774475" y="4977173"/>
            <a:ext cx="685212" cy="485024"/>
          </a:xfrm>
          <a:prstGeom prst="line">
            <a:avLst/>
          </a:prstGeom>
          <a:ln w="57150">
            <a:solidFill>
              <a:srgbClr val="8B3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>
            <a:off x="9566620" y="4080222"/>
            <a:ext cx="2067206" cy="1014949"/>
          </a:xfrm>
          <a:prstGeom prst="line">
            <a:avLst/>
          </a:prstGeom>
          <a:ln w="57150">
            <a:solidFill>
              <a:srgbClr val="8B3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cteur droit 141"/>
          <p:cNvCxnSpPr>
            <a:stCxn id="103" idx="6"/>
          </p:cNvCxnSpPr>
          <p:nvPr/>
        </p:nvCxnSpPr>
        <p:spPr>
          <a:xfrm flipV="1">
            <a:off x="10466445" y="5217964"/>
            <a:ext cx="1158660" cy="768399"/>
          </a:xfrm>
          <a:prstGeom prst="line">
            <a:avLst/>
          </a:prstGeom>
          <a:ln w="57150">
            <a:solidFill>
              <a:srgbClr val="8B3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>
            <a:endCxn id="103" idx="4"/>
          </p:cNvCxnSpPr>
          <p:nvPr/>
        </p:nvCxnSpPr>
        <p:spPr>
          <a:xfrm>
            <a:off x="9482772" y="4139910"/>
            <a:ext cx="887663" cy="1918461"/>
          </a:xfrm>
          <a:prstGeom prst="line">
            <a:avLst/>
          </a:prstGeom>
          <a:ln w="57150">
            <a:solidFill>
              <a:srgbClr val="8B3DE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Connecteur droit 145"/>
          <p:cNvCxnSpPr/>
          <p:nvPr/>
        </p:nvCxnSpPr>
        <p:spPr>
          <a:xfrm>
            <a:off x="7344821" y="3965505"/>
            <a:ext cx="4504997" cy="21822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>
            <a:off x="7824910" y="3317875"/>
            <a:ext cx="4504997" cy="218223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151" name="Obje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401641"/>
              </p:ext>
            </p:extLst>
          </p:nvPr>
        </p:nvGraphicFramePr>
        <p:xfrm>
          <a:off x="1514475" y="4678363"/>
          <a:ext cx="117792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7" name="Equation" r:id="rId24" imgW="736560" imgH="253800" progId="Equation.DSMT4">
                  <p:embed/>
                </p:oleObj>
              </mc:Choice>
              <mc:Fallback>
                <p:oleObj name="Equation" r:id="rId24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4475" y="4678363"/>
                        <a:ext cx="1177925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" name="Obje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387543"/>
              </p:ext>
            </p:extLst>
          </p:nvPr>
        </p:nvGraphicFramePr>
        <p:xfrm>
          <a:off x="1228616" y="5078462"/>
          <a:ext cx="117633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8" name="Equation" r:id="rId26" imgW="736560" imgH="253800" progId="Equation.DSMT4">
                  <p:embed/>
                </p:oleObj>
              </mc:Choice>
              <mc:Fallback>
                <p:oleObj name="Equation" r:id="rId26" imgW="7365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616" y="5078462"/>
                        <a:ext cx="1176338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" name="Obje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002310"/>
              </p:ext>
            </p:extLst>
          </p:nvPr>
        </p:nvGraphicFramePr>
        <p:xfrm>
          <a:off x="4134808" y="5140074"/>
          <a:ext cx="1481138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19" name="Equation" r:id="rId28" imgW="927000" imgH="253800" progId="Equation.DSMT4">
                  <p:embed/>
                </p:oleObj>
              </mc:Choice>
              <mc:Fallback>
                <p:oleObj name="Equation" r:id="rId28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4808" y="5140074"/>
                        <a:ext cx="1481138" cy="4111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" name="Rectangle 153"/>
          <p:cNvSpPr/>
          <p:nvPr/>
        </p:nvSpPr>
        <p:spPr>
          <a:xfrm>
            <a:off x="3490134" y="5149778"/>
            <a:ext cx="644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Rq</a:t>
            </a:r>
            <a:r>
              <a:rPr lang="fr-FR" dirty="0"/>
              <a:t> : </a:t>
            </a:r>
          </a:p>
        </p:txBody>
      </p:sp>
      <p:sp>
        <p:nvSpPr>
          <p:cNvPr id="155" name="Rectangle 154"/>
          <p:cNvSpPr/>
          <p:nvPr/>
        </p:nvSpPr>
        <p:spPr>
          <a:xfrm>
            <a:off x="1139591" y="6469404"/>
            <a:ext cx="8201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L’homothétie possède des propriétés particulières que nous allons étudier </a:t>
            </a:r>
          </a:p>
        </p:txBody>
      </p:sp>
      <p:sp>
        <p:nvSpPr>
          <p:cNvPr id="156" name="Rectangle 155"/>
          <p:cNvSpPr/>
          <p:nvPr/>
        </p:nvSpPr>
        <p:spPr>
          <a:xfrm>
            <a:off x="3214041" y="5617031"/>
            <a:ext cx="54221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Rq: L’image </a:t>
            </a:r>
            <a:r>
              <a:rPr lang="fr-FR" sz="1600" dirty="0"/>
              <a:t>du segment est un segment //, </a:t>
            </a:r>
            <a:r>
              <a:rPr lang="fr-FR" sz="1600" dirty="0" smtClean="0"/>
              <a:t>2 </a:t>
            </a:r>
            <a:r>
              <a:rPr lang="fr-FR" sz="1600" dirty="0"/>
              <a:t>fois plus grand</a:t>
            </a:r>
          </a:p>
        </p:txBody>
      </p:sp>
      <p:graphicFrame>
        <p:nvGraphicFramePr>
          <p:cNvPr id="157" name="Objet 1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935699"/>
              </p:ext>
            </p:extLst>
          </p:nvPr>
        </p:nvGraphicFramePr>
        <p:xfrm>
          <a:off x="1139591" y="5567363"/>
          <a:ext cx="1827213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0" name="Equation" r:id="rId30" imgW="1143000" imgH="279360" progId="Equation.DSMT4">
                  <p:embed/>
                </p:oleObj>
              </mc:Choice>
              <mc:Fallback>
                <p:oleObj name="Equation" r:id="rId30" imgW="114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9591" y="5567363"/>
                        <a:ext cx="1827213" cy="452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" name="Rectangle 157"/>
          <p:cNvSpPr/>
          <p:nvPr/>
        </p:nvSpPr>
        <p:spPr>
          <a:xfrm>
            <a:off x="1139591" y="5923861"/>
            <a:ext cx="81804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L’homothétie </a:t>
            </a:r>
            <a:r>
              <a:rPr lang="fr-FR" dirty="0" smtClean="0"/>
              <a:t> est donc une </a:t>
            </a:r>
            <a:r>
              <a:rPr lang="fr-CA" altLang="fr-FR" dirty="0" smtClean="0"/>
              <a:t>Transformations permettant </a:t>
            </a:r>
            <a:r>
              <a:rPr lang="fr-CA" altLang="fr-FR" dirty="0"/>
              <a:t>de construire des figures semblables (agrandies, </a:t>
            </a:r>
            <a:r>
              <a:rPr lang="fr-CA" altLang="fr-FR" dirty="0" smtClean="0"/>
              <a:t>ou </a:t>
            </a:r>
            <a:r>
              <a:rPr lang="fr-CA" altLang="fr-FR" dirty="0"/>
              <a:t>réduites) à une figure initiale</a:t>
            </a:r>
            <a:endParaRPr lang="fr-FR" dirty="0"/>
          </a:p>
        </p:txBody>
      </p:sp>
      <p:sp>
        <p:nvSpPr>
          <p:cNvPr id="89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graphicFrame>
        <p:nvGraphicFramePr>
          <p:cNvPr id="93" name="Obje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495109"/>
              </p:ext>
            </p:extLst>
          </p:nvPr>
        </p:nvGraphicFramePr>
        <p:xfrm>
          <a:off x="2689387" y="4735969"/>
          <a:ext cx="771525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1" name="Equation" r:id="rId32" imgW="482400" imgH="177480" progId="Equation.DSMT4">
                  <p:embed/>
                </p:oleObj>
              </mc:Choice>
              <mc:Fallback>
                <p:oleObj name="Equation" r:id="rId32" imgW="4824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387" y="4735969"/>
                        <a:ext cx="771525" cy="287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275932"/>
              </p:ext>
            </p:extLst>
          </p:nvPr>
        </p:nvGraphicFramePr>
        <p:xfrm>
          <a:off x="2483791" y="5080952"/>
          <a:ext cx="730250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722" name="Equation" r:id="rId34" imgW="457200" imgH="253800" progId="Equation.DSMT4">
                  <p:embed/>
                </p:oleObj>
              </mc:Choice>
              <mc:Fallback>
                <p:oleObj name="Equation" r:id="rId34" imgW="457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91" y="5080952"/>
                        <a:ext cx="730250" cy="411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9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9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1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0"/>
      <p:bldP spid="14" grpId="0"/>
      <p:bldP spid="21" grpId="0"/>
      <p:bldP spid="24" grpId="0"/>
      <p:bldP spid="40" grpId="0"/>
      <p:bldP spid="43" grpId="0" animBg="1"/>
      <p:bldP spid="47" grpId="0"/>
      <p:bldP spid="53" grpId="0" animBg="1"/>
      <p:bldP spid="55" grpId="0"/>
      <p:bldP spid="57" grpId="0" animBg="1"/>
      <p:bldP spid="59" grpId="0" animBg="1"/>
      <p:bldP spid="60" grpId="0"/>
      <p:bldP spid="61" grpId="0"/>
      <p:bldP spid="62" grpId="0" animBg="1"/>
      <p:bldP spid="63" grpId="0"/>
      <p:bldP spid="69" grpId="0" animBg="1"/>
      <p:bldP spid="70" grpId="0"/>
      <p:bldP spid="71" grpId="0" animBg="1"/>
      <p:bldP spid="72" grpId="0"/>
      <p:bldP spid="91" grpId="0"/>
      <p:bldP spid="101" grpId="0" animBg="1"/>
      <p:bldP spid="102" grpId="0"/>
      <p:bldP spid="103" grpId="0" animBg="1"/>
      <p:bldP spid="111" grpId="0"/>
      <p:bldP spid="154" grpId="0"/>
      <p:bldP spid="155" grpId="0"/>
      <p:bldP spid="156" grpId="0"/>
      <p:bldP spid="1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685800" y="238125"/>
            <a:ext cx="11111248" cy="663396"/>
          </a:xfrm>
          <a:noFill/>
          <a:ln/>
        </p:spPr>
        <p:txBody>
          <a:bodyPr>
            <a:noAutofit/>
          </a:bodyPr>
          <a:lstStyle/>
          <a:p>
            <a:pPr algn="ctr"/>
            <a:r>
              <a:rPr lang="fr-CA" altLang="fr-FR" sz="3200" dirty="0"/>
              <a:t>Les </a:t>
            </a:r>
            <a:r>
              <a:rPr lang="fr-CA" altLang="fr-FR" sz="3200" dirty="0" smtClean="0"/>
              <a:t>homothéties  ( résumé)</a:t>
            </a:r>
            <a:br>
              <a:rPr lang="fr-CA" altLang="fr-FR" sz="3200" dirty="0" smtClean="0"/>
            </a:br>
            <a:endParaRPr lang="fr-CA" altLang="fr-FR" sz="3200" dirty="0"/>
          </a:p>
        </p:txBody>
      </p:sp>
      <p:sp>
        <p:nvSpPr>
          <p:cNvPr id="440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786847" y="990284"/>
            <a:ext cx="10972800" cy="500857"/>
          </a:xfrm>
        </p:spPr>
        <p:txBody>
          <a:bodyPr>
            <a:noAutofit/>
          </a:bodyPr>
          <a:lstStyle/>
          <a:p>
            <a:r>
              <a:rPr lang="fr-CH" altLang="fr-FR" sz="3200" dirty="0"/>
              <a:t>Figure initiale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 rot="5400000">
            <a:off x="3299160" y="754611"/>
            <a:ext cx="881062" cy="987286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fr-CA" altLang="fr-FR"/>
          </a:p>
        </p:txBody>
      </p:sp>
      <p:sp>
        <p:nvSpPr>
          <p:cNvPr id="44039" name="AutoShape 7"/>
          <p:cNvSpPr>
            <a:spLocks noChangeArrowheads="1"/>
          </p:cNvSpPr>
          <p:nvPr/>
        </p:nvSpPr>
        <p:spPr bwMode="auto">
          <a:xfrm rot="5400000">
            <a:off x="5852288" y="1793507"/>
            <a:ext cx="274637" cy="38523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40" name="AutoShape 8"/>
          <p:cNvSpPr>
            <a:spLocks noChangeArrowheads="1"/>
          </p:cNvSpPr>
          <p:nvPr/>
        </p:nvSpPr>
        <p:spPr bwMode="auto">
          <a:xfrm rot="5400000">
            <a:off x="9708382" y="910201"/>
            <a:ext cx="1600204" cy="242648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4041" name="Rectangle 9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86798" y="1742638"/>
            <a:ext cx="109728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 Black" pitchFamily="34" charset="0"/>
              </a:defRPr>
            </a:lvl1pPr>
            <a:lvl2pPr algn="ctr">
              <a:buClr>
                <a:schemeClr val="tx1"/>
              </a:buClr>
              <a:buSzPct val="60000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buSzPct val="95000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buClr>
                <a:schemeClr val="tx1"/>
              </a:buClr>
              <a:buSzPct val="65000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buSzPct val="60000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fr-CH" altLang="fr-FR" sz="2400" dirty="0"/>
              <a:t>Figures semblables:</a:t>
            </a:r>
          </a:p>
        </p:txBody>
      </p:sp>
      <p:sp>
        <p:nvSpPr>
          <p:cNvPr id="44042" name="Rectangle 10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318155" y="1733174"/>
            <a:ext cx="3488267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 Black" pitchFamily="34" charset="0"/>
              </a:defRPr>
            </a:lvl1pPr>
            <a:lvl2pPr algn="ctr">
              <a:buClr>
                <a:schemeClr val="tx1"/>
              </a:buClr>
              <a:buSzPct val="60000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buSzPct val="95000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buClr>
                <a:schemeClr val="tx1"/>
              </a:buClr>
              <a:buSzPct val="65000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buSzPct val="60000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fr-CH" altLang="fr-FR" sz="2400" dirty="0">
                <a:solidFill>
                  <a:srgbClr val="006600"/>
                </a:solidFill>
              </a:rPr>
              <a:t>réduite</a:t>
            </a:r>
            <a:endParaRPr lang="fr-CH" altLang="fr-FR" dirty="0"/>
          </a:p>
        </p:txBody>
      </p:sp>
      <p:sp>
        <p:nvSpPr>
          <p:cNvPr id="44044" name="Rectangle 1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468689" y="1766748"/>
            <a:ext cx="52197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Arial Black" pitchFamily="34" charset="0"/>
              </a:defRPr>
            </a:lvl1pPr>
            <a:lvl2pPr algn="ctr">
              <a:buClr>
                <a:schemeClr val="tx1"/>
              </a:buClr>
              <a:buSzPct val="60000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algn="ctr">
              <a:buSzPct val="95000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algn="ctr">
              <a:buClr>
                <a:schemeClr val="tx1"/>
              </a:buClr>
              <a:buSzPct val="65000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algn="ctr">
              <a:buSzPct val="60000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fr-CH" altLang="fr-FR" dirty="0">
                <a:solidFill>
                  <a:srgbClr val="009999"/>
                </a:solidFill>
              </a:rPr>
              <a:t>agrandie</a:t>
            </a:r>
            <a:endParaRPr lang="fr-CH" altLang="fr-FR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49565" y="2605801"/>
            <a:ext cx="11023600" cy="1595038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fr-CA" altLang="fr-FR" sz="2000" b="1" dirty="0" smtClean="0">
                <a:solidFill>
                  <a:srgbClr val="990000"/>
                </a:solidFill>
              </a:rPr>
              <a:t>Les homothéties: Définies</a:t>
            </a:r>
            <a:r>
              <a:rPr lang="fr-CA" altLang="fr-FR" sz="2000" dirty="0" smtClean="0">
                <a:solidFill>
                  <a:schemeClr val="tx1"/>
                </a:solidFill>
                <a:latin typeface="Arial Black" pitchFamily="34" charset="0"/>
              </a:rPr>
              <a:t> par 2 éléments essentiels:</a:t>
            </a:r>
            <a:endParaRPr lang="fr-CA" altLang="fr-FR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4066" y="5547555"/>
            <a:ext cx="60734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buClr>
                <a:prstClr val="black"/>
              </a:buClr>
              <a:buFont typeface="Wingdings" pitchFamily="2" charset="2"/>
              <a:buChar char="ü"/>
            </a:pPr>
            <a:r>
              <a:rPr lang="fr-CA" altLang="fr-FR" sz="2400" dirty="0" smtClean="0">
                <a:solidFill>
                  <a:prstClr val="black"/>
                </a:solidFill>
              </a:rPr>
              <a:t>Le </a:t>
            </a:r>
            <a:r>
              <a:rPr lang="fr-CA" altLang="fr-FR" sz="2400" dirty="0">
                <a:solidFill>
                  <a:prstClr val="black"/>
                </a:solidFill>
              </a:rPr>
              <a:t>rapport </a:t>
            </a:r>
            <a:r>
              <a:rPr lang="fr-CA" altLang="fr-FR" sz="2400" dirty="0" smtClean="0">
                <a:solidFill>
                  <a:prstClr val="black"/>
                </a:solidFill>
              </a:rPr>
              <a:t>d’homothétie: un nombre k:</a:t>
            </a:r>
            <a:endParaRPr lang="fr-CA" altLang="fr-FR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1880" y="3286476"/>
            <a:ext cx="5044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buClr>
                <a:prstClr val="black"/>
              </a:buClr>
              <a:buFont typeface="Wingdings" pitchFamily="2" charset="2"/>
              <a:buChar char="ü"/>
            </a:pPr>
            <a:r>
              <a:rPr lang="fr-CA" altLang="fr-FR" sz="2400" dirty="0">
                <a:solidFill>
                  <a:prstClr val="black"/>
                </a:solidFill>
              </a:rPr>
              <a:t>Le centre </a:t>
            </a:r>
            <a:r>
              <a:rPr lang="fr-CA" altLang="fr-FR" sz="2400" dirty="0" smtClean="0">
                <a:solidFill>
                  <a:prstClr val="black"/>
                </a:solidFill>
              </a:rPr>
              <a:t>d’homothétie: un point</a:t>
            </a:r>
            <a:r>
              <a:rPr lang="fr-FR" sz="2400" b="1" dirty="0"/>
              <a:t> Ω</a:t>
            </a:r>
            <a:r>
              <a:rPr lang="fr-CA" altLang="fr-FR" sz="2400" dirty="0" smtClean="0">
                <a:solidFill>
                  <a:prstClr val="black"/>
                </a:solidFill>
              </a:rPr>
              <a:t>  </a:t>
            </a:r>
            <a:endParaRPr lang="fr-CA" altLang="fr-FR" sz="2400" dirty="0">
              <a:solidFill>
                <a:prstClr val="black"/>
              </a:solidFill>
            </a:endParaRPr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 flipH="1">
            <a:off x="1622423" y="4470252"/>
            <a:ext cx="7321897" cy="8759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1613957" y="3650894"/>
            <a:ext cx="5456621" cy="906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rot="10800000">
            <a:off x="1622424" y="4581327"/>
            <a:ext cx="5448153" cy="73383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1407777" y="4538759"/>
            <a:ext cx="103142" cy="85137"/>
          </a:xfrm>
          <a:prstGeom prst="ellipse">
            <a:avLst/>
          </a:prstGeom>
          <a:solidFill>
            <a:srgbClr val="FF6699"/>
          </a:solidFill>
          <a:ln w="9525">
            <a:solidFill>
              <a:srgbClr val="FF66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CA" altLang="fr-FR">
              <a:solidFill>
                <a:srgbClr val="FF6699"/>
              </a:solidFill>
            </a:endParaRPr>
          </a:p>
        </p:txBody>
      </p:sp>
      <p:grpSp>
        <p:nvGrpSpPr>
          <p:cNvPr id="20" name="Group 15"/>
          <p:cNvGrpSpPr>
            <a:grpSpLocks/>
          </p:cNvGrpSpPr>
          <p:nvPr/>
        </p:nvGrpSpPr>
        <p:grpSpPr bwMode="auto">
          <a:xfrm>
            <a:off x="4254898" y="3730049"/>
            <a:ext cx="1918149" cy="1262872"/>
            <a:chOff x="2599" y="2253"/>
            <a:chExt cx="1339" cy="1068"/>
          </a:xfrm>
        </p:grpSpPr>
        <p:sp>
          <p:nvSpPr>
            <p:cNvPr id="21" name="AutoShape 6"/>
            <p:cNvSpPr>
              <a:spLocks noChangeArrowheads="1"/>
            </p:cNvSpPr>
            <p:nvPr/>
          </p:nvSpPr>
          <p:spPr bwMode="auto">
            <a:xfrm rot="5400000">
              <a:off x="2860" y="2552"/>
              <a:ext cx="734" cy="729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3542" y="2604"/>
              <a:ext cx="39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altLang="fr-FR" b="1" dirty="0">
                  <a:solidFill>
                    <a:srgbClr val="990000"/>
                  </a:solidFill>
                </a:rPr>
                <a:t>A</a:t>
              </a:r>
            </a:p>
          </p:txBody>
        </p:sp>
        <p:sp>
          <p:nvSpPr>
            <p:cNvPr id="23" name="Text Box 13"/>
            <p:cNvSpPr txBox="1">
              <a:spLocks noChangeArrowheads="1"/>
            </p:cNvSpPr>
            <p:nvPr/>
          </p:nvSpPr>
          <p:spPr bwMode="auto">
            <a:xfrm>
              <a:off x="2599" y="2253"/>
              <a:ext cx="3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altLang="fr-FR" dirty="0">
                  <a:solidFill>
                    <a:srgbClr val="990000"/>
                  </a:solidFill>
                </a:rPr>
                <a:t>B</a:t>
              </a:r>
            </a:p>
          </p:txBody>
        </p:sp>
        <p:sp>
          <p:nvSpPr>
            <p:cNvPr id="24" name="Text Box 14"/>
            <p:cNvSpPr txBox="1">
              <a:spLocks noChangeArrowheads="1"/>
            </p:cNvSpPr>
            <p:nvPr/>
          </p:nvSpPr>
          <p:spPr bwMode="auto">
            <a:xfrm>
              <a:off x="2611" y="3009"/>
              <a:ext cx="396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altLang="fr-FR" b="1" dirty="0">
                  <a:solidFill>
                    <a:srgbClr val="990000"/>
                  </a:solidFill>
                </a:rPr>
                <a:t>C</a:t>
              </a:r>
            </a:p>
          </p:txBody>
        </p:sp>
      </p:grp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974066" y="4201088"/>
            <a:ext cx="613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/>
              <a:t>Ω</a:t>
            </a:r>
            <a:endParaRPr lang="fr-CA" altLang="fr-FR" sz="2800" dirty="0">
              <a:solidFill>
                <a:srgbClr val="FF6699"/>
              </a:solidFill>
            </a:endParaRP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680976" y="3332459"/>
            <a:ext cx="2839261" cy="1971458"/>
            <a:chOff x="3238" y="1874"/>
            <a:chExt cx="1982" cy="1764"/>
          </a:xfrm>
        </p:grpSpPr>
        <p:sp>
          <p:nvSpPr>
            <p:cNvPr id="27" name="AutoShape 26"/>
            <p:cNvSpPr>
              <a:spLocks noChangeArrowheads="1"/>
            </p:cNvSpPr>
            <p:nvPr/>
          </p:nvSpPr>
          <p:spPr bwMode="auto">
            <a:xfrm rot="5400000">
              <a:off x="3384" y="2228"/>
              <a:ext cx="1512" cy="1308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00CC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4724" y="2472"/>
              <a:ext cx="49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altLang="fr-FR">
                  <a:solidFill>
                    <a:srgbClr val="00CC66"/>
                  </a:solidFill>
                </a:rPr>
                <a:t>A’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3238" y="1874"/>
              <a:ext cx="4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altLang="fr-FR" b="1" dirty="0">
                  <a:solidFill>
                    <a:srgbClr val="00CC66"/>
                  </a:solidFill>
                </a:rPr>
                <a:t>B</a:t>
              </a:r>
              <a:r>
                <a:rPr lang="fr-CA" altLang="fr-FR" dirty="0">
                  <a:solidFill>
                    <a:srgbClr val="00CC66"/>
                  </a:solidFill>
                </a:rPr>
                <a:t>’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3238" y="3299"/>
              <a:ext cx="4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altLang="fr-FR" b="1" dirty="0">
                  <a:solidFill>
                    <a:srgbClr val="00CC66"/>
                  </a:solidFill>
                </a:rPr>
                <a:t>C</a:t>
              </a:r>
              <a:r>
                <a:rPr lang="fr-CA" altLang="fr-FR" dirty="0">
                  <a:solidFill>
                    <a:srgbClr val="00CC66"/>
                  </a:solidFill>
                </a:rPr>
                <a:t>’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4724" y="2472"/>
              <a:ext cx="496" cy="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altLang="fr-FR" sz="2000" dirty="0">
                  <a:solidFill>
                    <a:srgbClr val="00CC66"/>
                  </a:solidFill>
                </a:rPr>
                <a:t>A’</a:t>
              </a:r>
            </a:p>
          </p:txBody>
        </p:sp>
      </p:grp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542379"/>
              </p:ext>
            </p:extLst>
          </p:nvPr>
        </p:nvGraphicFramePr>
        <p:xfrm>
          <a:off x="6541940" y="5396593"/>
          <a:ext cx="1057275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4" name="Equation" r:id="rId3" imgW="583920" imgH="419040" progId="Equation.DSMT4">
                  <p:embed/>
                </p:oleObj>
              </mc:Choice>
              <mc:Fallback>
                <p:oleObj name="Equation" r:id="rId3" imgW="583920" imgH="419040" progId="Equation.DSMT4">
                  <p:embed/>
                  <p:pic>
                    <p:nvPicPr>
                      <p:cNvPr id="0" name="Obje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940" y="5396593"/>
                        <a:ext cx="1057275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9520237" y="6418305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  <p:sp>
        <p:nvSpPr>
          <p:cNvPr id="5" name="Rectangle 4"/>
          <p:cNvSpPr/>
          <p:nvPr/>
        </p:nvSpPr>
        <p:spPr>
          <a:xfrm>
            <a:off x="2877335" y="2973627"/>
            <a:ext cx="352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altLang="fr-FR" dirty="0" smtClean="0">
                <a:latin typeface="Arial Black" pitchFamily="34" charset="0"/>
              </a:rPr>
              <a:t>Éléments caractéristiques</a:t>
            </a:r>
            <a:endParaRPr lang="fr-FR" dirty="0"/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0185379"/>
              </p:ext>
            </p:extLst>
          </p:nvPr>
        </p:nvGraphicFramePr>
        <p:xfrm>
          <a:off x="3356190" y="6091640"/>
          <a:ext cx="1309159" cy="441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5" name="Equation" r:id="rId5" imgW="761669" imgH="253890" progId="Equation.DSMT4">
                  <p:embed/>
                </p:oleObj>
              </mc:Choice>
              <mc:Fallback>
                <p:oleObj name="Equation" r:id="rId5" imgW="76166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6190" y="6091640"/>
                        <a:ext cx="1309159" cy="4418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4657634" y="6091640"/>
            <a:ext cx="207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si et seulement si : </a:t>
            </a:r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595430"/>
              </p:ext>
            </p:extLst>
          </p:nvPr>
        </p:nvGraphicFramePr>
        <p:xfrm>
          <a:off x="6727881" y="6074731"/>
          <a:ext cx="1885685" cy="37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6" name="Equation" r:id="rId7" imgW="952200" imgH="215640" progId="Equation.DSMT4">
                  <p:embed/>
                </p:oleObj>
              </mc:Choice>
              <mc:Fallback>
                <p:oleObj name="Equation" r:id="rId7" imgW="952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7881" y="6074731"/>
                        <a:ext cx="1885685" cy="3760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95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 autoUpdateAnimBg="0"/>
      <p:bldP spid="44039" grpId="0" animBg="1"/>
      <p:bldP spid="44040" grpId="0" animBg="1"/>
      <p:bldP spid="44041" grpId="0" autoUpdateAnimBg="0"/>
      <p:bldP spid="44042" grpId="0" autoUpdateAnimBg="0"/>
      <p:bldP spid="44044" grpId="0" autoUpdateAnimBg="0"/>
      <p:bldP spid="12" grpId="0"/>
      <p:bldP spid="2" grpId="0"/>
      <p:bldP spid="3" grpId="0"/>
      <p:bldP spid="16" grpId="0" animBg="1"/>
      <p:bldP spid="17" grpId="0" animBg="1"/>
      <p:bldP spid="18" grpId="0" animBg="1"/>
      <p:bldP spid="19" grpId="0" animBg="1" autoUpdateAnimBg="0"/>
      <p:bldP spid="25" grpId="0" autoUpdateAnimBg="0"/>
      <p:bldP spid="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660400" y="3390900"/>
            <a:ext cx="762000" cy="914400"/>
          </a:xfrm>
        </p:spPr>
        <p:txBody>
          <a:bodyPr/>
          <a:lstStyle/>
          <a:p>
            <a:pPr marL="476250" indent="-476250">
              <a:buClr>
                <a:schemeClr val="tx1"/>
              </a:buClr>
            </a:pPr>
            <a:r>
              <a:rPr lang="fr-CA" altLang="fr-FR"/>
              <a:t>k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60401" y="1466851"/>
            <a:ext cx="111379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fr-CA" altLang="fr-FR" sz="4800" b="1">
                <a:latin typeface="Arial Black" pitchFamily="34" charset="0"/>
              </a:rPr>
              <a:t>Le rapport d’homothétie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85800" y="238125"/>
            <a:ext cx="1127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fr-CA" altLang="fr-FR" sz="7200" b="1" dirty="0">
                <a:solidFill>
                  <a:srgbClr val="990000"/>
                </a:solidFill>
              </a:rPr>
              <a:t>Les homothéties</a:t>
            </a:r>
          </a:p>
        </p:txBody>
      </p:sp>
      <p:sp>
        <p:nvSpPr>
          <p:cNvPr id="56362" name="Line 42"/>
          <p:cNvSpPr>
            <a:spLocks noChangeShapeType="1"/>
          </p:cNvSpPr>
          <p:nvPr/>
        </p:nvSpPr>
        <p:spPr bwMode="auto">
          <a:xfrm>
            <a:off x="1651000" y="3848100"/>
            <a:ext cx="970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63" name="Line 43"/>
          <p:cNvSpPr>
            <a:spLocks noChangeShapeType="1"/>
          </p:cNvSpPr>
          <p:nvPr/>
        </p:nvSpPr>
        <p:spPr bwMode="auto">
          <a:xfrm>
            <a:off x="6096000" y="356235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>
            <a:off x="8153400" y="356235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65" name="Line 45"/>
          <p:cNvSpPr>
            <a:spLocks noChangeShapeType="1"/>
          </p:cNvSpPr>
          <p:nvPr/>
        </p:nvSpPr>
        <p:spPr bwMode="auto">
          <a:xfrm>
            <a:off x="4064000" y="356235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66" name="Rectangle 4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689600" y="2952750"/>
            <a:ext cx="8128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6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fr-CA" altLang="fr-FR" sz="4400">
                <a:latin typeface="Arial Black" pitchFamily="34" charset="0"/>
              </a:rPr>
              <a:t>0</a:t>
            </a:r>
          </a:p>
        </p:txBody>
      </p:sp>
      <p:sp>
        <p:nvSpPr>
          <p:cNvPr id="56367" name="Rectangle 47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7721600" y="2952750"/>
            <a:ext cx="8128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6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fr-CA" altLang="fr-FR" sz="4400">
                <a:latin typeface="Arial Black" pitchFamily="34" charset="0"/>
              </a:rPr>
              <a:t>1</a:t>
            </a:r>
          </a:p>
        </p:txBody>
      </p:sp>
      <p:sp>
        <p:nvSpPr>
          <p:cNvPr id="56368" name="Rectangle 48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3479800" y="2952750"/>
            <a:ext cx="10922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76250" indent="-4762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6675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tx1"/>
              </a:buClr>
            </a:pPr>
            <a:r>
              <a:rPr lang="fr-CA" altLang="fr-FR" sz="4400">
                <a:latin typeface="Arial Black" pitchFamily="34" charset="0"/>
              </a:rPr>
              <a:t>-1</a:t>
            </a:r>
          </a:p>
        </p:txBody>
      </p:sp>
      <p:sp>
        <p:nvSpPr>
          <p:cNvPr id="56369" name="AutoShape 49"/>
          <p:cNvSpPr>
            <a:spLocks noChangeArrowheads="1"/>
          </p:cNvSpPr>
          <p:nvPr/>
        </p:nvSpPr>
        <p:spPr bwMode="auto">
          <a:xfrm rot="16200000" flipH="1">
            <a:off x="3624528" y="5535877"/>
            <a:ext cx="881062" cy="1153584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fr-CA" altLang="fr-FR"/>
          </a:p>
        </p:txBody>
      </p:sp>
      <p:sp>
        <p:nvSpPr>
          <p:cNvPr id="56370" name="AutoShape 50"/>
          <p:cNvSpPr>
            <a:spLocks noChangeArrowheads="1"/>
          </p:cNvSpPr>
          <p:nvPr/>
        </p:nvSpPr>
        <p:spPr bwMode="auto">
          <a:xfrm rot="16200000" flipH="1">
            <a:off x="5027350" y="4315091"/>
            <a:ext cx="274637" cy="38523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6371" name="AutoShape 51"/>
          <p:cNvSpPr>
            <a:spLocks noChangeArrowheads="1"/>
          </p:cNvSpPr>
          <p:nvPr/>
        </p:nvSpPr>
        <p:spPr bwMode="auto">
          <a:xfrm rot="5400000">
            <a:off x="9454093" y="4010026"/>
            <a:ext cx="1790700" cy="2406649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6372" name="Line 52"/>
          <p:cNvSpPr>
            <a:spLocks noChangeShapeType="1"/>
          </p:cNvSpPr>
          <p:nvPr/>
        </p:nvSpPr>
        <p:spPr bwMode="auto">
          <a:xfrm>
            <a:off x="4195234" y="4191000"/>
            <a:ext cx="174836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73" name="AutoShape 53"/>
          <p:cNvSpPr>
            <a:spLocks noChangeArrowheads="1"/>
          </p:cNvSpPr>
          <p:nvPr/>
        </p:nvSpPr>
        <p:spPr bwMode="auto">
          <a:xfrm rot="5400000">
            <a:off x="7084750" y="4315091"/>
            <a:ext cx="274637" cy="385233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6374" name="Line 54"/>
          <p:cNvSpPr>
            <a:spLocks noChangeShapeType="1"/>
          </p:cNvSpPr>
          <p:nvPr/>
        </p:nvSpPr>
        <p:spPr bwMode="auto">
          <a:xfrm>
            <a:off x="6223000" y="4191000"/>
            <a:ext cx="17780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75" name="Line 55"/>
          <p:cNvSpPr>
            <a:spLocks noChangeShapeType="1"/>
          </p:cNvSpPr>
          <p:nvPr/>
        </p:nvSpPr>
        <p:spPr bwMode="auto">
          <a:xfrm>
            <a:off x="8288867" y="4191000"/>
            <a:ext cx="3014133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76" name="AutoShape 56"/>
          <p:cNvSpPr>
            <a:spLocks noChangeArrowheads="1"/>
          </p:cNvSpPr>
          <p:nvPr/>
        </p:nvSpPr>
        <p:spPr bwMode="auto">
          <a:xfrm rot="16200000" flipH="1">
            <a:off x="942975" y="4010025"/>
            <a:ext cx="1790700" cy="2406651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6377" name="Line 57"/>
          <p:cNvSpPr>
            <a:spLocks noChangeShapeType="1"/>
          </p:cNvSpPr>
          <p:nvPr/>
        </p:nvSpPr>
        <p:spPr bwMode="auto">
          <a:xfrm flipH="1">
            <a:off x="884767" y="4191000"/>
            <a:ext cx="3039533" cy="0"/>
          </a:xfrm>
          <a:prstGeom prst="line">
            <a:avLst/>
          </a:prstGeom>
          <a:noFill/>
          <a:ln w="38100">
            <a:solidFill>
              <a:srgbClr val="009999"/>
            </a:solidFill>
            <a:round/>
            <a:headEnd type="oval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79" name="Line 59"/>
          <p:cNvSpPr>
            <a:spLocks noChangeShapeType="1"/>
          </p:cNvSpPr>
          <p:nvPr/>
        </p:nvSpPr>
        <p:spPr bwMode="auto">
          <a:xfrm rot="16200000" flipH="1">
            <a:off x="3349625" y="4933950"/>
            <a:ext cx="1428750" cy="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6380" name="AutoShape 60"/>
          <p:cNvSpPr>
            <a:spLocks noChangeArrowheads="1"/>
          </p:cNvSpPr>
          <p:nvPr/>
        </p:nvSpPr>
        <p:spPr bwMode="auto">
          <a:xfrm rot="5400000">
            <a:off x="7891728" y="5523177"/>
            <a:ext cx="881062" cy="1153584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fr-CA" altLang="fr-FR"/>
          </a:p>
        </p:txBody>
      </p:sp>
      <p:sp>
        <p:nvSpPr>
          <p:cNvPr id="56381" name="Line 61"/>
          <p:cNvSpPr>
            <a:spLocks noChangeShapeType="1"/>
          </p:cNvSpPr>
          <p:nvPr/>
        </p:nvSpPr>
        <p:spPr bwMode="auto">
          <a:xfrm rot="16200000" flipH="1">
            <a:off x="7434792" y="4921250"/>
            <a:ext cx="1428750" cy="0"/>
          </a:xfrm>
          <a:prstGeom prst="line">
            <a:avLst/>
          </a:prstGeom>
          <a:noFill/>
          <a:ln w="38100">
            <a:solidFill>
              <a:srgbClr val="FF6699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6385" name="Group 65"/>
          <p:cNvGrpSpPr>
            <a:grpSpLocks/>
          </p:cNvGrpSpPr>
          <p:nvPr/>
        </p:nvGrpSpPr>
        <p:grpSpPr bwMode="auto">
          <a:xfrm>
            <a:off x="4080933" y="1981200"/>
            <a:ext cx="7300384" cy="914400"/>
            <a:chOff x="1928" y="1248"/>
            <a:chExt cx="3449" cy="576"/>
          </a:xfrm>
        </p:grpSpPr>
        <p:sp>
          <p:nvSpPr>
            <p:cNvPr id="56382" name="AutoShape 62"/>
            <p:cNvSpPr>
              <a:spLocks noChangeArrowheads="1"/>
            </p:cNvSpPr>
            <p:nvPr/>
          </p:nvSpPr>
          <p:spPr bwMode="auto">
            <a:xfrm rot="5400000">
              <a:off x="4827" y="1274"/>
              <a:ext cx="555" cy="545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FF66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fr-CA" altLang="fr-FR"/>
            </a:p>
          </p:txBody>
        </p:sp>
        <p:sp>
          <p:nvSpPr>
            <p:cNvPr id="56383" name="Rectangle 63" descr="Rectangle: Click to edit Master text styles&#10;Second level&#10;Third level&#10;Fourth level&#10;Fifth level"/>
            <p:cNvSpPr>
              <a:spLocks noChangeArrowheads="1"/>
            </p:cNvSpPr>
            <p:nvPr/>
          </p:nvSpPr>
          <p:spPr bwMode="auto">
            <a:xfrm>
              <a:off x="1928" y="1248"/>
              <a:ext cx="3208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476250" indent="-4762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666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tx1"/>
                </a:buClr>
              </a:pPr>
              <a:r>
                <a:rPr lang="fr-CA" altLang="fr-FR" sz="4400">
                  <a:latin typeface="Arial Black" pitchFamily="34" charset="0"/>
                </a:rPr>
                <a:t>Figure initiale:</a:t>
              </a:r>
            </a:p>
          </p:txBody>
        </p:sp>
      </p:grpSp>
      <p:sp>
        <p:nvSpPr>
          <p:cNvPr id="56386" name="Text Box 66"/>
          <p:cNvSpPr txBox="1">
            <a:spLocks noChangeArrowheads="1"/>
          </p:cNvSpPr>
          <p:nvPr/>
        </p:nvSpPr>
        <p:spPr bwMode="auto">
          <a:xfrm>
            <a:off x="3467100" y="5734050"/>
            <a:ext cx="548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altLang="fr-FR">
                <a:solidFill>
                  <a:srgbClr val="FF6699"/>
                </a:solidFill>
              </a:rPr>
              <a:t>congruentes</a:t>
            </a:r>
          </a:p>
        </p:txBody>
      </p:sp>
      <p:sp>
        <p:nvSpPr>
          <p:cNvPr id="56387" name="Text Box 67"/>
          <p:cNvSpPr txBox="1">
            <a:spLocks noChangeArrowheads="1"/>
          </p:cNvSpPr>
          <p:nvPr/>
        </p:nvSpPr>
        <p:spPr bwMode="auto">
          <a:xfrm>
            <a:off x="4038601" y="4457700"/>
            <a:ext cx="4127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altLang="fr-FR">
                <a:solidFill>
                  <a:srgbClr val="006600"/>
                </a:solidFill>
              </a:rPr>
              <a:t>réduites</a:t>
            </a:r>
          </a:p>
        </p:txBody>
      </p:sp>
      <p:sp>
        <p:nvSpPr>
          <p:cNvPr id="56388" name="Text Box 68"/>
          <p:cNvSpPr txBox="1">
            <a:spLocks noChangeArrowheads="1"/>
          </p:cNvSpPr>
          <p:nvPr/>
        </p:nvSpPr>
        <p:spPr bwMode="auto">
          <a:xfrm>
            <a:off x="3009900" y="4895850"/>
            <a:ext cx="6146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altLang="fr-FR">
                <a:solidFill>
                  <a:srgbClr val="009999"/>
                </a:solidFill>
              </a:rPr>
              <a:t>agrandies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55550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6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5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6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5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5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69" grpId="0" animBg="1" autoUpdateAnimBg="0"/>
      <p:bldP spid="56370" grpId="0" animBg="1"/>
      <p:bldP spid="56371" grpId="0" animBg="1"/>
      <p:bldP spid="56372" grpId="0" animBg="1"/>
      <p:bldP spid="56373" grpId="0" animBg="1"/>
      <p:bldP spid="56374" grpId="0" animBg="1"/>
      <p:bldP spid="56375" grpId="0" animBg="1"/>
      <p:bldP spid="56376" grpId="0" animBg="1"/>
      <p:bldP spid="56377" grpId="0" animBg="1"/>
      <p:bldP spid="56379" grpId="0" animBg="1"/>
      <p:bldP spid="56380" grpId="0" animBg="1" autoUpdateAnimBg="0"/>
      <p:bldP spid="56381" grpId="0" animBg="1"/>
      <p:bldP spid="56386" grpId="0" autoUpdateAnimBg="0"/>
      <p:bldP spid="56387" grpId="0" autoUpdateAnimBg="0"/>
      <p:bldP spid="5638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à coins arrondis 28"/>
          <p:cNvSpPr/>
          <p:nvPr/>
        </p:nvSpPr>
        <p:spPr>
          <a:xfrm>
            <a:off x="2269656" y="860011"/>
            <a:ext cx="6812924" cy="768968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972800" y="6273897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34076" y="421760"/>
            <a:ext cx="91190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Écrire </a:t>
            </a:r>
            <a:r>
              <a:rPr lang="fr-FR" sz="2000" dirty="0"/>
              <a:t>l’expression vectorielle suivante </a:t>
            </a:r>
            <a:r>
              <a:rPr lang="fr-FR" sz="2000" dirty="0" smtClean="0"/>
              <a:t>;                      </a:t>
            </a:r>
            <a:r>
              <a:rPr lang="fr-FR" sz="2000" dirty="0"/>
              <a:t>en utilisant une </a:t>
            </a:r>
            <a:r>
              <a:rPr lang="fr-FR" sz="2000" dirty="0" smtClean="0"/>
              <a:t>homothétie: </a:t>
            </a:r>
            <a:endParaRPr lang="fr-FR" sz="2000" dirty="0"/>
          </a:p>
        </p:txBody>
      </p:sp>
      <p:sp>
        <p:nvSpPr>
          <p:cNvPr id="9" name="Rectangle 8"/>
          <p:cNvSpPr/>
          <p:nvPr/>
        </p:nvSpPr>
        <p:spPr>
          <a:xfrm>
            <a:off x="911269" y="421760"/>
            <a:ext cx="12264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Exemple :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5699" y="924171"/>
            <a:ext cx="1356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B050"/>
                </a:solidFill>
              </a:rPr>
              <a:t>Solution</a:t>
            </a:r>
            <a:r>
              <a:rPr lang="fr-FR" dirty="0">
                <a:solidFill>
                  <a:prstClr val="black"/>
                </a:solidFill>
              </a:rPr>
              <a:t> :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9551501"/>
              </p:ext>
            </p:extLst>
          </p:nvPr>
        </p:nvGraphicFramePr>
        <p:xfrm>
          <a:off x="6593589" y="356409"/>
          <a:ext cx="1010536" cy="573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89" name="Equation" r:id="rId3" imgW="685800" imgH="393480" progId="Equation.DSMT4">
                  <p:embed/>
                </p:oleObj>
              </mc:Choice>
              <mc:Fallback>
                <p:oleObj name="Equation" r:id="rId3" imgW="6858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3589" y="356409"/>
                        <a:ext cx="1010536" cy="5738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7616693"/>
              </p:ext>
            </p:extLst>
          </p:nvPr>
        </p:nvGraphicFramePr>
        <p:xfrm>
          <a:off x="1086467" y="1659842"/>
          <a:ext cx="1087437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0" name="Equation" r:id="rId5" imgW="685800" imgH="393480" progId="Equation.DSMT4">
                  <p:embed/>
                </p:oleObj>
              </mc:Choice>
              <mc:Fallback>
                <p:oleObj name="Equation" r:id="rId5" imgW="685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6467" y="1659842"/>
                        <a:ext cx="1087437" cy="617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189648" y="1739605"/>
            <a:ext cx="207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818179"/>
              </p:ext>
            </p:extLst>
          </p:nvPr>
        </p:nvGraphicFramePr>
        <p:xfrm>
          <a:off x="4115042" y="1628979"/>
          <a:ext cx="14509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1" name="Equation" r:id="rId6" imgW="774360" imgH="393480" progId="Equation.DSMT4">
                  <p:embed/>
                </p:oleObj>
              </mc:Choice>
              <mc:Fallback>
                <p:oleObj name="Equation" r:id="rId6" imgW="7743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5042" y="1628979"/>
                        <a:ext cx="1450975" cy="623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189648" y="2176136"/>
            <a:ext cx="207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043494"/>
              </p:ext>
            </p:extLst>
          </p:nvPr>
        </p:nvGraphicFramePr>
        <p:xfrm>
          <a:off x="4131106" y="2176136"/>
          <a:ext cx="1038237" cy="431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2" name="Equation" r:id="rId8" imgW="622030" imgH="253890" progId="Equation.DSMT4">
                  <p:embed/>
                </p:oleObj>
              </mc:Choice>
              <mc:Fallback>
                <p:oleObj name="Equation" r:id="rId8" imgW="622030" imgH="25389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1106" y="2176136"/>
                        <a:ext cx="1038237" cy="4312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5306335" y="2176136"/>
            <a:ext cx="74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Avec: </a:t>
            </a:r>
            <a:endParaRPr lang="fr-FR" dirty="0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740271"/>
              </p:ext>
            </p:extLst>
          </p:nvPr>
        </p:nvGraphicFramePr>
        <p:xfrm>
          <a:off x="5924792" y="2068717"/>
          <a:ext cx="96361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3" name="Equation" r:id="rId10" imgW="393480" imgH="342720" progId="Equation.DSMT4">
                  <p:embed/>
                </p:oleObj>
              </mc:Choice>
              <mc:Fallback>
                <p:oleObj name="Equation" r:id="rId10" imgW="393480" imgH="3427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4792" y="2068717"/>
                        <a:ext cx="963613" cy="811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2509830" y="1155478"/>
            <a:ext cx="1356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 smtClean="0">
                <a:solidFill>
                  <a:srgbClr val="00B050"/>
                </a:solidFill>
              </a:rPr>
              <a:t>Rappelle:</a:t>
            </a:r>
            <a:endParaRPr lang="fr-FR" dirty="0">
              <a:solidFill>
                <a:prstClr val="black"/>
              </a:solidFill>
            </a:endParaRPr>
          </a:p>
        </p:txBody>
      </p:sp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089278"/>
              </p:ext>
            </p:extLst>
          </p:nvPr>
        </p:nvGraphicFramePr>
        <p:xfrm>
          <a:off x="3924576" y="1186256"/>
          <a:ext cx="1200593" cy="4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4" name="Equation" r:id="rId12" imgW="761669" imgH="253890" progId="Equation.DSMT4">
                  <p:embed/>
                </p:oleObj>
              </mc:Choice>
              <mc:Fallback>
                <p:oleObj name="Equation" r:id="rId12" imgW="76166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576" y="1186256"/>
                        <a:ext cx="1200593" cy="405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5145305" y="1186256"/>
            <a:ext cx="2070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292296"/>
              </p:ext>
            </p:extLst>
          </p:nvPr>
        </p:nvGraphicFramePr>
        <p:xfrm>
          <a:off x="7110721" y="1201762"/>
          <a:ext cx="1692627" cy="337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5" name="Equation" r:id="rId14" imgW="952200" imgH="215640" progId="Equation.DSMT4">
                  <p:embed/>
                </p:oleObj>
              </mc:Choice>
              <mc:Fallback>
                <p:oleObj name="Equation" r:id="rId14" imgW="952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721" y="1201762"/>
                        <a:ext cx="1692627" cy="3375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ectangle 30"/>
          <p:cNvSpPr/>
          <p:nvPr/>
        </p:nvSpPr>
        <p:spPr>
          <a:xfrm>
            <a:off x="2311318" y="2703642"/>
            <a:ext cx="9119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Écrire l’expression vectorielle suivante ; en utilisant une homothétie qui transforme A en B: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367" y="2703642"/>
            <a:ext cx="1141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Exercice: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42466" y="4132399"/>
            <a:ext cx="1356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B050"/>
                </a:solidFill>
              </a:rPr>
              <a:t>Solution</a:t>
            </a:r>
            <a:r>
              <a:rPr lang="fr-FR" dirty="0">
                <a:solidFill>
                  <a:prstClr val="black"/>
                </a:solidFill>
              </a:rPr>
              <a:t> :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073400" y="4532509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113229"/>
              </p:ext>
            </p:extLst>
          </p:nvPr>
        </p:nvGraphicFramePr>
        <p:xfrm>
          <a:off x="5303163" y="5855341"/>
          <a:ext cx="12128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6" name="Equation" r:id="rId16" imgW="647640" imgH="393480" progId="Equation.DSMT4">
                  <p:embed/>
                </p:oleObj>
              </mc:Choice>
              <mc:Fallback>
                <p:oleObj name="Equation" r:id="rId16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163" y="5855341"/>
                        <a:ext cx="1212850" cy="623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980194"/>
              </p:ext>
            </p:extLst>
          </p:nvPr>
        </p:nvGraphicFramePr>
        <p:xfrm>
          <a:off x="7518400" y="5827713"/>
          <a:ext cx="80803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7" name="Equation" r:id="rId18" imgW="330120" imgH="342720" progId="Equation.DSMT4">
                  <p:embed/>
                </p:oleObj>
              </mc:Choice>
              <mc:Fallback>
                <p:oleObj name="Equation" r:id="rId18" imgW="3301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5827713"/>
                        <a:ext cx="808038" cy="811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2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431699"/>
              </p:ext>
            </p:extLst>
          </p:nvPr>
        </p:nvGraphicFramePr>
        <p:xfrm>
          <a:off x="1510939" y="3411528"/>
          <a:ext cx="1491543" cy="36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8" name="Equation" r:id="rId20" imgW="901309" imgH="215806" progId="Equation.DSMT4">
                  <p:embed/>
                </p:oleObj>
              </mc:Choice>
              <mc:Fallback>
                <p:oleObj name="Equation" r:id="rId20" imgW="901309" imgH="215806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0939" y="3411528"/>
                        <a:ext cx="1491543" cy="361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1129987" y="3411528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1)</a:t>
            </a:r>
            <a:endParaRPr lang="fr-FR" b="1" dirty="0"/>
          </a:p>
        </p:txBody>
      </p:sp>
      <p:sp>
        <p:nvSpPr>
          <p:cNvPr id="49" name="Rectangle 48"/>
          <p:cNvSpPr/>
          <p:nvPr/>
        </p:nvSpPr>
        <p:spPr>
          <a:xfrm>
            <a:off x="6400267" y="3411528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2)</a:t>
            </a:r>
            <a:endParaRPr lang="fr-FR" b="1" dirty="0"/>
          </a:p>
        </p:txBody>
      </p:sp>
      <p:sp>
        <p:nvSpPr>
          <p:cNvPr id="56" name="Rectangle 55"/>
          <p:cNvSpPr/>
          <p:nvPr/>
        </p:nvSpPr>
        <p:spPr>
          <a:xfrm>
            <a:off x="3185111" y="3411528"/>
            <a:ext cx="2478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Avec   </a:t>
            </a:r>
            <a:r>
              <a:rPr lang="fr-FR" dirty="0" smtClean="0"/>
              <a:t>  un </a:t>
            </a:r>
            <a:r>
              <a:rPr lang="fr-FR" dirty="0"/>
              <a:t>point donné</a:t>
            </a:r>
          </a:p>
        </p:txBody>
      </p:sp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9582638"/>
              </p:ext>
            </p:extLst>
          </p:nvPr>
        </p:nvGraphicFramePr>
        <p:xfrm>
          <a:off x="3699911" y="3411528"/>
          <a:ext cx="258874" cy="33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99" name="Equation" r:id="rId22" imgW="126720" imgH="164880" progId="Equation.DSMT4">
                  <p:embed/>
                </p:oleObj>
              </mc:Choice>
              <mc:Fallback>
                <p:oleObj name="Equation" r:id="rId22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911" y="3411528"/>
                        <a:ext cx="258874" cy="331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110175"/>
              </p:ext>
            </p:extLst>
          </p:nvPr>
        </p:nvGraphicFramePr>
        <p:xfrm>
          <a:off x="6820509" y="3411528"/>
          <a:ext cx="13430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0" name="Equation" r:id="rId24" imgW="812520" imgH="203040" progId="Equation.DSMT4">
                  <p:embed/>
                </p:oleObj>
              </mc:Choice>
              <mc:Fallback>
                <p:oleObj name="Equation" r:id="rId24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509" y="3411528"/>
                        <a:ext cx="1343025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406776"/>
              </p:ext>
            </p:extLst>
          </p:nvPr>
        </p:nvGraphicFramePr>
        <p:xfrm>
          <a:off x="8743950" y="3411528"/>
          <a:ext cx="3365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1" name="Equation" r:id="rId26" imgW="164880" imgH="164880" progId="Equation.DSMT4">
                  <p:embed/>
                </p:oleObj>
              </mc:Choice>
              <mc:Fallback>
                <p:oleObj name="Equation" r:id="rId26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3950" y="3411528"/>
                        <a:ext cx="336550" cy="331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Rectangle 60"/>
          <p:cNvSpPr/>
          <p:nvPr/>
        </p:nvSpPr>
        <p:spPr>
          <a:xfrm>
            <a:off x="8163534" y="3411528"/>
            <a:ext cx="2719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Avec </a:t>
            </a:r>
            <a:r>
              <a:rPr lang="fr-FR" dirty="0" smtClean="0"/>
              <a:t>       un </a:t>
            </a:r>
            <a:r>
              <a:rPr lang="fr-FR" dirty="0"/>
              <a:t>point donné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52306" y="393326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3)</a:t>
            </a:r>
            <a:endParaRPr lang="fr-FR" b="1" dirty="0"/>
          </a:p>
        </p:txBody>
      </p:sp>
      <p:graphicFrame>
        <p:nvGraphicFramePr>
          <p:cNvPr id="63" name="Obje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378928"/>
              </p:ext>
            </p:extLst>
          </p:nvPr>
        </p:nvGraphicFramePr>
        <p:xfrm>
          <a:off x="4367213" y="3922933"/>
          <a:ext cx="15525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2" name="Equation" r:id="rId28" imgW="939600" imgH="215640" progId="Equation.DSMT4">
                  <p:embed/>
                </p:oleObj>
              </mc:Choice>
              <mc:Fallback>
                <p:oleObj name="Equation" r:id="rId28" imgW="939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3" y="3922933"/>
                        <a:ext cx="1552575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482808"/>
              </p:ext>
            </p:extLst>
          </p:nvPr>
        </p:nvGraphicFramePr>
        <p:xfrm>
          <a:off x="6741450" y="3933973"/>
          <a:ext cx="2587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3" name="Equation" r:id="rId30" imgW="126720" imgH="164880" progId="Equation.DSMT4">
                  <p:embed/>
                </p:oleObj>
              </mc:Choice>
              <mc:Fallback>
                <p:oleObj name="Equation" r:id="rId30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1450" y="3933973"/>
                        <a:ext cx="258762" cy="331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64"/>
          <p:cNvSpPr/>
          <p:nvPr/>
        </p:nvSpPr>
        <p:spPr>
          <a:xfrm>
            <a:off x="6081663" y="3933260"/>
            <a:ext cx="2719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Avec </a:t>
            </a:r>
            <a:r>
              <a:rPr lang="fr-FR" dirty="0" smtClean="0"/>
              <a:t>       un </a:t>
            </a:r>
            <a:r>
              <a:rPr lang="fr-FR" dirty="0"/>
              <a:t>point donné</a:t>
            </a:r>
          </a:p>
        </p:txBody>
      </p:sp>
      <p:graphicFrame>
        <p:nvGraphicFramePr>
          <p:cNvPr id="66" name="Obje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257251"/>
              </p:ext>
            </p:extLst>
          </p:nvPr>
        </p:nvGraphicFramePr>
        <p:xfrm>
          <a:off x="1546667" y="4520806"/>
          <a:ext cx="1491543" cy="36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4" name="Equation" r:id="rId32" imgW="901309" imgH="215806" progId="Equation.DSMT4">
                  <p:embed/>
                </p:oleObj>
              </mc:Choice>
              <mc:Fallback>
                <p:oleObj name="Equation" r:id="rId32" imgW="901309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667" y="4520806"/>
                        <a:ext cx="1491543" cy="361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66"/>
          <p:cNvSpPr/>
          <p:nvPr/>
        </p:nvSpPr>
        <p:spPr>
          <a:xfrm>
            <a:off x="1147935" y="4532509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1)</a:t>
            </a:r>
            <a:endParaRPr lang="fr-FR" b="1" dirty="0"/>
          </a:p>
        </p:txBody>
      </p:sp>
      <p:sp>
        <p:nvSpPr>
          <p:cNvPr id="68" name="Rectangle 4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69" name="Obje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504878"/>
              </p:ext>
            </p:extLst>
          </p:nvPr>
        </p:nvGraphicFramePr>
        <p:xfrm>
          <a:off x="5145305" y="4532509"/>
          <a:ext cx="2080231" cy="489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5" name="Equation" r:id="rId33" imgW="1294838" imgH="304668" progId="Equation.DSMT4">
                  <p:embed/>
                </p:oleObj>
              </mc:Choice>
              <mc:Fallback>
                <p:oleObj name="Equation" r:id="rId33" imgW="1294838" imgH="304668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305" y="4532509"/>
                        <a:ext cx="2080231" cy="4894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Rectangle 69"/>
          <p:cNvSpPr/>
          <p:nvPr/>
        </p:nvSpPr>
        <p:spPr>
          <a:xfrm>
            <a:off x="3073400" y="4965608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sp>
        <p:nvSpPr>
          <p:cNvPr id="71" name="Rectangle 5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2" name="Obje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953134"/>
              </p:ext>
            </p:extLst>
          </p:nvPr>
        </p:nvGraphicFramePr>
        <p:xfrm>
          <a:off x="5176197" y="4961798"/>
          <a:ext cx="2039355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6" name="Equation" r:id="rId35" imgW="1205977" imgH="215806" progId="Equation.DSMT4">
                  <p:embed/>
                </p:oleObj>
              </mc:Choice>
              <mc:Fallback>
                <p:oleObj name="Equation" r:id="rId35" imgW="1205977" imgH="215806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6197" y="4961798"/>
                        <a:ext cx="2039355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3073400" y="5434455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sp>
        <p:nvSpPr>
          <p:cNvPr id="74" name="Rectangle 5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5" name="Obje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861754"/>
              </p:ext>
            </p:extLst>
          </p:nvPr>
        </p:nvGraphicFramePr>
        <p:xfrm>
          <a:off x="5333923" y="5451328"/>
          <a:ext cx="1394512" cy="352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7" name="Equation" r:id="rId37" imgW="863225" imgH="215806" progId="Equation.DSMT4">
                  <p:embed/>
                </p:oleObj>
              </mc:Choice>
              <mc:Fallback>
                <p:oleObj name="Equation" r:id="rId37" imgW="863225" imgH="215806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3923" y="5451328"/>
                        <a:ext cx="1394512" cy="352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5"/>
          <p:cNvSpPr/>
          <p:nvPr/>
        </p:nvSpPr>
        <p:spPr>
          <a:xfrm>
            <a:off x="3073400" y="5982619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sp>
        <p:nvSpPr>
          <p:cNvPr id="77" name="Rectangle 5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79" name="Rectangle 5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1" name="Rectangle 80"/>
          <p:cNvSpPr/>
          <p:nvPr/>
        </p:nvSpPr>
        <p:spPr>
          <a:xfrm>
            <a:off x="6721151" y="5986286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 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349566" y="5982619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graphicFrame>
        <p:nvGraphicFramePr>
          <p:cNvPr id="83" name="Obje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880554"/>
              </p:ext>
            </p:extLst>
          </p:nvPr>
        </p:nvGraphicFramePr>
        <p:xfrm>
          <a:off x="8769350" y="5949950"/>
          <a:ext cx="11017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708" name="Equation" r:id="rId39" imgW="660240" imgH="253800" progId="Equation.DSMT4">
                  <p:embed/>
                </p:oleObj>
              </mc:Choice>
              <mc:Fallback>
                <p:oleObj name="Equation" r:id="rId39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9350" y="5949950"/>
                        <a:ext cx="1101725" cy="43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231583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6" grpId="0"/>
      <p:bldP spid="18" grpId="0"/>
      <p:bldP spid="21" grpId="0"/>
      <p:bldP spid="24" grpId="0"/>
      <p:bldP spid="27" grpId="0"/>
      <p:bldP spid="31" grpId="0"/>
      <p:bldP spid="32" grpId="0"/>
      <p:bldP spid="33" grpId="0"/>
      <p:bldP spid="36" grpId="0"/>
      <p:bldP spid="48" grpId="0"/>
      <p:bldP spid="49" grpId="0"/>
      <p:bldP spid="56" grpId="0"/>
      <p:bldP spid="61" grpId="0"/>
      <p:bldP spid="62" grpId="0"/>
      <p:bldP spid="65" grpId="0"/>
      <p:bldP spid="67" grpId="0"/>
      <p:bldP spid="70" grpId="0"/>
      <p:bldP spid="73" grpId="0"/>
      <p:bldP spid="76" grpId="0"/>
      <p:bldP spid="81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10793747" y="6359652"/>
            <a:ext cx="1011936" cy="246888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22417" y="165400"/>
            <a:ext cx="91190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Écrire </a:t>
            </a:r>
            <a:r>
              <a:rPr lang="fr-FR" sz="2000" dirty="0"/>
              <a:t>l’expression vectorielle suivante </a:t>
            </a:r>
            <a:r>
              <a:rPr lang="fr-FR" sz="2000" dirty="0" smtClean="0"/>
              <a:t>; en </a:t>
            </a:r>
            <a:r>
              <a:rPr lang="fr-FR" sz="2000" dirty="0"/>
              <a:t>utilisant une </a:t>
            </a:r>
            <a:r>
              <a:rPr lang="fr-FR" sz="2000" dirty="0" smtClean="0"/>
              <a:t>homothétie qui transforme A en B: 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992113" y="176425"/>
            <a:ext cx="1141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Exercice: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0239" y="1877725"/>
            <a:ext cx="13567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b="1" dirty="0">
                <a:solidFill>
                  <a:srgbClr val="00B050"/>
                </a:solidFill>
              </a:rPr>
              <a:t>Solution</a:t>
            </a:r>
            <a:r>
              <a:rPr lang="fr-FR" dirty="0">
                <a:solidFill>
                  <a:prstClr val="black"/>
                </a:solidFill>
              </a:rPr>
              <a:t> :</a:t>
            </a:r>
          </a:p>
        </p:txBody>
      </p:sp>
      <p:sp>
        <p:nvSpPr>
          <p:cNvPr id="8" name="Rectangle 7"/>
          <p:cNvSpPr/>
          <p:nvPr/>
        </p:nvSpPr>
        <p:spPr>
          <a:xfrm>
            <a:off x="3023652" y="2277835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313579"/>
              </p:ext>
            </p:extLst>
          </p:nvPr>
        </p:nvGraphicFramePr>
        <p:xfrm>
          <a:off x="4984216" y="3751890"/>
          <a:ext cx="1520825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5" name="Equation" r:id="rId3" imgW="812520" imgH="203040" progId="Equation.DSMT4">
                  <p:embed/>
                </p:oleObj>
              </mc:Choice>
              <mc:Fallback>
                <p:oleObj name="Equation" r:id="rId3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216" y="3751890"/>
                        <a:ext cx="1520825" cy="3222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627377"/>
              </p:ext>
            </p:extLst>
          </p:nvPr>
        </p:nvGraphicFramePr>
        <p:xfrm>
          <a:off x="7406741" y="3691565"/>
          <a:ext cx="9318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6" name="Equation" r:id="rId5" imgW="380880" imgH="241200" progId="Equation.DSMT4">
                  <p:embed/>
                </p:oleObj>
              </mc:Choice>
              <mc:Fallback>
                <p:oleObj name="Equation" r:id="rId5" imgW="380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6741" y="3691565"/>
                        <a:ext cx="931862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86225"/>
              </p:ext>
            </p:extLst>
          </p:nvPr>
        </p:nvGraphicFramePr>
        <p:xfrm>
          <a:off x="1422038" y="873286"/>
          <a:ext cx="1491543" cy="361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7" name="Equation" r:id="rId7" imgW="901309" imgH="215806" progId="Equation.DSMT4">
                  <p:embed/>
                </p:oleObj>
              </mc:Choice>
              <mc:Fallback>
                <p:oleObj name="Equation" r:id="rId7" imgW="901309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038" y="873286"/>
                        <a:ext cx="1491543" cy="3611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1041086" y="873286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1)</a:t>
            </a:r>
            <a:endParaRPr lang="fr-FR" b="1" dirty="0"/>
          </a:p>
        </p:txBody>
      </p:sp>
      <p:sp>
        <p:nvSpPr>
          <p:cNvPr id="13" name="Rectangle 12"/>
          <p:cNvSpPr/>
          <p:nvPr/>
        </p:nvSpPr>
        <p:spPr>
          <a:xfrm>
            <a:off x="6311366" y="873286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2)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3096210" y="873286"/>
            <a:ext cx="2478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Avec   </a:t>
            </a:r>
            <a:r>
              <a:rPr lang="fr-FR" dirty="0" smtClean="0"/>
              <a:t>  un </a:t>
            </a:r>
            <a:r>
              <a:rPr lang="fr-FR" dirty="0"/>
              <a:t>point donné</a:t>
            </a: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611341"/>
              </p:ext>
            </p:extLst>
          </p:nvPr>
        </p:nvGraphicFramePr>
        <p:xfrm>
          <a:off x="3611010" y="873286"/>
          <a:ext cx="258874" cy="331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8" name="Equation" r:id="rId9" imgW="126720" imgH="164880" progId="Equation.DSMT4">
                  <p:embed/>
                </p:oleObj>
              </mc:Choice>
              <mc:Fallback>
                <p:oleObj name="Equation" r:id="rId9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010" y="873286"/>
                        <a:ext cx="258874" cy="3312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289445"/>
              </p:ext>
            </p:extLst>
          </p:nvPr>
        </p:nvGraphicFramePr>
        <p:xfrm>
          <a:off x="6731608" y="873286"/>
          <a:ext cx="1343025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79" name="Equation" r:id="rId11" imgW="812520" imgH="203040" progId="Equation.DSMT4">
                  <p:embed/>
                </p:oleObj>
              </mc:Choice>
              <mc:Fallback>
                <p:oleObj name="Equation" r:id="rId11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608" y="873286"/>
                        <a:ext cx="1343025" cy="3381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624902"/>
              </p:ext>
            </p:extLst>
          </p:nvPr>
        </p:nvGraphicFramePr>
        <p:xfrm>
          <a:off x="8655049" y="873286"/>
          <a:ext cx="3365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0" name="Equation" r:id="rId13" imgW="164880" imgH="164880" progId="Equation.DSMT4">
                  <p:embed/>
                </p:oleObj>
              </mc:Choice>
              <mc:Fallback>
                <p:oleObj name="Equation" r:id="rId13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5049" y="873286"/>
                        <a:ext cx="336550" cy="331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8074633" y="873286"/>
            <a:ext cx="2719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Avec </a:t>
            </a:r>
            <a:r>
              <a:rPr lang="fr-FR" dirty="0" smtClean="0"/>
              <a:t>       un </a:t>
            </a:r>
            <a:r>
              <a:rPr lang="fr-FR" dirty="0"/>
              <a:t>point donné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75831" y="1387940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3)</a:t>
            </a:r>
            <a:endParaRPr lang="fr-FR" b="1" dirty="0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678648"/>
              </p:ext>
            </p:extLst>
          </p:nvPr>
        </p:nvGraphicFramePr>
        <p:xfrm>
          <a:off x="4278312" y="1384691"/>
          <a:ext cx="1552575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1" name="Equation" r:id="rId15" imgW="939600" imgH="215640" progId="Equation.DSMT4">
                  <p:embed/>
                </p:oleObj>
              </mc:Choice>
              <mc:Fallback>
                <p:oleObj name="Equation" r:id="rId15" imgW="939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312" y="1384691"/>
                        <a:ext cx="1552575" cy="360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809123"/>
              </p:ext>
            </p:extLst>
          </p:nvPr>
        </p:nvGraphicFramePr>
        <p:xfrm>
          <a:off x="6568629" y="1422607"/>
          <a:ext cx="258762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2" name="Equation" r:id="rId17" imgW="126720" imgH="164880" progId="Equation.DSMT4">
                  <p:embed/>
                </p:oleObj>
              </mc:Choice>
              <mc:Fallback>
                <p:oleObj name="Equation" r:id="rId17" imgW="126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8629" y="1422607"/>
                        <a:ext cx="258762" cy="331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868203" y="1379770"/>
            <a:ext cx="27191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Avec </a:t>
            </a:r>
            <a:r>
              <a:rPr lang="fr-FR" dirty="0" smtClean="0"/>
              <a:t>       un </a:t>
            </a:r>
            <a:r>
              <a:rPr lang="fr-FR" dirty="0"/>
              <a:t>point donné</a:t>
            </a:r>
          </a:p>
        </p:txBody>
      </p:sp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421917"/>
              </p:ext>
            </p:extLst>
          </p:nvPr>
        </p:nvGraphicFramePr>
        <p:xfrm>
          <a:off x="1569503" y="2275515"/>
          <a:ext cx="13462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3" name="Equation" r:id="rId19" imgW="812520" imgH="203040" progId="Equation.DSMT4">
                  <p:embed/>
                </p:oleObj>
              </mc:Choice>
              <mc:Fallback>
                <p:oleObj name="Equation" r:id="rId19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503" y="2275515"/>
                        <a:ext cx="1346200" cy="341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098187" y="2277835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2)</a:t>
            </a:r>
            <a:endParaRPr lang="fr-FR" b="1" dirty="0"/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079637"/>
              </p:ext>
            </p:extLst>
          </p:nvPr>
        </p:nvGraphicFramePr>
        <p:xfrm>
          <a:off x="5025621" y="2320142"/>
          <a:ext cx="17954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4" name="Equation" r:id="rId21" imgW="1117440" imgH="203040" progId="Equation.DSMT4">
                  <p:embed/>
                </p:oleObj>
              </mc:Choice>
              <mc:Fallback>
                <p:oleObj name="Equation" r:id="rId21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5621" y="2320142"/>
                        <a:ext cx="1795462" cy="327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3023652" y="2710934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27" name="Obje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488827"/>
              </p:ext>
            </p:extLst>
          </p:nvPr>
        </p:nvGraphicFramePr>
        <p:xfrm>
          <a:off x="5023059" y="2721769"/>
          <a:ext cx="2017712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5" name="Equation" r:id="rId23" imgW="1193760" imgH="203040" progId="Equation.DSMT4">
                  <p:embed/>
                </p:oleObj>
              </mc:Choice>
              <mc:Fallback>
                <p:oleObj name="Equation" r:id="rId23" imgW="1193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3059" y="2721769"/>
                        <a:ext cx="2017712" cy="347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3023652" y="3179781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298164"/>
              </p:ext>
            </p:extLst>
          </p:nvPr>
        </p:nvGraphicFramePr>
        <p:xfrm>
          <a:off x="5009616" y="3197853"/>
          <a:ext cx="1209675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6" name="Equation" r:id="rId25" imgW="749160" imgH="203040" progId="Equation.DSMT4">
                  <p:embed/>
                </p:oleObj>
              </mc:Choice>
              <mc:Fallback>
                <p:oleObj name="Equation" r:id="rId25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616" y="3197853"/>
                        <a:ext cx="1209675" cy="331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3023652" y="3753149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6671403" y="3731612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99818" y="3727945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195071"/>
              </p:ext>
            </p:extLst>
          </p:nvPr>
        </p:nvGraphicFramePr>
        <p:xfrm>
          <a:off x="8719602" y="3695276"/>
          <a:ext cx="11017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7" name="Equation" r:id="rId27" imgW="660240" imgH="253800" progId="Equation.DSMT4">
                  <p:embed/>
                </p:oleObj>
              </mc:Choice>
              <mc:Fallback>
                <p:oleObj name="Equation" r:id="rId27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9602" y="3695276"/>
                        <a:ext cx="1101725" cy="43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3091379" y="4543374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35" name="Obje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44466"/>
              </p:ext>
            </p:extLst>
          </p:nvPr>
        </p:nvGraphicFramePr>
        <p:xfrm>
          <a:off x="5206466" y="5866440"/>
          <a:ext cx="121126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8" name="Equation" r:id="rId29" imgW="647640" imgH="393480" progId="Equation.DSMT4">
                  <p:embed/>
                </p:oleObj>
              </mc:Choice>
              <mc:Fallback>
                <p:oleObj name="Equation" r:id="rId29" imgW="647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466" y="5866440"/>
                        <a:ext cx="1211262" cy="623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612480"/>
              </p:ext>
            </p:extLst>
          </p:nvPr>
        </p:nvGraphicFramePr>
        <p:xfrm>
          <a:off x="7536916" y="5836278"/>
          <a:ext cx="8080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89" name="Equation" r:id="rId31" imgW="330120" imgH="342720" progId="Equation.DSMT4">
                  <p:embed/>
                </p:oleObj>
              </mc:Choice>
              <mc:Fallback>
                <p:oleObj name="Equation" r:id="rId31" imgW="33012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916" y="5836278"/>
                        <a:ext cx="808037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8562"/>
              </p:ext>
            </p:extLst>
          </p:nvPr>
        </p:nvGraphicFramePr>
        <p:xfrm>
          <a:off x="1532991" y="4531353"/>
          <a:ext cx="15573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0" name="Equation" r:id="rId33" imgW="939600" imgH="215640" progId="Equation.DSMT4">
                  <p:embed/>
                </p:oleObj>
              </mc:Choice>
              <mc:Fallback>
                <p:oleObj name="Equation" r:id="rId33" imgW="939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2991" y="4531353"/>
                        <a:ext cx="1557337" cy="361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1165914" y="4543374"/>
            <a:ext cx="386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3)</a:t>
            </a:r>
            <a:endParaRPr lang="fr-FR" b="1" dirty="0"/>
          </a:p>
        </p:txBody>
      </p:sp>
      <p:graphicFrame>
        <p:nvGraphicFramePr>
          <p:cNvPr id="39" name="Obje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90344"/>
              </p:ext>
            </p:extLst>
          </p:nvPr>
        </p:nvGraphicFramePr>
        <p:xfrm>
          <a:off x="5049252" y="4485935"/>
          <a:ext cx="21431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1" name="Equation" r:id="rId35" imgW="1333440" imgH="304560" progId="Equation.DSMT4">
                  <p:embed/>
                </p:oleObj>
              </mc:Choice>
              <mc:Fallback>
                <p:oleObj name="Equation" r:id="rId35" imgW="1333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252" y="4485935"/>
                        <a:ext cx="2143125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/>
          <p:cNvSpPr/>
          <p:nvPr/>
        </p:nvSpPr>
        <p:spPr>
          <a:xfrm>
            <a:off x="3091379" y="4976473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395235"/>
              </p:ext>
            </p:extLst>
          </p:nvPr>
        </p:nvGraphicFramePr>
        <p:xfrm>
          <a:off x="5027078" y="4975853"/>
          <a:ext cx="214630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2" name="Equation" r:id="rId37" imgW="1269720" imgH="215640" progId="Equation.DSMT4">
                  <p:embed/>
                </p:oleObj>
              </mc:Choice>
              <mc:Fallback>
                <p:oleObj name="Equation" r:id="rId37" imgW="1269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078" y="4975853"/>
                        <a:ext cx="2146300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3091379" y="5445320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326906"/>
              </p:ext>
            </p:extLst>
          </p:nvPr>
        </p:nvGraphicFramePr>
        <p:xfrm>
          <a:off x="5089389" y="5453773"/>
          <a:ext cx="20097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3" name="Equation" r:id="rId39" imgW="1244520" imgH="215640" progId="Equation.DSMT4">
                  <p:embed/>
                </p:oleObj>
              </mc:Choice>
              <mc:Fallback>
                <p:oleObj name="Equation" r:id="rId39" imgW="12445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389" y="5453773"/>
                        <a:ext cx="2009775" cy="35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ectangle 43"/>
          <p:cNvSpPr/>
          <p:nvPr/>
        </p:nvSpPr>
        <p:spPr>
          <a:xfrm>
            <a:off x="3091379" y="6018688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739130" y="5997151"/>
            <a:ext cx="7200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donc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367545" y="5993484"/>
            <a:ext cx="439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 </a:t>
            </a:r>
            <a:endParaRPr lang="fr-FR" dirty="0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0641377"/>
              </p:ext>
            </p:extLst>
          </p:nvPr>
        </p:nvGraphicFramePr>
        <p:xfrm>
          <a:off x="8787329" y="5960815"/>
          <a:ext cx="11017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4" name="Equation" r:id="rId41" imgW="660240" imgH="253800" progId="Equation.DSMT4">
                  <p:embed/>
                </p:oleObj>
              </mc:Choice>
              <mc:Fallback>
                <p:oleObj name="Equation" r:id="rId41" imgW="660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7329" y="5960815"/>
                        <a:ext cx="1101725" cy="430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7184936" y="5445320"/>
            <a:ext cx="22297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si et seulement si : </a:t>
            </a:r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540885"/>
              </p:ext>
            </p:extLst>
          </p:nvPr>
        </p:nvGraphicFramePr>
        <p:xfrm>
          <a:off x="9233953" y="5445320"/>
          <a:ext cx="10858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95" name="Equation" r:id="rId42" imgW="672840" imgH="215640" progId="Equation.DSMT4">
                  <p:embed/>
                </p:oleObj>
              </mc:Choice>
              <mc:Fallback>
                <p:oleObj name="Equation" r:id="rId42" imgW="6728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3953" y="5445320"/>
                        <a:ext cx="1085850" cy="352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Rectangle 49"/>
          <p:cNvSpPr/>
          <p:nvPr/>
        </p:nvSpPr>
        <p:spPr>
          <a:xfrm>
            <a:off x="1126761" y="403770"/>
            <a:ext cx="689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</a:rPr>
              <a:t>Suite</a:t>
            </a:r>
            <a:r>
              <a:rPr lang="fr-FR" sz="2000" b="1" dirty="0" smtClean="0">
                <a:solidFill>
                  <a:srgbClr val="00B050"/>
                </a:solidFill>
              </a:rPr>
              <a:t>: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340529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4" grpId="0"/>
      <p:bldP spid="26" grpId="0"/>
      <p:bldP spid="28" grpId="0"/>
      <p:bldP spid="30" grpId="0"/>
      <p:bldP spid="31" grpId="0"/>
      <p:bldP spid="32" grpId="0"/>
      <p:bldP spid="34" grpId="0"/>
      <p:bldP spid="38" grpId="0"/>
      <p:bldP spid="40" grpId="0"/>
      <p:bldP spid="42" grpId="0"/>
      <p:bldP spid="44" grpId="0"/>
      <p:bldP spid="45" grpId="0"/>
      <p:bldP spid="46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24203" y="300054"/>
            <a:ext cx="4610173" cy="556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buSzPts val="1400"/>
              <a:tabLst>
                <a:tab pos="90170" algn="l"/>
                <a:tab pos="180340" algn="l"/>
              </a:tabLst>
            </a:pPr>
            <a:r>
              <a:rPr lang="fr-FR" sz="2800" b="1" u="sng" dirty="0">
                <a:solidFill>
                  <a:srgbClr val="FF0000"/>
                </a:solidFill>
              </a:rPr>
              <a:t>II. Propriétés caractéristiques</a:t>
            </a:r>
            <a:endParaRPr lang="fr-FR" sz="2800" b="1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0278" y="788790"/>
            <a:ext cx="6160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u="sng" dirty="0">
                <a:solidFill>
                  <a:srgbClr val="00B050"/>
                </a:solidFill>
              </a:rPr>
              <a:t>1° Propriété caractéristique de l’homothétie :</a:t>
            </a:r>
            <a:r>
              <a:rPr lang="fr-FR" sz="24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26663" y="856168"/>
            <a:ext cx="617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Soit 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090827"/>
              </p:ext>
            </p:extLst>
          </p:nvPr>
        </p:nvGraphicFramePr>
        <p:xfrm>
          <a:off x="7744141" y="800527"/>
          <a:ext cx="817360" cy="3575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79" name="Equation" r:id="rId3" imgW="457200" imgH="190500" progId="Equation.DSMT4">
                  <p:embed/>
                </p:oleObj>
              </mc:Choice>
              <mc:Fallback>
                <p:oleObj name="Equation" r:id="rId3" imgW="4572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4141" y="800527"/>
                        <a:ext cx="817360" cy="3575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1040278" y="1262192"/>
            <a:ext cx="2143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a)Soit  </a:t>
            </a:r>
            <a:r>
              <a:rPr lang="fr-FR" dirty="0"/>
              <a:t>l’homothétie 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0" name="Obje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664545"/>
              </p:ext>
            </p:extLst>
          </p:nvPr>
        </p:nvGraphicFramePr>
        <p:xfrm>
          <a:off x="3229289" y="1215101"/>
          <a:ext cx="769562" cy="513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0" name="Equation" r:id="rId5" imgW="355446" imgH="241195" progId="Equation.DSMT4">
                  <p:embed/>
                </p:oleObj>
              </mc:Choice>
              <mc:Fallback>
                <p:oleObj name="Equation" r:id="rId5" imgW="355446" imgH="24119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289" y="1215101"/>
                        <a:ext cx="769562" cy="513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3870970" y="1286808"/>
            <a:ext cx="3377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et </a:t>
            </a:r>
            <a:r>
              <a:rPr lang="fr-FR" dirty="0" smtClean="0"/>
              <a:t>M  et N deux </a:t>
            </a:r>
            <a:r>
              <a:rPr lang="fr-FR" dirty="0"/>
              <a:t>points </a:t>
            </a:r>
            <a:r>
              <a:rPr lang="fr-FR" dirty="0" smtClean="0"/>
              <a:t>tels  que:  </a:t>
            </a:r>
            <a:endParaRPr lang="fr-FR" dirty="0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352419"/>
              </p:ext>
            </p:extLst>
          </p:nvPr>
        </p:nvGraphicFramePr>
        <p:xfrm>
          <a:off x="7116332" y="1272052"/>
          <a:ext cx="1255617" cy="39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1" name="Equation" r:id="rId7" imgW="812447" imgH="253890" progId="Equation.DSMT4">
                  <p:embed/>
                </p:oleObj>
              </mc:Choice>
              <mc:Fallback>
                <p:oleObj name="Equation" r:id="rId7" imgW="812447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6332" y="1272052"/>
                        <a:ext cx="1255617" cy="3988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8"/>
          <p:cNvSpPr/>
          <p:nvPr/>
        </p:nvSpPr>
        <p:spPr>
          <a:xfrm>
            <a:off x="8361635" y="1245220"/>
            <a:ext cx="37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1" name="Obje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993877"/>
              </p:ext>
            </p:extLst>
          </p:nvPr>
        </p:nvGraphicFramePr>
        <p:xfrm>
          <a:off x="8735905" y="1251294"/>
          <a:ext cx="1199543" cy="404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2" name="Equation" r:id="rId9" imgW="761669" imgH="253890" progId="Equation.DSMT4">
                  <p:embed/>
                </p:oleObj>
              </mc:Choice>
              <mc:Fallback>
                <p:oleObj name="Equation" r:id="rId9" imgW="761669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5905" y="1251294"/>
                        <a:ext cx="1199543" cy="4048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1040278" y="1713555"/>
            <a:ext cx="77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Alors: </a:t>
            </a:r>
            <a:endParaRPr lang="fr-FR" dirty="0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0808887"/>
              </p:ext>
            </p:extLst>
          </p:nvPr>
        </p:nvGraphicFramePr>
        <p:xfrm>
          <a:off x="2071205" y="1708016"/>
          <a:ext cx="1632145" cy="37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3" name="Equation" r:id="rId11" imgW="914400" imgH="203200" progId="Equation.DSMT4">
                  <p:embed/>
                </p:oleObj>
              </mc:Choice>
              <mc:Fallback>
                <p:oleObj name="Equation" r:id="rId11" imgW="914400" imgH="2032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205" y="1708016"/>
                        <a:ext cx="1632145" cy="3701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3683835" y="1731127"/>
            <a:ext cx="374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et</a:t>
            </a:r>
            <a:endParaRPr lang="fr-FR" dirty="0"/>
          </a:p>
        </p:txBody>
      </p:sp>
      <p:sp>
        <p:nvSpPr>
          <p:cNvPr id="36" name="Rectangle 1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37" name="Obje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582385"/>
              </p:ext>
            </p:extLst>
          </p:nvPr>
        </p:nvGraphicFramePr>
        <p:xfrm>
          <a:off x="4150706" y="1688599"/>
          <a:ext cx="1676972" cy="4192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4" name="Equation" r:id="rId13" imgW="863225" imgH="215806" progId="Equation.DSMT4">
                  <p:embed/>
                </p:oleObj>
              </mc:Choice>
              <mc:Fallback>
                <p:oleObj name="Equation" r:id="rId13" imgW="863225" imgH="215806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706" y="1688599"/>
                        <a:ext cx="1676972" cy="4192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1040278" y="2137954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D’où: </a:t>
            </a: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0" name="Obje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06719"/>
              </p:ext>
            </p:extLst>
          </p:nvPr>
        </p:nvGraphicFramePr>
        <p:xfrm>
          <a:off x="1910364" y="2135001"/>
          <a:ext cx="80707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5" name="Equation" r:id="rId15" imgW="520560" imgH="215640" progId="Equation.DSMT4">
                  <p:embed/>
                </p:oleObj>
              </mc:Choice>
              <mc:Fallback>
                <p:oleObj name="Equation" r:id="rId15" imgW="520560" imgH="215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0364" y="2135001"/>
                        <a:ext cx="807077" cy="357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201535"/>
              </p:ext>
            </p:extLst>
          </p:nvPr>
        </p:nvGraphicFramePr>
        <p:xfrm>
          <a:off x="7458358" y="2100459"/>
          <a:ext cx="19050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6" name="Equation" r:id="rId17" imgW="1180800" imgH="304560" progId="Equation.DSMT4">
                  <p:embed/>
                </p:oleObj>
              </mc:Choice>
              <mc:Fallback>
                <p:oleObj name="Equation" r:id="rId17" imgW="1180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358" y="2100459"/>
                        <a:ext cx="1905000" cy="5064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91626"/>
              </p:ext>
            </p:extLst>
          </p:nvPr>
        </p:nvGraphicFramePr>
        <p:xfrm>
          <a:off x="2746418" y="2148511"/>
          <a:ext cx="1388101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7" name="Equation" r:id="rId19" imgW="799920" imgH="215640" progId="Equation.DSMT4">
                  <p:embed/>
                </p:oleObj>
              </mc:Choice>
              <mc:Fallback>
                <p:oleObj name="Equation" r:id="rId19" imgW="7999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6418" y="2148511"/>
                        <a:ext cx="1388101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219531"/>
              </p:ext>
            </p:extLst>
          </p:nvPr>
        </p:nvGraphicFramePr>
        <p:xfrm>
          <a:off x="4058105" y="2148511"/>
          <a:ext cx="16176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8" name="Equation" r:id="rId21" imgW="1002960" imgH="215640" progId="Equation.DSMT4">
                  <p:embed/>
                </p:oleObj>
              </mc:Choice>
              <mc:Fallback>
                <p:oleObj name="Equation" r:id="rId21" imgW="1002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105" y="2148511"/>
                        <a:ext cx="1617662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367861"/>
              </p:ext>
            </p:extLst>
          </p:nvPr>
        </p:nvGraphicFramePr>
        <p:xfrm>
          <a:off x="5687587" y="2137954"/>
          <a:ext cx="186372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89" name="Equation" r:id="rId23" imgW="1155600" imgH="215640" progId="Equation.DSMT4">
                  <p:embed/>
                </p:oleObj>
              </mc:Choice>
              <mc:Fallback>
                <p:oleObj name="Equation" r:id="rId23" imgW="1155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587" y="2137954"/>
                        <a:ext cx="1863725" cy="358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2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47" name="Obje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64853"/>
              </p:ext>
            </p:extLst>
          </p:nvPr>
        </p:nvGraphicFramePr>
        <p:xfrm>
          <a:off x="9383869" y="2100459"/>
          <a:ext cx="165417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0" name="Equation" r:id="rId25" imgW="1091880" imgH="304560" progId="Equation.DSMT4">
                  <p:embed/>
                </p:oleObj>
              </mc:Choice>
              <mc:Fallback>
                <p:oleObj name="Equation" r:id="rId25" imgW="1091880" imgH="30456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3869" y="2100459"/>
                        <a:ext cx="1654175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 47"/>
          <p:cNvSpPr/>
          <p:nvPr/>
        </p:nvSpPr>
        <p:spPr>
          <a:xfrm>
            <a:off x="1040278" y="2665988"/>
            <a:ext cx="752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D’où: </a:t>
            </a:r>
          </a:p>
        </p:txBody>
      </p:sp>
      <p:graphicFrame>
        <p:nvGraphicFramePr>
          <p:cNvPr id="49" name="Obje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528623"/>
              </p:ext>
            </p:extLst>
          </p:nvPr>
        </p:nvGraphicFramePr>
        <p:xfrm>
          <a:off x="1792407" y="2619395"/>
          <a:ext cx="2078564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1" name="Equation" r:id="rId27" imgW="939600" imgH="215640" progId="Equation.DSMT4">
                  <p:embed/>
                </p:oleObj>
              </mc:Choice>
              <mc:Fallback>
                <p:oleObj name="Equation" r:id="rId27" imgW="9396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407" y="2619395"/>
                        <a:ext cx="2078564" cy="415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1040278" y="3063103"/>
            <a:ext cx="10324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b) la </a:t>
            </a:r>
            <a:r>
              <a:rPr lang="fr-FR" dirty="0"/>
              <a:t>réciproque est vraie </a:t>
            </a:r>
            <a:r>
              <a:rPr lang="fr-FR" dirty="0" smtClean="0"/>
              <a:t> c’est-à-dire si </a:t>
            </a:r>
            <a:r>
              <a:rPr lang="fr-FR" sz="2400" dirty="0"/>
              <a:t>T</a:t>
            </a:r>
            <a:r>
              <a:rPr lang="fr-FR" dirty="0" smtClean="0"/>
              <a:t> </a:t>
            </a:r>
            <a:r>
              <a:rPr lang="fr-FR" dirty="0"/>
              <a:t>une transformation du plan P </a:t>
            </a:r>
            <a:r>
              <a:rPr lang="fr-FR" dirty="0" smtClean="0"/>
              <a:t>: </a:t>
            </a:r>
            <a:r>
              <a:rPr lang="fr-FR" sz="2000" dirty="0" smtClean="0"/>
              <a:t>T</a:t>
            </a:r>
            <a:r>
              <a:rPr lang="fr-FR" dirty="0" smtClean="0"/>
              <a:t>(M</a:t>
            </a:r>
            <a:r>
              <a:rPr lang="fr-FR" dirty="0"/>
              <a:t>)=M'  et  </a:t>
            </a:r>
            <a:r>
              <a:rPr lang="fr-FR" sz="2000" dirty="0"/>
              <a:t>T</a:t>
            </a:r>
            <a:r>
              <a:rPr lang="fr-FR" dirty="0"/>
              <a:t>(N)=N’ 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040278" y="3641949"/>
            <a:ext cx="963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 smtClean="0"/>
              <a:t>tel  </a:t>
            </a:r>
            <a:r>
              <a:rPr lang="fr-FR" dirty="0"/>
              <a:t>que: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6" name="Rectangle 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7" name="Obje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48939"/>
              </p:ext>
            </p:extLst>
          </p:nvPr>
        </p:nvGraphicFramePr>
        <p:xfrm>
          <a:off x="2115574" y="3607541"/>
          <a:ext cx="1568261" cy="3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2" name="Equation" r:id="rId29" imgW="939392" imgH="215806" progId="Equation.DSMT4">
                  <p:embed/>
                </p:oleObj>
              </mc:Choice>
              <mc:Fallback>
                <p:oleObj name="Equation" r:id="rId29" imgW="939392" imgH="215806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574" y="3607541"/>
                        <a:ext cx="1568261" cy="360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Rectangle 4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9" name="Obje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547073"/>
              </p:ext>
            </p:extLst>
          </p:nvPr>
        </p:nvGraphicFramePr>
        <p:xfrm>
          <a:off x="4058105" y="3629776"/>
          <a:ext cx="1138855" cy="39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3" name="Equation" r:id="rId31" imgW="774364" imgH="253890" progId="Equation.DSMT4">
                  <p:embed/>
                </p:oleObj>
              </mc:Choice>
              <mc:Fallback>
                <p:oleObj name="Equation" r:id="rId31" imgW="774364" imgH="253890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105" y="3629776"/>
                        <a:ext cx="1138855" cy="393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/>
          <p:nvPr/>
        </p:nvSpPr>
        <p:spPr>
          <a:xfrm>
            <a:off x="5316876" y="3641949"/>
            <a:ext cx="779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alors: </a:t>
            </a:r>
            <a:endParaRPr lang="fr-FR" dirty="0"/>
          </a:p>
        </p:txBody>
      </p:sp>
      <p:sp>
        <p:nvSpPr>
          <p:cNvPr id="64" name="Rectangle 63"/>
          <p:cNvSpPr/>
          <p:nvPr/>
        </p:nvSpPr>
        <p:spPr>
          <a:xfrm>
            <a:off x="6034474" y="3641949"/>
            <a:ext cx="407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on en déduit   que T est une homothétie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040278" y="4011281"/>
            <a:ext cx="1244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u="sng" dirty="0" smtClean="0">
                <a:solidFill>
                  <a:srgbClr val="00B050"/>
                </a:solidFill>
              </a:rPr>
              <a:t>Propriété : </a:t>
            </a:r>
            <a:endParaRPr lang="fr-FR" dirty="0"/>
          </a:p>
        </p:txBody>
      </p:sp>
      <p:sp>
        <p:nvSpPr>
          <p:cNvPr id="69" name="Rectangle 68"/>
          <p:cNvSpPr/>
          <p:nvPr/>
        </p:nvSpPr>
        <p:spPr>
          <a:xfrm>
            <a:off x="2175998" y="3976644"/>
            <a:ext cx="39708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Soit </a:t>
            </a:r>
            <a:r>
              <a:rPr lang="fr-FR" sz="2400" dirty="0"/>
              <a:t>T</a:t>
            </a:r>
            <a:r>
              <a:rPr lang="fr-FR" dirty="0" smtClean="0"/>
              <a:t> </a:t>
            </a:r>
            <a:r>
              <a:rPr lang="fr-FR" dirty="0"/>
              <a:t>une transformation du plan P et </a:t>
            </a:r>
          </a:p>
        </p:txBody>
      </p:sp>
      <p:graphicFrame>
        <p:nvGraphicFramePr>
          <p:cNvPr id="70" name="Obje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512398"/>
              </p:ext>
            </p:extLst>
          </p:nvPr>
        </p:nvGraphicFramePr>
        <p:xfrm>
          <a:off x="6096000" y="4044631"/>
          <a:ext cx="1138855" cy="393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4" name="Equation" r:id="rId33" imgW="774364" imgH="253890" progId="Equation.DSMT4">
                  <p:embed/>
                </p:oleObj>
              </mc:Choice>
              <mc:Fallback>
                <p:oleObj name="Equation" r:id="rId33" imgW="774364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044631"/>
                        <a:ext cx="1138855" cy="39367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Rectangle 73"/>
          <p:cNvSpPr/>
          <p:nvPr/>
        </p:nvSpPr>
        <p:spPr>
          <a:xfrm>
            <a:off x="1040278" y="4428806"/>
            <a:ext cx="97064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000" dirty="0"/>
              <a:t>T</a:t>
            </a:r>
            <a:r>
              <a:rPr lang="fr-FR" dirty="0"/>
              <a:t> </a:t>
            </a:r>
            <a:r>
              <a:rPr lang="fr-FR" dirty="0" smtClean="0"/>
              <a:t>est </a:t>
            </a:r>
            <a:r>
              <a:rPr lang="fr-FR" dirty="0"/>
              <a:t>une homothétie </a:t>
            </a:r>
            <a:r>
              <a:rPr lang="fr-FR" dirty="0" smtClean="0"/>
              <a:t> si et seulement si </a:t>
            </a:r>
            <a:r>
              <a:rPr lang="fr-FR" sz="2000" dirty="0" smtClean="0"/>
              <a:t>T</a:t>
            </a:r>
            <a:r>
              <a:rPr lang="fr-FR" dirty="0" smtClean="0"/>
              <a:t> </a:t>
            </a:r>
            <a:r>
              <a:rPr lang="fr-FR" dirty="0"/>
              <a:t>transforme deux points M  et N du plan en deux points 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040278" y="4838574"/>
            <a:ext cx="18396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M’  et N’ tel  que:</a:t>
            </a:r>
          </a:p>
        </p:txBody>
      </p:sp>
      <p:graphicFrame>
        <p:nvGraphicFramePr>
          <p:cNvPr id="76" name="Obje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829260"/>
              </p:ext>
            </p:extLst>
          </p:nvPr>
        </p:nvGraphicFramePr>
        <p:xfrm>
          <a:off x="2879884" y="4804165"/>
          <a:ext cx="1755396" cy="403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5" name="Equation" r:id="rId34" imgW="939392" imgH="215806" progId="Equation.DSMT4">
                  <p:embed/>
                </p:oleObj>
              </mc:Choice>
              <mc:Fallback>
                <p:oleObj name="Equation" r:id="rId34" imgW="93939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9884" y="4804165"/>
                        <a:ext cx="1755396" cy="4037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135089" y="5321181"/>
            <a:ext cx="100236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                      : On </a:t>
            </a:r>
            <a:r>
              <a:rPr lang="fr-FR" dirty="0"/>
              <a:t>considère deux points </a:t>
            </a:r>
            <a:r>
              <a:rPr lang="fr-FR" dirty="0" smtClean="0"/>
              <a:t>:  </a:t>
            </a:r>
            <a:r>
              <a:rPr lang="fr-FR" sz="2000" b="1" dirty="0" smtClean="0"/>
              <a:t>A</a:t>
            </a:r>
            <a:r>
              <a:rPr lang="fr-FR" dirty="0" smtClean="0"/>
              <a:t>  </a:t>
            </a:r>
            <a:r>
              <a:rPr lang="fr-FR" dirty="0"/>
              <a:t>et </a:t>
            </a:r>
            <a:r>
              <a:rPr lang="fr-FR" sz="2000" b="1" dirty="0" smtClean="0"/>
              <a:t>B</a:t>
            </a:r>
            <a:r>
              <a:rPr lang="fr-FR" dirty="0" smtClean="0"/>
              <a:t>  </a:t>
            </a:r>
            <a:r>
              <a:rPr lang="fr-FR" dirty="0"/>
              <a:t>et une homothétie  qui transforme </a:t>
            </a:r>
            <a:r>
              <a:rPr lang="fr-FR" dirty="0" smtClean="0"/>
              <a:t>: </a:t>
            </a:r>
            <a:r>
              <a:rPr lang="fr-FR" sz="2000" b="1" dirty="0" smtClean="0"/>
              <a:t>A</a:t>
            </a:r>
            <a:r>
              <a:rPr lang="fr-FR" dirty="0" smtClean="0"/>
              <a:t> en </a:t>
            </a:r>
            <a:r>
              <a:rPr lang="fr-FR" b="1" dirty="0" smtClean="0"/>
              <a:t>A’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1269508" y="5341699"/>
            <a:ext cx="10997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</a:rPr>
              <a:t>Exemple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0278" y="6072931"/>
            <a:ext cx="59923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Trouver le rapport </a:t>
            </a:r>
            <a:r>
              <a:rPr lang="fr-FR" sz="2000" b="1" dirty="0">
                <a:solidFill>
                  <a:prstClr val="black"/>
                </a:solidFill>
              </a:rPr>
              <a:t>k</a:t>
            </a:r>
            <a:r>
              <a:rPr lang="fr-FR" dirty="0">
                <a:solidFill>
                  <a:prstClr val="black"/>
                </a:solidFill>
              </a:rPr>
              <a:t> de cette homothétie</a:t>
            </a:r>
            <a:endParaRPr lang="fr-FR" dirty="0"/>
          </a:p>
        </p:txBody>
      </p:sp>
      <p:sp>
        <p:nvSpPr>
          <p:cNvPr id="4" name="Rectangle 24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87577"/>
              </p:ext>
            </p:extLst>
          </p:nvPr>
        </p:nvGraphicFramePr>
        <p:xfrm>
          <a:off x="5340550" y="5721291"/>
          <a:ext cx="1612686" cy="386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6" name="Equation" r:id="rId35" imgW="914003" imgH="215806" progId="Equation.DSMT4">
                  <p:embed/>
                </p:oleObj>
              </mc:Choice>
              <mc:Fallback>
                <p:oleObj name="Equation" r:id="rId35" imgW="914003" imgH="215806" progId="Equation.DSMT4">
                  <p:embed/>
                  <p:pic>
                    <p:nvPicPr>
                      <p:cNvPr id="0" name="Object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0550" y="5721291"/>
                        <a:ext cx="1612686" cy="3863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40278" y="5721291"/>
            <a:ext cx="4753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fr-FR" dirty="0" smtClean="0">
                <a:solidFill>
                  <a:prstClr val="black"/>
                </a:solidFill>
              </a:rPr>
              <a:t> et laisse </a:t>
            </a:r>
            <a:r>
              <a:rPr lang="fr-FR" dirty="0">
                <a:solidFill>
                  <a:prstClr val="black"/>
                </a:solidFill>
              </a:rPr>
              <a:t>invariant le point </a:t>
            </a:r>
            <a:r>
              <a:rPr lang="fr-FR" b="1" dirty="0">
                <a:solidFill>
                  <a:prstClr val="black"/>
                </a:solidFill>
              </a:rPr>
              <a:t>B</a:t>
            </a:r>
            <a:r>
              <a:rPr lang="fr-FR" dirty="0">
                <a:solidFill>
                  <a:prstClr val="black"/>
                </a:solidFill>
              </a:rPr>
              <a:t> de sorte que : </a:t>
            </a: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9429485" y="6479801"/>
            <a:ext cx="26717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fr-FR" altLang="fr-FR" sz="1600" b="1" dirty="0"/>
              <a:t>Création :ATMANI NAJIB</a:t>
            </a:r>
          </a:p>
        </p:txBody>
      </p:sp>
    </p:spTree>
    <p:extLst>
      <p:ext uri="{BB962C8B-B14F-4D97-AF65-F5344CB8AC3E}">
        <p14:creationId xmlns:p14="http://schemas.microsoft.com/office/powerpoint/2010/main" val="410372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29" grpId="0"/>
      <p:bldP spid="32" grpId="0"/>
      <p:bldP spid="35" grpId="0"/>
      <p:bldP spid="38" grpId="0"/>
      <p:bldP spid="48" grpId="0"/>
      <p:bldP spid="54" grpId="0"/>
      <p:bldP spid="55" grpId="0"/>
      <p:bldP spid="60" grpId="0"/>
      <p:bldP spid="64" grpId="0"/>
      <p:bldP spid="65" grpId="0"/>
      <p:bldP spid="69" grpId="0"/>
      <p:bldP spid="74" grpId="0"/>
      <p:bldP spid="75" grpId="0"/>
      <p:bldP spid="2" grpId="0"/>
      <p:bldP spid="50" grpId="0"/>
      <p:bldP spid="3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3038</TotalTime>
  <Words>2168</Words>
  <Application>Microsoft Office PowerPoint</Application>
  <PresentationFormat>Personnalisé</PresentationFormat>
  <Paragraphs>455</Paragraphs>
  <Slides>22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4" baseType="lpstr">
      <vt:lpstr>Promenade</vt:lpstr>
      <vt:lpstr>Equation</vt:lpstr>
      <vt:lpstr>Présentation PowerPoint</vt:lpstr>
      <vt:lpstr>Présentation PowerPoint</vt:lpstr>
      <vt:lpstr>Présentation PowerPoint</vt:lpstr>
      <vt:lpstr>Présentation PowerPoint</vt:lpstr>
      <vt:lpstr>Les homothéties  ( résumé)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2 : Vecteurs (1)</dc:title>
  <dc:creator>prof: Atmani najib</dc:creator>
  <cp:lastModifiedBy>atmani</cp:lastModifiedBy>
  <cp:revision>269</cp:revision>
  <dcterms:created xsi:type="dcterms:W3CDTF">2016-09-03T15:57:04Z</dcterms:created>
  <dcterms:modified xsi:type="dcterms:W3CDTF">2020-06-24T22:12:28Z</dcterms:modified>
</cp:coreProperties>
</file>