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41"/>
  </p:notesMasterIdLst>
  <p:sldIdLst>
    <p:sldId id="315" r:id="rId2"/>
    <p:sldId id="343" r:id="rId3"/>
    <p:sldId id="520" r:id="rId4"/>
    <p:sldId id="567" r:id="rId5"/>
    <p:sldId id="568" r:id="rId6"/>
    <p:sldId id="570" r:id="rId7"/>
    <p:sldId id="574" r:id="rId8"/>
    <p:sldId id="581" r:id="rId9"/>
    <p:sldId id="571" r:id="rId10"/>
    <p:sldId id="573" r:id="rId11"/>
    <p:sldId id="577" r:id="rId12"/>
    <p:sldId id="575" r:id="rId13"/>
    <p:sldId id="572" r:id="rId14"/>
    <p:sldId id="578" r:id="rId15"/>
    <p:sldId id="579" r:id="rId16"/>
    <p:sldId id="580" r:id="rId17"/>
    <p:sldId id="582" r:id="rId18"/>
    <p:sldId id="583" r:id="rId19"/>
    <p:sldId id="584" r:id="rId20"/>
    <p:sldId id="585" r:id="rId21"/>
    <p:sldId id="586" r:id="rId22"/>
    <p:sldId id="587" r:id="rId23"/>
    <p:sldId id="588" r:id="rId24"/>
    <p:sldId id="589" r:id="rId25"/>
    <p:sldId id="590" r:id="rId26"/>
    <p:sldId id="591" r:id="rId27"/>
    <p:sldId id="592" r:id="rId28"/>
    <p:sldId id="593" r:id="rId29"/>
    <p:sldId id="594" r:id="rId30"/>
    <p:sldId id="595" r:id="rId31"/>
    <p:sldId id="596" r:id="rId32"/>
    <p:sldId id="597" r:id="rId33"/>
    <p:sldId id="598" r:id="rId34"/>
    <p:sldId id="599" r:id="rId35"/>
    <p:sldId id="600" r:id="rId36"/>
    <p:sldId id="601" r:id="rId37"/>
    <p:sldId id="602" r:id="rId38"/>
    <p:sldId id="603" r:id="rId39"/>
    <p:sldId id="46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51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4.v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wmf"/><Relationship Id="rId18" Type="http://schemas.openxmlformats.org/officeDocument/2006/relationships/image" Target="../media/image78.wmf"/><Relationship Id="rId26" Type="http://schemas.openxmlformats.org/officeDocument/2006/relationships/image" Target="../media/image86.wmf"/><Relationship Id="rId3" Type="http://schemas.openxmlformats.org/officeDocument/2006/relationships/image" Target="../media/image63.wmf"/><Relationship Id="rId21" Type="http://schemas.openxmlformats.org/officeDocument/2006/relationships/image" Target="../media/image81.wmf"/><Relationship Id="rId34" Type="http://schemas.openxmlformats.org/officeDocument/2006/relationships/image" Target="../media/image94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17" Type="http://schemas.openxmlformats.org/officeDocument/2006/relationships/image" Target="../media/image77.wmf"/><Relationship Id="rId25" Type="http://schemas.openxmlformats.org/officeDocument/2006/relationships/image" Target="../media/image85.wmf"/><Relationship Id="rId33" Type="http://schemas.openxmlformats.org/officeDocument/2006/relationships/image" Target="../media/image93.wmf"/><Relationship Id="rId2" Type="http://schemas.openxmlformats.org/officeDocument/2006/relationships/image" Target="../media/image62.wmf"/><Relationship Id="rId16" Type="http://schemas.openxmlformats.org/officeDocument/2006/relationships/image" Target="../media/image76.wmf"/><Relationship Id="rId20" Type="http://schemas.openxmlformats.org/officeDocument/2006/relationships/image" Target="../media/image80.wmf"/><Relationship Id="rId29" Type="http://schemas.openxmlformats.org/officeDocument/2006/relationships/image" Target="../media/image89.wmf"/><Relationship Id="rId1" Type="http://schemas.openxmlformats.org/officeDocument/2006/relationships/image" Target="../media/image58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24" Type="http://schemas.openxmlformats.org/officeDocument/2006/relationships/image" Target="../media/image84.wmf"/><Relationship Id="rId32" Type="http://schemas.openxmlformats.org/officeDocument/2006/relationships/image" Target="../media/image92.wmf"/><Relationship Id="rId5" Type="http://schemas.openxmlformats.org/officeDocument/2006/relationships/image" Target="../media/image65.wmf"/><Relationship Id="rId15" Type="http://schemas.openxmlformats.org/officeDocument/2006/relationships/image" Target="../media/image75.wmf"/><Relationship Id="rId23" Type="http://schemas.openxmlformats.org/officeDocument/2006/relationships/image" Target="../media/image83.wmf"/><Relationship Id="rId28" Type="http://schemas.openxmlformats.org/officeDocument/2006/relationships/image" Target="../media/image88.wmf"/><Relationship Id="rId10" Type="http://schemas.openxmlformats.org/officeDocument/2006/relationships/image" Target="../media/image70.wmf"/><Relationship Id="rId19" Type="http://schemas.openxmlformats.org/officeDocument/2006/relationships/image" Target="../media/image79.wmf"/><Relationship Id="rId31" Type="http://schemas.openxmlformats.org/officeDocument/2006/relationships/image" Target="../media/image91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Relationship Id="rId22" Type="http://schemas.openxmlformats.org/officeDocument/2006/relationships/image" Target="../media/image82.wmf"/><Relationship Id="rId27" Type="http://schemas.openxmlformats.org/officeDocument/2006/relationships/image" Target="../media/image87.wmf"/><Relationship Id="rId30" Type="http://schemas.openxmlformats.org/officeDocument/2006/relationships/image" Target="../media/image90.wmf"/><Relationship Id="rId8" Type="http://schemas.openxmlformats.org/officeDocument/2006/relationships/image" Target="../media/image6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7.wmf"/><Relationship Id="rId18" Type="http://schemas.openxmlformats.org/officeDocument/2006/relationships/image" Target="../media/image112.wmf"/><Relationship Id="rId26" Type="http://schemas.openxmlformats.org/officeDocument/2006/relationships/image" Target="../media/image120.wmf"/><Relationship Id="rId3" Type="http://schemas.openxmlformats.org/officeDocument/2006/relationships/image" Target="../media/image97.wmf"/><Relationship Id="rId21" Type="http://schemas.openxmlformats.org/officeDocument/2006/relationships/image" Target="../media/image115.wmf"/><Relationship Id="rId7" Type="http://schemas.openxmlformats.org/officeDocument/2006/relationships/image" Target="../media/image101.wmf"/><Relationship Id="rId12" Type="http://schemas.openxmlformats.org/officeDocument/2006/relationships/image" Target="../media/image106.wmf"/><Relationship Id="rId17" Type="http://schemas.openxmlformats.org/officeDocument/2006/relationships/image" Target="../media/image111.wmf"/><Relationship Id="rId25" Type="http://schemas.openxmlformats.org/officeDocument/2006/relationships/image" Target="../media/image119.wmf"/><Relationship Id="rId2" Type="http://schemas.openxmlformats.org/officeDocument/2006/relationships/image" Target="../media/image96.wmf"/><Relationship Id="rId16" Type="http://schemas.openxmlformats.org/officeDocument/2006/relationships/image" Target="../media/image110.wmf"/><Relationship Id="rId20" Type="http://schemas.openxmlformats.org/officeDocument/2006/relationships/image" Target="../media/image114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24" Type="http://schemas.openxmlformats.org/officeDocument/2006/relationships/image" Target="../media/image118.wmf"/><Relationship Id="rId5" Type="http://schemas.openxmlformats.org/officeDocument/2006/relationships/image" Target="../media/image99.wmf"/><Relationship Id="rId15" Type="http://schemas.openxmlformats.org/officeDocument/2006/relationships/image" Target="../media/image109.wmf"/><Relationship Id="rId23" Type="http://schemas.openxmlformats.org/officeDocument/2006/relationships/image" Target="../media/image117.wmf"/><Relationship Id="rId10" Type="http://schemas.openxmlformats.org/officeDocument/2006/relationships/image" Target="../media/image104.wmf"/><Relationship Id="rId19" Type="http://schemas.openxmlformats.org/officeDocument/2006/relationships/image" Target="../media/image113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Relationship Id="rId14" Type="http://schemas.openxmlformats.org/officeDocument/2006/relationships/image" Target="../media/image108.wmf"/><Relationship Id="rId22" Type="http://schemas.openxmlformats.org/officeDocument/2006/relationships/image" Target="../media/image11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image" Target="../media/image132.wmf"/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12" Type="http://schemas.openxmlformats.org/officeDocument/2006/relationships/image" Target="../media/image111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11" Type="http://schemas.openxmlformats.org/officeDocument/2006/relationships/image" Target="../media/image131.wmf"/><Relationship Id="rId5" Type="http://schemas.openxmlformats.org/officeDocument/2006/relationships/image" Target="../media/image125.wmf"/><Relationship Id="rId10" Type="http://schemas.openxmlformats.org/officeDocument/2006/relationships/image" Target="../media/image130.wmf"/><Relationship Id="rId4" Type="http://schemas.openxmlformats.org/officeDocument/2006/relationships/image" Target="../media/image124.wmf"/><Relationship Id="rId9" Type="http://schemas.openxmlformats.org/officeDocument/2006/relationships/image" Target="../media/image1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image" Target="../media/image145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12" Type="http://schemas.openxmlformats.org/officeDocument/2006/relationships/image" Target="../media/image144.wmf"/><Relationship Id="rId2" Type="http://schemas.openxmlformats.org/officeDocument/2006/relationships/image" Target="../media/image134.wmf"/><Relationship Id="rId16" Type="http://schemas.openxmlformats.org/officeDocument/2006/relationships/image" Target="../media/image148.wmf"/><Relationship Id="rId1" Type="http://schemas.openxmlformats.org/officeDocument/2006/relationships/image" Target="../media/image133.wmf"/><Relationship Id="rId6" Type="http://schemas.openxmlformats.org/officeDocument/2006/relationships/image" Target="../media/image138.wmf"/><Relationship Id="rId11" Type="http://schemas.openxmlformats.org/officeDocument/2006/relationships/image" Target="../media/image143.wmf"/><Relationship Id="rId5" Type="http://schemas.openxmlformats.org/officeDocument/2006/relationships/image" Target="../media/image137.wmf"/><Relationship Id="rId15" Type="http://schemas.openxmlformats.org/officeDocument/2006/relationships/image" Target="../media/image147.wmf"/><Relationship Id="rId10" Type="http://schemas.openxmlformats.org/officeDocument/2006/relationships/image" Target="../media/image142.wmf"/><Relationship Id="rId4" Type="http://schemas.openxmlformats.org/officeDocument/2006/relationships/image" Target="../media/image136.wmf"/><Relationship Id="rId9" Type="http://schemas.openxmlformats.org/officeDocument/2006/relationships/image" Target="../media/image141.wmf"/><Relationship Id="rId14" Type="http://schemas.openxmlformats.org/officeDocument/2006/relationships/image" Target="../media/image146.wmf"/></Relationships>
</file>

<file path=ppt/drawings/_rels/vmlDrawing8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63.wmf"/><Relationship Id="rId18" Type="http://schemas.openxmlformats.org/officeDocument/2006/relationships/image" Target="../media/image168.wmf"/><Relationship Id="rId26" Type="http://schemas.openxmlformats.org/officeDocument/2006/relationships/image" Target="../media/image176.wmf"/><Relationship Id="rId3" Type="http://schemas.openxmlformats.org/officeDocument/2006/relationships/image" Target="../media/image153.wmf"/><Relationship Id="rId21" Type="http://schemas.openxmlformats.org/officeDocument/2006/relationships/image" Target="../media/image171.wmf"/><Relationship Id="rId34" Type="http://schemas.openxmlformats.org/officeDocument/2006/relationships/image" Target="../media/image184.wmf"/><Relationship Id="rId7" Type="http://schemas.openxmlformats.org/officeDocument/2006/relationships/image" Target="../media/image157.wmf"/><Relationship Id="rId12" Type="http://schemas.openxmlformats.org/officeDocument/2006/relationships/image" Target="../media/image162.wmf"/><Relationship Id="rId17" Type="http://schemas.openxmlformats.org/officeDocument/2006/relationships/image" Target="../media/image167.wmf"/><Relationship Id="rId25" Type="http://schemas.openxmlformats.org/officeDocument/2006/relationships/image" Target="../media/image175.wmf"/><Relationship Id="rId33" Type="http://schemas.openxmlformats.org/officeDocument/2006/relationships/image" Target="../media/image183.wmf"/><Relationship Id="rId2" Type="http://schemas.openxmlformats.org/officeDocument/2006/relationships/image" Target="../media/image152.wmf"/><Relationship Id="rId16" Type="http://schemas.openxmlformats.org/officeDocument/2006/relationships/image" Target="../media/image166.wmf"/><Relationship Id="rId20" Type="http://schemas.openxmlformats.org/officeDocument/2006/relationships/image" Target="../media/image170.wmf"/><Relationship Id="rId29" Type="http://schemas.openxmlformats.org/officeDocument/2006/relationships/image" Target="../media/image179.wmf"/><Relationship Id="rId1" Type="http://schemas.openxmlformats.org/officeDocument/2006/relationships/image" Target="../media/image151.wmf"/><Relationship Id="rId6" Type="http://schemas.openxmlformats.org/officeDocument/2006/relationships/image" Target="../media/image156.wmf"/><Relationship Id="rId11" Type="http://schemas.openxmlformats.org/officeDocument/2006/relationships/image" Target="../media/image161.wmf"/><Relationship Id="rId24" Type="http://schemas.openxmlformats.org/officeDocument/2006/relationships/image" Target="../media/image174.wmf"/><Relationship Id="rId32" Type="http://schemas.openxmlformats.org/officeDocument/2006/relationships/image" Target="../media/image182.wmf"/><Relationship Id="rId5" Type="http://schemas.openxmlformats.org/officeDocument/2006/relationships/image" Target="../media/image155.wmf"/><Relationship Id="rId15" Type="http://schemas.openxmlformats.org/officeDocument/2006/relationships/image" Target="../media/image165.wmf"/><Relationship Id="rId23" Type="http://schemas.openxmlformats.org/officeDocument/2006/relationships/image" Target="../media/image173.wmf"/><Relationship Id="rId28" Type="http://schemas.openxmlformats.org/officeDocument/2006/relationships/image" Target="../media/image178.wmf"/><Relationship Id="rId10" Type="http://schemas.openxmlformats.org/officeDocument/2006/relationships/image" Target="../media/image160.wmf"/><Relationship Id="rId19" Type="http://schemas.openxmlformats.org/officeDocument/2006/relationships/image" Target="../media/image169.wmf"/><Relationship Id="rId31" Type="http://schemas.openxmlformats.org/officeDocument/2006/relationships/image" Target="../media/image181.wmf"/><Relationship Id="rId4" Type="http://schemas.openxmlformats.org/officeDocument/2006/relationships/image" Target="../media/image154.wmf"/><Relationship Id="rId9" Type="http://schemas.openxmlformats.org/officeDocument/2006/relationships/image" Target="../media/image159.wmf"/><Relationship Id="rId14" Type="http://schemas.openxmlformats.org/officeDocument/2006/relationships/image" Target="../media/image164.wmf"/><Relationship Id="rId22" Type="http://schemas.openxmlformats.org/officeDocument/2006/relationships/image" Target="../media/image172.wmf"/><Relationship Id="rId27" Type="http://schemas.openxmlformats.org/officeDocument/2006/relationships/image" Target="../media/image177.wmf"/><Relationship Id="rId30" Type="http://schemas.openxmlformats.org/officeDocument/2006/relationships/image" Target="../media/image180.wmf"/><Relationship Id="rId8" Type="http://schemas.openxmlformats.org/officeDocument/2006/relationships/image" Target="../media/image15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13" Type="http://schemas.openxmlformats.org/officeDocument/2006/relationships/image" Target="../media/image194.wmf"/><Relationship Id="rId18" Type="http://schemas.openxmlformats.org/officeDocument/2006/relationships/image" Target="../media/image199.wmf"/><Relationship Id="rId3" Type="http://schemas.openxmlformats.org/officeDocument/2006/relationships/image" Target="../media/image185.wmf"/><Relationship Id="rId21" Type="http://schemas.openxmlformats.org/officeDocument/2006/relationships/image" Target="../media/image202.wmf"/><Relationship Id="rId7" Type="http://schemas.openxmlformats.org/officeDocument/2006/relationships/image" Target="../media/image189.wmf"/><Relationship Id="rId12" Type="http://schemas.openxmlformats.org/officeDocument/2006/relationships/image" Target="../media/image193.wmf"/><Relationship Id="rId17" Type="http://schemas.openxmlformats.org/officeDocument/2006/relationships/image" Target="../media/image198.wmf"/><Relationship Id="rId25" Type="http://schemas.openxmlformats.org/officeDocument/2006/relationships/image" Target="../media/image206.wmf"/><Relationship Id="rId2" Type="http://schemas.openxmlformats.org/officeDocument/2006/relationships/image" Target="../media/image178.wmf"/><Relationship Id="rId16" Type="http://schemas.openxmlformats.org/officeDocument/2006/relationships/image" Target="../media/image197.wmf"/><Relationship Id="rId20" Type="http://schemas.openxmlformats.org/officeDocument/2006/relationships/image" Target="../media/image201.wmf"/><Relationship Id="rId1" Type="http://schemas.openxmlformats.org/officeDocument/2006/relationships/image" Target="../media/image184.wmf"/><Relationship Id="rId6" Type="http://schemas.openxmlformats.org/officeDocument/2006/relationships/image" Target="../media/image188.wmf"/><Relationship Id="rId11" Type="http://schemas.openxmlformats.org/officeDocument/2006/relationships/image" Target="../media/image182.wmf"/><Relationship Id="rId24" Type="http://schemas.openxmlformats.org/officeDocument/2006/relationships/image" Target="../media/image205.wmf"/><Relationship Id="rId5" Type="http://schemas.openxmlformats.org/officeDocument/2006/relationships/image" Target="../media/image187.wmf"/><Relationship Id="rId15" Type="http://schemas.openxmlformats.org/officeDocument/2006/relationships/image" Target="../media/image196.wmf"/><Relationship Id="rId23" Type="http://schemas.openxmlformats.org/officeDocument/2006/relationships/image" Target="../media/image204.wmf"/><Relationship Id="rId10" Type="http://schemas.openxmlformats.org/officeDocument/2006/relationships/image" Target="../media/image192.wmf"/><Relationship Id="rId19" Type="http://schemas.openxmlformats.org/officeDocument/2006/relationships/image" Target="../media/image200.wmf"/><Relationship Id="rId4" Type="http://schemas.openxmlformats.org/officeDocument/2006/relationships/image" Target="../media/image186.wmf"/><Relationship Id="rId9" Type="http://schemas.openxmlformats.org/officeDocument/2006/relationships/image" Target="../media/image191.wmf"/><Relationship Id="rId14" Type="http://schemas.openxmlformats.org/officeDocument/2006/relationships/image" Target="../media/image195.wmf"/><Relationship Id="rId22" Type="http://schemas.openxmlformats.org/officeDocument/2006/relationships/image" Target="../media/image20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794C0-B763-47CB-861D-15E57D4C8A29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A27E-315A-42EC-907A-7AEEA3782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4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69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3813-C7A5-4134-93BB-A586804C7BD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BCAB-1AC4-4144-8F46-FBEC35274F6A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7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4F6D-0E91-4E4A-9242-18831DB4EEC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0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7FC615C-2C4B-4CB4-A230-27F5344A72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500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EE34-1512-4001-8192-6A053DFEF09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5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80C6-B09D-48FD-A124-E851352203B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E36D-BA96-4EF7-9C85-014ED191D7DA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9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8FFC-CF52-4EB8-B6F8-BB12DCE7DA00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8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485-8BF0-4EFF-8582-08916DA796F0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0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FD6B-0ECD-4903-B2AC-239B722A4E53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4CE-8743-4E36-A3BC-23E5189BDAB9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0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F94-7C0A-4237-81A9-8C5364D5F3A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0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CFC1-2817-4DC0-9B0E-AD7D97DFE9A5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versity.org/wiki/Ensemble_des_nombres_r%C3%A9els_et_sous-ensembles/Pr%C3%A9sentation_globale#Les_entiers_relatifs" TargetMode="External"/><Relationship Id="rId5" Type="http://schemas.openxmlformats.org/officeDocument/2006/relationships/hyperlink" Target="https://fr.wikiversity.org/wiki/Ensemble_des_nombres_r%C3%A9els_et_sous-ensembles/Pr%C3%A9sentation_globale#Les_entiers_naturels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51.bin"/><Relationship Id="rId21" Type="http://schemas.openxmlformats.org/officeDocument/2006/relationships/image" Target="../media/image69.wmf"/><Relationship Id="rId42" Type="http://schemas.openxmlformats.org/officeDocument/2006/relationships/image" Target="../media/image79.wmf"/><Relationship Id="rId47" Type="http://schemas.openxmlformats.org/officeDocument/2006/relationships/oleObject" Target="../embeddings/oleObject62.bin"/><Relationship Id="rId63" Type="http://schemas.openxmlformats.org/officeDocument/2006/relationships/oleObject" Target="../embeddings/oleObject70.bin"/><Relationship Id="rId68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6.bin"/><Relationship Id="rId29" Type="http://schemas.openxmlformats.org/officeDocument/2006/relationships/image" Target="../media/image73.wmf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50.bin"/><Relationship Id="rId32" Type="http://schemas.openxmlformats.org/officeDocument/2006/relationships/oleObject" Target="../embeddings/oleObject54.bin"/><Relationship Id="rId37" Type="http://schemas.openxmlformats.org/officeDocument/2006/relationships/image" Target="../media/image77.wmf"/><Relationship Id="rId40" Type="http://schemas.openxmlformats.org/officeDocument/2006/relationships/image" Target="../media/image78.wmf"/><Relationship Id="rId45" Type="http://schemas.openxmlformats.org/officeDocument/2006/relationships/oleObject" Target="../embeddings/oleObject61.bin"/><Relationship Id="rId53" Type="http://schemas.openxmlformats.org/officeDocument/2006/relationships/oleObject" Target="../embeddings/oleObject65.bin"/><Relationship Id="rId58" Type="http://schemas.openxmlformats.org/officeDocument/2006/relationships/image" Target="../media/image87.wmf"/><Relationship Id="rId66" Type="http://schemas.openxmlformats.org/officeDocument/2006/relationships/oleObject" Target="../embeddings/oleObject72.bin"/><Relationship Id="rId74" Type="http://schemas.openxmlformats.org/officeDocument/2006/relationships/image" Target="../media/image94.wmf"/><Relationship Id="rId5" Type="http://schemas.openxmlformats.org/officeDocument/2006/relationships/oleObject" Target="../embeddings/oleObject41.bin"/><Relationship Id="rId61" Type="http://schemas.openxmlformats.org/officeDocument/2006/relationships/oleObject" Target="../embeddings/oleObject69.bin"/><Relationship Id="rId19" Type="http://schemas.openxmlformats.org/officeDocument/2006/relationships/image" Target="../media/image68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72.wmf"/><Relationship Id="rId30" Type="http://schemas.openxmlformats.org/officeDocument/2006/relationships/oleObject" Target="../embeddings/oleObject53.bin"/><Relationship Id="rId35" Type="http://schemas.openxmlformats.org/officeDocument/2006/relationships/image" Target="../media/image76.wmf"/><Relationship Id="rId43" Type="http://schemas.openxmlformats.org/officeDocument/2006/relationships/oleObject" Target="../embeddings/oleObject60.bin"/><Relationship Id="rId48" Type="http://schemas.openxmlformats.org/officeDocument/2006/relationships/image" Target="../media/image82.wmf"/><Relationship Id="rId56" Type="http://schemas.openxmlformats.org/officeDocument/2006/relationships/image" Target="../media/image86.wmf"/><Relationship Id="rId64" Type="http://schemas.openxmlformats.org/officeDocument/2006/relationships/oleObject" Target="../embeddings/oleObject71.bin"/><Relationship Id="rId69" Type="http://schemas.openxmlformats.org/officeDocument/2006/relationships/image" Target="../media/image92.wmf"/><Relationship Id="rId8" Type="http://schemas.openxmlformats.org/officeDocument/2006/relationships/oleObject" Target="../embeddings/oleObject42.bin"/><Relationship Id="rId51" Type="http://schemas.openxmlformats.org/officeDocument/2006/relationships/oleObject" Target="../embeddings/oleObject64.bin"/><Relationship Id="rId72" Type="http://schemas.openxmlformats.org/officeDocument/2006/relationships/image" Target="../media/image93.wmf"/><Relationship Id="rId3" Type="http://schemas.openxmlformats.org/officeDocument/2006/relationships/oleObject" Target="../embeddings/oleObject40.bin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33" Type="http://schemas.openxmlformats.org/officeDocument/2006/relationships/image" Target="../media/image75.wmf"/><Relationship Id="rId38" Type="http://schemas.openxmlformats.org/officeDocument/2006/relationships/oleObject" Target="../embeddings/oleObject57.bin"/><Relationship Id="rId46" Type="http://schemas.openxmlformats.org/officeDocument/2006/relationships/image" Target="../media/image81.wmf"/><Relationship Id="rId59" Type="http://schemas.openxmlformats.org/officeDocument/2006/relationships/oleObject" Target="../embeddings/oleObject68.bin"/><Relationship Id="rId67" Type="http://schemas.openxmlformats.org/officeDocument/2006/relationships/image" Target="../media/image91.wmf"/><Relationship Id="rId20" Type="http://schemas.openxmlformats.org/officeDocument/2006/relationships/oleObject" Target="../embeddings/oleObject48.bin"/><Relationship Id="rId41" Type="http://schemas.openxmlformats.org/officeDocument/2006/relationships/oleObject" Target="../embeddings/oleObject59.bin"/><Relationship Id="rId54" Type="http://schemas.openxmlformats.org/officeDocument/2006/relationships/image" Target="../media/image85.wmf"/><Relationship Id="rId62" Type="http://schemas.openxmlformats.org/officeDocument/2006/relationships/image" Target="../media/image89.wmf"/><Relationship Id="rId70" Type="http://schemas.openxmlformats.org/officeDocument/2006/relationships/image" Target="../media/image10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62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28" Type="http://schemas.openxmlformats.org/officeDocument/2006/relationships/oleObject" Target="../embeddings/oleObject52.bin"/><Relationship Id="rId36" Type="http://schemas.openxmlformats.org/officeDocument/2006/relationships/oleObject" Target="../embeddings/oleObject56.bin"/><Relationship Id="rId49" Type="http://schemas.openxmlformats.org/officeDocument/2006/relationships/oleObject" Target="../embeddings/oleObject63.bin"/><Relationship Id="rId57" Type="http://schemas.openxmlformats.org/officeDocument/2006/relationships/oleObject" Target="../embeddings/oleObject67.bin"/><Relationship Id="rId10" Type="http://schemas.openxmlformats.org/officeDocument/2006/relationships/oleObject" Target="../embeddings/oleObject43.bin"/><Relationship Id="rId31" Type="http://schemas.openxmlformats.org/officeDocument/2006/relationships/image" Target="../media/image74.wmf"/><Relationship Id="rId44" Type="http://schemas.openxmlformats.org/officeDocument/2006/relationships/image" Target="../media/image80.wmf"/><Relationship Id="rId52" Type="http://schemas.openxmlformats.org/officeDocument/2006/relationships/image" Target="../media/image84.wmf"/><Relationship Id="rId60" Type="http://schemas.openxmlformats.org/officeDocument/2006/relationships/image" Target="../media/image88.wmf"/><Relationship Id="rId65" Type="http://schemas.openxmlformats.org/officeDocument/2006/relationships/image" Target="../media/image90.wmf"/><Relationship Id="rId73" Type="http://schemas.openxmlformats.org/officeDocument/2006/relationships/oleObject" Target="../embeddings/oleObject75.bin"/><Relationship Id="rId4" Type="http://schemas.openxmlformats.org/officeDocument/2006/relationships/image" Target="../media/image58.wmf"/><Relationship Id="rId9" Type="http://schemas.openxmlformats.org/officeDocument/2006/relationships/image" Target="../media/image63.wmf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47.bin"/><Relationship Id="rId39" Type="http://schemas.openxmlformats.org/officeDocument/2006/relationships/oleObject" Target="../embeddings/oleObject58.bin"/><Relationship Id="rId34" Type="http://schemas.openxmlformats.org/officeDocument/2006/relationships/oleObject" Target="../embeddings/oleObject55.bin"/><Relationship Id="rId50" Type="http://schemas.openxmlformats.org/officeDocument/2006/relationships/image" Target="../media/image83.wmf"/><Relationship Id="rId55" Type="http://schemas.openxmlformats.org/officeDocument/2006/relationships/oleObject" Target="../embeddings/oleObject66.bin"/><Relationship Id="rId7" Type="http://schemas.openxmlformats.org/officeDocument/2006/relationships/image" Target="../media/image99.png"/><Relationship Id="rId71" Type="http://schemas.openxmlformats.org/officeDocument/2006/relationships/oleObject" Target="../embeddings/oleObject74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wmf"/><Relationship Id="rId18" Type="http://schemas.openxmlformats.org/officeDocument/2006/relationships/image" Target="../media/image101.wmf"/><Relationship Id="rId26" Type="http://schemas.openxmlformats.org/officeDocument/2006/relationships/image" Target="../media/image105.wmf"/><Relationship Id="rId39" Type="http://schemas.openxmlformats.org/officeDocument/2006/relationships/oleObject" Target="../embeddings/oleObject93.bin"/><Relationship Id="rId21" Type="http://schemas.openxmlformats.org/officeDocument/2006/relationships/oleObject" Target="../embeddings/oleObject84.bin"/><Relationship Id="rId34" Type="http://schemas.openxmlformats.org/officeDocument/2006/relationships/image" Target="../media/image109.wmf"/><Relationship Id="rId42" Type="http://schemas.openxmlformats.org/officeDocument/2006/relationships/image" Target="../media/image113.wmf"/><Relationship Id="rId47" Type="http://schemas.openxmlformats.org/officeDocument/2006/relationships/oleObject" Target="../embeddings/oleObject97.bin"/><Relationship Id="rId50" Type="http://schemas.openxmlformats.org/officeDocument/2006/relationships/image" Target="../media/image117.wmf"/><Relationship Id="rId55" Type="http://schemas.openxmlformats.org/officeDocument/2006/relationships/oleObject" Target="../embeddings/oleObject101.bin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0.wmf"/><Relationship Id="rId29" Type="http://schemas.openxmlformats.org/officeDocument/2006/relationships/oleObject" Target="../embeddings/oleObject88.bin"/><Relationship Id="rId11" Type="http://schemas.openxmlformats.org/officeDocument/2006/relationships/image" Target="../media/image98.wmf"/><Relationship Id="rId24" Type="http://schemas.openxmlformats.org/officeDocument/2006/relationships/image" Target="../media/image104.wmf"/><Relationship Id="rId32" Type="http://schemas.openxmlformats.org/officeDocument/2006/relationships/image" Target="../media/image108.wmf"/><Relationship Id="rId37" Type="http://schemas.openxmlformats.org/officeDocument/2006/relationships/oleObject" Target="../embeddings/oleObject92.bin"/><Relationship Id="rId40" Type="http://schemas.openxmlformats.org/officeDocument/2006/relationships/image" Target="../media/image112.wmf"/><Relationship Id="rId45" Type="http://schemas.openxmlformats.org/officeDocument/2006/relationships/oleObject" Target="../embeddings/oleObject96.bin"/><Relationship Id="rId53" Type="http://schemas.openxmlformats.org/officeDocument/2006/relationships/oleObject" Target="../embeddings/oleObject100.bin"/><Relationship Id="rId58" Type="http://schemas.openxmlformats.org/officeDocument/2006/relationships/image" Target="../media/image122.png"/><Relationship Id="rId5" Type="http://schemas.openxmlformats.org/officeDocument/2006/relationships/image" Target="../media/image120.png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95.wmf"/><Relationship Id="rId9" Type="http://schemas.openxmlformats.org/officeDocument/2006/relationships/image" Target="../media/image97.wmf"/><Relationship Id="rId14" Type="http://schemas.openxmlformats.org/officeDocument/2006/relationships/image" Target="../media/image121.png"/><Relationship Id="rId22" Type="http://schemas.openxmlformats.org/officeDocument/2006/relationships/image" Target="../media/image103.wmf"/><Relationship Id="rId27" Type="http://schemas.openxmlformats.org/officeDocument/2006/relationships/oleObject" Target="../embeddings/oleObject87.bin"/><Relationship Id="rId30" Type="http://schemas.openxmlformats.org/officeDocument/2006/relationships/image" Target="../media/image107.wmf"/><Relationship Id="rId35" Type="http://schemas.openxmlformats.org/officeDocument/2006/relationships/oleObject" Target="../embeddings/oleObject91.bin"/><Relationship Id="rId43" Type="http://schemas.openxmlformats.org/officeDocument/2006/relationships/oleObject" Target="../embeddings/oleObject95.bin"/><Relationship Id="rId48" Type="http://schemas.openxmlformats.org/officeDocument/2006/relationships/image" Target="../media/image116.wmf"/><Relationship Id="rId56" Type="http://schemas.openxmlformats.org/officeDocument/2006/relationships/image" Target="../media/image120.wmf"/><Relationship Id="rId8" Type="http://schemas.openxmlformats.org/officeDocument/2006/relationships/oleObject" Target="../embeddings/oleObject78.bin"/><Relationship Id="rId51" Type="http://schemas.openxmlformats.org/officeDocument/2006/relationships/oleObject" Target="../embeddings/oleObject99.bin"/><Relationship Id="rId3" Type="http://schemas.openxmlformats.org/officeDocument/2006/relationships/oleObject" Target="../embeddings/oleObject76.bin"/><Relationship Id="rId12" Type="http://schemas.openxmlformats.org/officeDocument/2006/relationships/oleObject" Target="../embeddings/oleObject80.bin"/><Relationship Id="rId17" Type="http://schemas.openxmlformats.org/officeDocument/2006/relationships/oleObject" Target="../embeddings/oleObject82.bin"/><Relationship Id="rId25" Type="http://schemas.openxmlformats.org/officeDocument/2006/relationships/oleObject" Target="../embeddings/oleObject86.bin"/><Relationship Id="rId33" Type="http://schemas.openxmlformats.org/officeDocument/2006/relationships/oleObject" Target="../embeddings/oleObject90.bin"/><Relationship Id="rId38" Type="http://schemas.openxmlformats.org/officeDocument/2006/relationships/image" Target="../media/image111.wmf"/><Relationship Id="rId46" Type="http://schemas.openxmlformats.org/officeDocument/2006/relationships/image" Target="../media/image115.wmf"/><Relationship Id="rId20" Type="http://schemas.openxmlformats.org/officeDocument/2006/relationships/image" Target="../media/image102.wmf"/><Relationship Id="rId41" Type="http://schemas.openxmlformats.org/officeDocument/2006/relationships/oleObject" Target="../embeddings/oleObject94.bin"/><Relationship Id="rId54" Type="http://schemas.openxmlformats.org/officeDocument/2006/relationships/image" Target="../media/image119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7.bin"/><Relationship Id="rId15" Type="http://schemas.openxmlformats.org/officeDocument/2006/relationships/oleObject" Target="../embeddings/oleObject81.bin"/><Relationship Id="rId23" Type="http://schemas.openxmlformats.org/officeDocument/2006/relationships/oleObject" Target="../embeddings/oleObject85.bin"/><Relationship Id="rId28" Type="http://schemas.openxmlformats.org/officeDocument/2006/relationships/image" Target="../media/image106.wmf"/><Relationship Id="rId36" Type="http://schemas.openxmlformats.org/officeDocument/2006/relationships/image" Target="../media/image110.wmf"/><Relationship Id="rId49" Type="http://schemas.openxmlformats.org/officeDocument/2006/relationships/oleObject" Target="../embeddings/oleObject98.bin"/><Relationship Id="rId57" Type="http://schemas.openxmlformats.org/officeDocument/2006/relationships/oleObject" Target="../embeddings/oleObject102.bin"/><Relationship Id="rId10" Type="http://schemas.openxmlformats.org/officeDocument/2006/relationships/oleObject" Target="../embeddings/oleObject79.bin"/><Relationship Id="rId31" Type="http://schemas.openxmlformats.org/officeDocument/2006/relationships/oleObject" Target="../embeddings/oleObject89.bin"/><Relationship Id="rId44" Type="http://schemas.openxmlformats.org/officeDocument/2006/relationships/image" Target="../media/image114.wmf"/><Relationship Id="rId52" Type="http://schemas.openxmlformats.org/officeDocument/2006/relationships/image" Target="../media/image1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108.bin"/><Relationship Id="rId18" Type="http://schemas.openxmlformats.org/officeDocument/2006/relationships/image" Target="../media/image128.wmf"/><Relationship Id="rId26" Type="http://schemas.openxmlformats.org/officeDocument/2006/relationships/oleObject" Target="../embeddings/oleObject114.bin"/><Relationship Id="rId3" Type="http://schemas.openxmlformats.org/officeDocument/2006/relationships/oleObject" Target="../embeddings/oleObject103.bin"/><Relationship Id="rId21" Type="http://schemas.openxmlformats.org/officeDocument/2006/relationships/oleObject" Target="../embeddings/oleObject112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25.wmf"/><Relationship Id="rId17" Type="http://schemas.openxmlformats.org/officeDocument/2006/relationships/oleObject" Target="../embeddings/oleObject110.bin"/><Relationship Id="rId25" Type="http://schemas.openxmlformats.org/officeDocument/2006/relationships/image" Target="../media/image13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7.wmf"/><Relationship Id="rId20" Type="http://schemas.openxmlformats.org/officeDocument/2006/relationships/image" Target="../media/image129.wmf"/><Relationship Id="rId29" Type="http://schemas.openxmlformats.org/officeDocument/2006/relationships/image" Target="../media/image134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07.bin"/><Relationship Id="rId24" Type="http://schemas.openxmlformats.org/officeDocument/2006/relationships/image" Target="../media/image131.wmf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23" Type="http://schemas.openxmlformats.org/officeDocument/2006/relationships/oleObject" Target="../embeddings/oleObject113.bin"/><Relationship Id="rId28" Type="http://schemas.openxmlformats.org/officeDocument/2006/relationships/image" Target="../media/image111.wmf"/><Relationship Id="rId10" Type="http://schemas.openxmlformats.org/officeDocument/2006/relationships/image" Target="../media/image124.wmf"/><Relationship Id="rId19" Type="http://schemas.openxmlformats.org/officeDocument/2006/relationships/oleObject" Target="../embeddings/oleObject111.bin"/><Relationship Id="rId31" Type="http://schemas.openxmlformats.org/officeDocument/2006/relationships/image" Target="../media/image132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26.wmf"/><Relationship Id="rId22" Type="http://schemas.openxmlformats.org/officeDocument/2006/relationships/image" Target="../media/image130.wmf"/><Relationship Id="rId27" Type="http://schemas.openxmlformats.org/officeDocument/2006/relationships/oleObject" Target="../embeddings/oleObject115.bin"/><Relationship Id="rId30" Type="http://schemas.openxmlformats.org/officeDocument/2006/relationships/oleObject" Target="../embeddings/oleObject116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1.bin"/><Relationship Id="rId18" Type="http://schemas.openxmlformats.org/officeDocument/2006/relationships/image" Target="../media/image139.wmf"/><Relationship Id="rId26" Type="http://schemas.openxmlformats.org/officeDocument/2006/relationships/image" Target="../media/image143.wmf"/><Relationship Id="rId21" Type="http://schemas.openxmlformats.org/officeDocument/2006/relationships/oleObject" Target="../embeddings/oleObject125.bin"/><Relationship Id="rId34" Type="http://schemas.openxmlformats.org/officeDocument/2006/relationships/oleObject" Target="../embeddings/oleObject131.bin"/><Relationship Id="rId7" Type="http://schemas.openxmlformats.org/officeDocument/2006/relationships/image" Target="../media/image134.wmf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123.bin"/><Relationship Id="rId25" Type="http://schemas.openxmlformats.org/officeDocument/2006/relationships/oleObject" Target="../embeddings/oleObject127.bin"/><Relationship Id="rId33" Type="http://schemas.openxmlformats.org/officeDocument/2006/relationships/image" Target="../media/image15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8.wmf"/><Relationship Id="rId20" Type="http://schemas.openxmlformats.org/officeDocument/2006/relationships/image" Target="../media/image140.wmf"/><Relationship Id="rId29" Type="http://schemas.openxmlformats.org/officeDocument/2006/relationships/oleObject" Target="../embeddings/oleObject12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8.bin"/><Relationship Id="rId11" Type="http://schemas.openxmlformats.org/officeDocument/2006/relationships/oleObject" Target="../embeddings/oleObject120.bin"/><Relationship Id="rId24" Type="http://schemas.openxmlformats.org/officeDocument/2006/relationships/image" Target="../media/image142.wmf"/><Relationship Id="rId32" Type="http://schemas.openxmlformats.org/officeDocument/2006/relationships/image" Target="../media/image146.wmf"/><Relationship Id="rId37" Type="http://schemas.openxmlformats.org/officeDocument/2006/relationships/image" Target="../media/image148.wmf"/><Relationship Id="rId5" Type="http://schemas.openxmlformats.org/officeDocument/2006/relationships/image" Target="../media/image149.png"/><Relationship Id="rId15" Type="http://schemas.openxmlformats.org/officeDocument/2006/relationships/oleObject" Target="../embeddings/oleObject122.bin"/><Relationship Id="rId23" Type="http://schemas.openxmlformats.org/officeDocument/2006/relationships/oleObject" Target="../embeddings/oleObject126.bin"/><Relationship Id="rId28" Type="http://schemas.openxmlformats.org/officeDocument/2006/relationships/image" Target="../media/image144.wmf"/><Relationship Id="rId36" Type="http://schemas.openxmlformats.org/officeDocument/2006/relationships/oleObject" Target="../embeddings/oleObject132.bin"/><Relationship Id="rId10" Type="http://schemas.openxmlformats.org/officeDocument/2006/relationships/image" Target="../media/image135.wmf"/><Relationship Id="rId19" Type="http://schemas.openxmlformats.org/officeDocument/2006/relationships/oleObject" Target="../embeddings/oleObject124.bin"/><Relationship Id="rId31" Type="http://schemas.openxmlformats.org/officeDocument/2006/relationships/oleObject" Target="../embeddings/oleObject130.bin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37.wmf"/><Relationship Id="rId22" Type="http://schemas.openxmlformats.org/officeDocument/2006/relationships/image" Target="../media/image141.wmf"/><Relationship Id="rId27" Type="http://schemas.openxmlformats.org/officeDocument/2006/relationships/oleObject" Target="../embeddings/oleObject128.bin"/><Relationship Id="rId30" Type="http://schemas.openxmlformats.org/officeDocument/2006/relationships/image" Target="../media/image145.wmf"/><Relationship Id="rId35" Type="http://schemas.openxmlformats.org/officeDocument/2006/relationships/image" Target="../media/image147.wmf"/><Relationship Id="rId8" Type="http://schemas.openxmlformats.org/officeDocument/2006/relationships/image" Target="../media/image150.png"/><Relationship Id="rId3" Type="http://schemas.openxmlformats.org/officeDocument/2006/relationships/oleObject" Target="../embeddings/oleObject117.bin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44.bin"/><Relationship Id="rId21" Type="http://schemas.openxmlformats.org/officeDocument/2006/relationships/image" Target="../media/image159.wmf"/><Relationship Id="rId42" Type="http://schemas.openxmlformats.org/officeDocument/2006/relationships/image" Target="../media/image169.wmf"/><Relationship Id="rId47" Type="http://schemas.openxmlformats.org/officeDocument/2006/relationships/oleObject" Target="../embeddings/oleObject154.bin"/><Relationship Id="rId63" Type="http://schemas.openxmlformats.org/officeDocument/2006/relationships/image" Target="../media/image186.png"/><Relationship Id="rId68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9.bin"/><Relationship Id="rId29" Type="http://schemas.openxmlformats.org/officeDocument/2006/relationships/image" Target="../media/image163.wmf"/><Relationship Id="rId11" Type="http://schemas.openxmlformats.org/officeDocument/2006/relationships/image" Target="../media/image154.wmf"/><Relationship Id="rId24" Type="http://schemas.openxmlformats.org/officeDocument/2006/relationships/oleObject" Target="../embeddings/oleObject143.bin"/><Relationship Id="rId32" Type="http://schemas.openxmlformats.org/officeDocument/2006/relationships/oleObject" Target="../embeddings/oleObject147.bin"/><Relationship Id="rId37" Type="http://schemas.openxmlformats.org/officeDocument/2006/relationships/oleObject" Target="../embeddings/oleObject149.bin"/><Relationship Id="rId40" Type="http://schemas.openxmlformats.org/officeDocument/2006/relationships/image" Target="../media/image168.wmf"/><Relationship Id="rId45" Type="http://schemas.openxmlformats.org/officeDocument/2006/relationships/oleObject" Target="../embeddings/oleObject153.bin"/><Relationship Id="rId53" Type="http://schemas.openxmlformats.org/officeDocument/2006/relationships/oleObject" Target="../embeddings/oleObject157.bin"/><Relationship Id="rId58" Type="http://schemas.openxmlformats.org/officeDocument/2006/relationships/image" Target="../media/image177.wmf"/><Relationship Id="rId66" Type="http://schemas.openxmlformats.org/officeDocument/2006/relationships/oleObject" Target="../embeddings/oleObject163.bin"/><Relationship Id="rId5" Type="http://schemas.openxmlformats.org/officeDocument/2006/relationships/oleObject" Target="../embeddings/oleObject134.bin"/><Relationship Id="rId61" Type="http://schemas.openxmlformats.org/officeDocument/2006/relationships/oleObject" Target="../embeddings/oleObject161.bin"/><Relationship Id="rId19" Type="http://schemas.openxmlformats.org/officeDocument/2006/relationships/image" Target="../media/image158.wmf"/><Relationship Id="rId14" Type="http://schemas.openxmlformats.org/officeDocument/2006/relationships/oleObject" Target="../embeddings/oleObject138.bin"/><Relationship Id="rId22" Type="http://schemas.openxmlformats.org/officeDocument/2006/relationships/oleObject" Target="../embeddings/oleObject142.bin"/><Relationship Id="rId27" Type="http://schemas.openxmlformats.org/officeDocument/2006/relationships/image" Target="../media/image162.wmf"/><Relationship Id="rId30" Type="http://schemas.openxmlformats.org/officeDocument/2006/relationships/oleObject" Target="../embeddings/oleObject146.bin"/><Relationship Id="rId35" Type="http://schemas.openxmlformats.org/officeDocument/2006/relationships/oleObject" Target="../embeddings/oleObject148.bin"/><Relationship Id="rId43" Type="http://schemas.openxmlformats.org/officeDocument/2006/relationships/oleObject" Target="../embeddings/oleObject152.bin"/><Relationship Id="rId48" Type="http://schemas.openxmlformats.org/officeDocument/2006/relationships/image" Target="../media/image172.wmf"/><Relationship Id="rId56" Type="http://schemas.openxmlformats.org/officeDocument/2006/relationships/image" Target="../media/image176.wmf"/><Relationship Id="rId64" Type="http://schemas.openxmlformats.org/officeDocument/2006/relationships/oleObject" Target="../embeddings/oleObject162.bin"/><Relationship Id="rId69" Type="http://schemas.openxmlformats.org/officeDocument/2006/relationships/image" Target="../media/image182.wmf"/><Relationship Id="rId8" Type="http://schemas.openxmlformats.org/officeDocument/2006/relationships/oleObject" Target="../embeddings/oleObject135.bin"/><Relationship Id="rId51" Type="http://schemas.openxmlformats.org/officeDocument/2006/relationships/oleObject" Target="../embeddings/oleObject156.bin"/><Relationship Id="rId72" Type="http://schemas.openxmlformats.org/officeDocument/2006/relationships/oleObject" Target="../embeddings/oleObject166.bin"/><Relationship Id="rId3" Type="http://schemas.openxmlformats.org/officeDocument/2006/relationships/oleObject" Target="../embeddings/oleObject133.bin"/><Relationship Id="rId12" Type="http://schemas.openxmlformats.org/officeDocument/2006/relationships/oleObject" Target="../embeddings/oleObject137.bin"/><Relationship Id="rId17" Type="http://schemas.openxmlformats.org/officeDocument/2006/relationships/image" Target="../media/image157.wmf"/><Relationship Id="rId25" Type="http://schemas.openxmlformats.org/officeDocument/2006/relationships/image" Target="../media/image161.wmf"/><Relationship Id="rId33" Type="http://schemas.openxmlformats.org/officeDocument/2006/relationships/image" Target="../media/image165.wmf"/><Relationship Id="rId38" Type="http://schemas.openxmlformats.org/officeDocument/2006/relationships/image" Target="../media/image167.wmf"/><Relationship Id="rId46" Type="http://schemas.openxmlformats.org/officeDocument/2006/relationships/image" Target="../media/image171.wmf"/><Relationship Id="rId59" Type="http://schemas.openxmlformats.org/officeDocument/2006/relationships/oleObject" Target="../embeddings/oleObject160.bin"/><Relationship Id="rId67" Type="http://schemas.openxmlformats.org/officeDocument/2006/relationships/image" Target="../media/image181.wmf"/><Relationship Id="rId20" Type="http://schemas.openxmlformats.org/officeDocument/2006/relationships/oleObject" Target="../embeddings/oleObject141.bin"/><Relationship Id="rId41" Type="http://schemas.openxmlformats.org/officeDocument/2006/relationships/oleObject" Target="../embeddings/oleObject151.bin"/><Relationship Id="rId54" Type="http://schemas.openxmlformats.org/officeDocument/2006/relationships/image" Target="../media/image175.wmf"/><Relationship Id="rId62" Type="http://schemas.openxmlformats.org/officeDocument/2006/relationships/image" Target="../media/image179.wmf"/><Relationship Id="rId70" Type="http://schemas.openxmlformats.org/officeDocument/2006/relationships/oleObject" Target="../embeddings/oleObject16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2.wmf"/><Relationship Id="rId15" Type="http://schemas.openxmlformats.org/officeDocument/2006/relationships/image" Target="../media/image156.wmf"/><Relationship Id="rId23" Type="http://schemas.openxmlformats.org/officeDocument/2006/relationships/image" Target="../media/image160.wmf"/><Relationship Id="rId28" Type="http://schemas.openxmlformats.org/officeDocument/2006/relationships/oleObject" Target="../embeddings/oleObject145.bin"/><Relationship Id="rId36" Type="http://schemas.openxmlformats.org/officeDocument/2006/relationships/image" Target="../media/image166.wmf"/><Relationship Id="rId49" Type="http://schemas.openxmlformats.org/officeDocument/2006/relationships/oleObject" Target="../embeddings/oleObject155.bin"/><Relationship Id="rId57" Type="http://schemas.openxmlformats.org/officeDocument/2006/relationships/oleObject" Target="../embeddings/oleObject159.bin"/><Relationship Id="rId10" Type="http://schemas.openxmlformats.org/officeDocument/2006/relationships/oleObject" Target="../embeddings/oleObject136.bin"/><Relationship Id="rId31" Type="http://schemas.openxmlformats.org/officeDocument/2006/relationships/image" Target="../media/image164.wmf"/><Relationship Id="rId44" Type="http://schemas.openxmlformats.org/officeDocument/2006/relationships/image" Target="../media/image170.wmf"/><Relationship Id="rId52" Type="http://schemas.openxmlformats.org/officeDocument/2006/relationships/image" Target="../media/image174.wmf"/><Relationship Id="rId60" Type="http://schemas.openxmlformats.org/officeDocument/2006/relationships/image" Target="../media/image178.wmf"/><Relationship Id="rId65" Type="http://schemas.openxmlformats.org/officeDocument/2006/relationships/image" Target="../media/image180.wmf"/><Relationship Id="rId73" Type="http://schemas.openxmlformats.org/officeDocument/2006/relationships/image" Target="../media/image184.wmf"/><Relationship Id="rId4" Type="http://schemas.openxmlformats.org/officeDocument/2006/relationships/image" Target="../media/image151.wmf"/><Relationship Id="rId9" Type="http://schemas.openxmlformats.org/officeDocument/2006/relationships/image" Target="../media/image153.wmf"/><Relationship Id="rId13" Type="http://schemas.openxmlformats.org/officeDocument/2006/relationships/image" Target="../media/image155.wmf"/><Relationship Id="rId18" Type="http://schemas.openxmlformats.org/officeDocument/2006/relationships/oleObject" Target="../embeddings/oleObject140.bin"/><Relationship Id="rId39" Type="http://schemas.openxmlformats.org/officeDocument/2006/relationships/oleObject" Target="../embeddings/oleObject150.bin"/><Relationship Id="rId34" Type="http://schemas.openxmlformats.org/officeDocument/2006/relationships/image" Target="../media/image185.png"/><Relationship Id="rId50" Type="http://schemas.openxmlformats.org/officeDocument/2006/relationships/image" Target="../media/image173.wmf"/><Relationship Id="rId55" Type="http://schemas.openxmlformats.org/officeDocument/2006/relationships/oleObject" Target="../embeddings/oleObject158.bin"/><Relationship Id="rId7" Type="http://schemas.openxmlformats.org/officeDocument/2006/relationships/image" Target="../media/image184.png"/><Relationship Id="rId71" Type="http://schemas.openxmlformats.org/officeDocument/2006/relationships/image" Target="../media/image183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2.bin"/><Relationship Id="rId18" Type="http://schemas.openxmlformats.org/officeDocument/2006/relationships/image" Target="../media/image190.wmf"/><Relationship Id="rId26" Type="http://schemas.openxmlformats.org/officeDocument/2006/relationships/image" Target="../media/image182.wmf"/><Relationship Id="rId39" Type="http://schemas.openxmlformats.org/officeDocument/2006/relationships/oleObject" Target="../embeddings/oleObject183.bin"/><Relationship Id="rId21" Type="http://schemas.openxmlformats.org/officeDocument/2006/relationships/image" Target="../media/image191.wmf"/><Relationship Id="rId34" Type="http://schemas.openxmlformats.org/officeDocument/2006/relationships/image" Target="../media/image195.wmf"/><Relationship Id="rId42" Type="http://schemas.openxmlformats.org/officeDocument/2006/relationships/image" Target="../media/image199.wmf"/><Relationship Id="rId47" Type="http://schemas.openxmlformats.org/officeDocument/2006/relationships/oleObject" Target="../embeddings/oleObject187.bin"/><Relationship Id="rId50" Type="http://schemas.openxmlformats.org/officeDocument/2006/relationships/image" Target="../media/image211.png"/><Relationship Id="rId55" Type="http://schemas.openxmlformats.org/officeDocument/2006/relationships/oleObject" Target="../embeddings/oleObject191.bin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9.wmf"/><Relationship Id="rId29" Type="http://schemas.openxmlformats.org/officeDocument/2006/relationships/oleObject" Target="../embeddings/oleObject179.bin"/><Relationship Id="rId11" Type="http://schemas.openxmlformats.org/officeDocument/2006/relationships/oleObject" Target="../embeddings/oleObject171.bin"/><Relationship Id="rId24" Type="http://schemas.openxmlformats.org/officeDocument/2006/relationships/image" Target="../media/image192.wmf"/><Relationship Id="rId32" Type="http://schemas.openxmlformats.org/officeDocument/2006/relationships/image" Target="../media/image150.png"/><Relationship Id="rId37" Type="http://schemas.openxmlformats.org/officeDocument/2006/relationships/oleObject" Target="../embeddings/oleObject182.bin"/><Relationship Id="rId40" Type="http://schemas.openxmlformats.org/officeDocument/2006/relationships/image" Target="../media/image198.wmf"/><Relationship Id="rId45" Type="http://schemas.openxmlformats.org/officeDocument/2006/relationships/oleObject" Target="../embeddings/oleObject186.bin"/><Relationship Id="rId53" Type="http://schemas.openxmlformats.org/officeDocument/2006/relationships/oleObject" Target="../embeddings/oleObject190.bin"/><Relationship Id="rId58" Type="http://schemas.openxmlformats.org/officeDocument/2006/relationships/image" Target="../media/image206.wmf"/><Relationship Id="rId5" Type="http://schemas.openxmlformats.org/officeDocument/2006/relationships/oleObject" Target="../embeddings/oleObject168.bin"/><Relationship Id="rId19" Type="http://schemas.openxmlformats.org/officeDocument/2006/relationships/image" Target="../media/image209.png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88.wmf"/><Relationship Id="rId22" Type="http://schemas.openxmlformats.org/officeDocument/2006/relationships/image" Target="../media/image210.png"/><Relationship Id="rId27" Type="http://schemas.openxmlformats.org/officeDocument/2006/relationships/oleObject" Target="../embeddings/oleObject178.bin"/><Relationship Id="rId30" Type="http://schemas.openxmlformats.org/officeDocument/2006/relationships/image" Target="../media/image194.wmf"/><Relationship Id="rId35" Type="http://schemas.openxmlformats.org/officeDocument/2006/relationships/oleObject" Target="../embeddings/oleObject181.bin"/><Relationship Id="rId43" Type="http://schemas.openxmlformats.org/officeDocument/2006/relationships/oleObject" Target="../embeddings/oleObject185.bin"/><Relationship Id="rId48" Type="http://schemas.openxmlformats.org/officeDocument/2006/relationships/image" Target="../media/image202.wmf"/><Relationship Id="rId56" Type="http://schemas.openxmlformats.org/officeDocument/2006/relationships/image" Target="../media/image205.wmf"/><Relationship Id="rId8" Type="http://schemas.openxmlformats.org/officeDocument/2006/relationships/image" Target="../media/image185.wmf"/><Relationship Id="rId51" Type="http://schemas.openxmlformats.org/officeDocument/2006/relationships/oleObject" Target="../embeddings/oleObject189.bin"/><Relationship Id="rId3" Type="http://schemas.openxmlformats.org/officeDocument/2006/relationships/oleObject" Target="../embeddings/oleObject167.bin"/><Relationship Id="rId12" Type="http://schemas.openxmlformats.org/officeDocument/2006/relationships/image" Target="../media/image187.wmf"/><Relationship Id="rId17" Type="http://schemas.openxmlformats.org/officeDocument/2006/relationships/oleObject" Target="../embeddings/oleObject174.bin"/><Relationship Id="rId25" Type="http://schemas.openxmlformats.org/officeDocument/2006/relationships/oleObject" Target="../embeddings/oleObject177.bin"/><Relationship Id="rId33" Type="http://schemas.openxmlformats.org/officeDocument/2006/relationships/oleObject" Target="../embeddings/oleObject180.bin"/><Relationship Id="rId38" Type="http://schemas.openxmlformats.org/officeDocument/2006/relationships/image" Target="../media/image197.wmf"/><Relationship Id="rId46" Type="http://schemas.openxmlformats.org/officeDocument/2006/relationships/image" Target="../media/image201.wmf"/><Relationship Id="rId20" Type="http://schemas.openxmlformats.org/officeDocument/2006/relationships/oleObject" Target="../embeddings/oleObject175.bin"/><Relationship Id="rId41" Type="http://schemas.openxmlformats.org/officeDocument/2006/relationships/oleObject" Target="../embeddings/oleObject184.bin"/><Relationship Id="rId54" Type="http://schemas.openxmlformats.org/officeDocument/2006/relationships/image" Target="../media/image20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8.wmf"/><Relationship Id="rId15" Type="http://schemas.openxmlformats.org/officeDocument/2006/relationships/oleObject" Target="../embeddings/oleObject173.bin"/><Relationship Id="rId23" Type="http://schemas.openxmlformats.org/officeDocument/2006/relationships/oleObject" Target="../embeddings/oleObject176.bin"/><Relationship Id="rId28" Type="http://schemas.openxmlformats.org/officeDocument/2006/relationships/image" Target="../media/image193.wmf"/><Relationship Id="rId36" Type="http://schemas.openxmlformats.org/officeDocument/2006/relationships/image" Target="../media/image196.wmf"/><Relationship Id="rId49" Type="http://schemas.openxmlformats.org/officeDocument/2006/relationships/oleObject" Target="../embeddings/oleObject188.bin"/><Relationship Id="rId57" Type="http://schemas.openxmlformats.org/officeDocument/2006/relationships/oleObject" Target="../embeddings/oleObject192.bin"/><Relationship Id="rId10" Type="http://schemas.openxmlformats.org/officeDocument/2006/relationships/image" Target="../media/image186.wmf"/><Relationship Id="rId31" Type="http://schemas.openxmlformats.org/officeDocument/2006/relationships/image" Target="../media/image149.png"/><Relationship Id="rId44" Type="http://schemas.openxmlformats.org/officeDocument/2006/relationships/image" Target="../media/image200.wmf"/><Relationship Id="rId52" Type="http://schemas.openxmlformats.org/officeDocument/2006/relationships/image" Target="../media/image20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5" Type="http://schemas.openxmlformats.org/officeDocument/2006/relationships/image" Target="../media/image207.png"/><Relationship Id="rId4" Type="http://schemas.openxmlformats.org/officeDocument/2006/relationships/image" Target="../media/image2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5.png"/><Relationship Id="rId7" Type="http://schemas.openxmlformats.org/officeDocument/2006/relationships/image" Target="../media/image20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4.bin"/><Relationship Id="rId11" Type="http://schemas.openxmlformats.org/officeDocument/2006/relationships/oleObject" Target="../embeddings/oleObject196.bin"/><Relationship Id="rId5" Type="http://schemas.openxmlformats.org/officeDocument/2006/relationships/image" Target="../media/image208.wmf"/><Relationship Id="rId10" Type="http://schemas.openxmlformats.org/officeDocument/2006/relationships/image" Target="../media/image210.wmf"/><Relationship Id="rId4" Type="http://schemas.openxmlformats.org/officeDocument/2006/relationships/oleObject" Target="../embeddings/oleObject193.bin"/><Relationship Id="rId9" Type="http://schemas.openxmlformats.org/officeDocument/2006/relationships/oleObject" Target="../embeddings/oleObject19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wmf"/><Relationship Id="rId18" Type="http://schemas.openxmlformats.org/officeDocument/2006/relationships/image" Target="../media/image22.png"/><Relationship Id="rId26" Type="http://schemas.openxmlformats.org/officeDocument/2006/relationships/image" Target="../media/image13.wmf"/><Relationship Id="rId39" Type="http://schemas.openxmlformats.org/officeDocument/2006/relationships/image" Target="../media/image17.wmf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23.png"/><Relationship Id="rId42" Type="http://schemas.openxmlformats.org/officeDocument/2006/relationships/oleObject" Target="../embeddings/oleObject22.bin"/><Relationship Id="rId47" Type="http://schemas.openxmlformats.org/officeDocument/2006/relationships/image" Target="../media/image18.wmf"/><Relationship Id="rId50" Type="http://schemas.openxmlformats.org/officeDocument/2006/relationships/oleObject" Target="../embeddings/oleObject28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9" Type="http://schemas.openxmlformats.org/officeDocument/2006/relationships/oleObject" Target="../embeddings/oleObject14.bin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6.bin"/><Relationship Id="rId37" Type="http://schemas.openxmlformats.org/officeDocument/2006/relationships/oleObject" Target="../embeddings/oleObject19.bin"/><Relationship Id="rId40" Type="http://schemas.openxmlformats.org/officeDocument/2006/relationships/oleObject" Target="../embeddings/oleObject21.bin"/><Relationship Id="rId45" Type="http://schemas.openxmlformats.org/officeDocument/2006/relationships/oleObject" Target="../embeddings/oleObject2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wmf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4.wmf"/><Relationship Id="rId36" Type="http://schemas.openxmlformats.org/officeDocument/2006/relationships/oleObject" Target="../embeddings/oleObject18.bin"/><Relationship Id="rId49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31" Type="http://schemas.openxmlformats.org/officeDocument/2006/relationships/image" Target="../media/image15.wmf"/><Relationship Id="rId44" Type="http://schemas.openxmlformats.org/officeDocument/2006/relationships/oleObject" Target="../embeddings/oleObject24.bin"/><Relationship Id="rId4" Type="http://schemas.openxmlformats.org/officeDocument/2006/relationships/image" Target="../media/image4.wmf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3.bin"/><Relationship Id="rId30" Type="http://schemas.openxmlformats.org/officeDocument/2006/relationships/oleObject" Target="../embeddings/oleObject15.bin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3.bin"/><Relationship Id="rId48" Type="http://schemas.openxmlformats.org/officeDocument/2006/relationships/oleObject" Target="../embeddings/oleObject27.bin"/><Relationship Id="rId8" Type="http://schemas.openxmlformats.org/officeDocument/2006/relationships/oleObject" Target="../embeddings/oleObject3.bin"/><Relationship Id="rId51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5" Type="http://schemas.openxmlformats.org/officeDocument/2006/relationships/oleObject" Target="../embeddings/oleObject12.bin"/><Relationship Id="rId33" Type="http://schemas.openxmlformats.org/officeDocument/2006/relationships/image" Target="../media/image16.wmf"/><Relationship Id="rId38" Type="http://schemas.openxmlformats.org/officeDocument/2006/relationships/oleObject" Target="../embeddings/oleObject20.bin"/><Relationship Id="rId46" Type="http://schemas.openxmlformats.org/officeDocument/2006/relationships/oleObject" Target="../embeddings/oleObject26.bin"/><Relationship Id="rId20" Type="http://schemas.openxmlformats.org/officeDocument/2006/relationships/image" Target="../media/image11.wmf"/><Relationship Id="rId41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w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w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w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g"/><Relationship Id="rId2" Type="http://schemas.openxmlformats.org/officeDocument/2006/relationships/image" Target="../media/image24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3.png"/><Relationship Id="rId18" Type="http://schemas.openxmlformats.org/officeDocument/2006/relationships/image" Target="../media/image64.png"/><Relationship Id="rId3" Type="http://schemas.openxmlformats.org/officeDocument/2006/relationships/image" Target="../media/image61.png"/><Relationship Id="rId21" Type="http://schemas.openxmlformats.org/officeDocument/2006/relationships/image" Target="../media/image65.png"/><Relationship Id="rId7" Type="http://schemas.openxmlformats.org/officeDocument/2006/relationships/image" Target="../media/image54.wmf"/><Relationship Id="rId12" Type="http://schemas.openxmlformats.org/officeDocument/2006/relationships/image" Target="../media/image56.wmf"/><Relationship Id="rId17" Type="http://schemas.openxmlformats.org/officeDocument/2006/relationships/image" Target="../media/image58.wmf"/><Relationship Id="rId25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4.bin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53.wmf"/><Relationship Id="rId15" Type="http://schemas.openxmlformats.org/officeDocument/2006/relationships/image" Target="../media/image57.wmf"/><Relationship Id="rId23" Type="http://schemas.openxmlformats.org/officeDocument/2006/relationships/image" Target="../media/image60.wmf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3"/>
            <a:ext cx="12192000" cy="11969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3200" dirty="0" smtClean="0"/>
              <a:t>Étapes </a:t>
            </a:r>
            <a:r>
              <a:rPr lang="fr-FR" sz="3200" dirty="0"/>
              <a:t>de la </a:t>
            </a:r>
            <a:r>
              <a:rPr lang="fr-FR" sz="3200" dirty="0" smtClean="0"/>
              <a:t>leçon: FONCTIONS</a:t>
            </a:r>
            <a:r>
              <a:rPr lang="fr-FR" sz="3200" b="1" dirty="0" smtClean="0"/>
              <a:t> - </a:t>
            </a:r>
            <a:r>
              <a:rPr lang="fr-FR" sz="3200" b="1" i="1" dirty="0" smtClean="0"/>
              <a:t>Généralités</a:t>
            </a:r>
            <a:r>
              <a:rPr lang="fr-FR" sz="3200" dirty="0" smtClean="0"/>
              <a:t> </a:t>
            </a:r>
          </a:p>
          <a:p>
            <a:pPr algn="ctr"/>
            <a:r>
              <a:rPr lang="fr-FR" sz="2800" b="1" dirty="0" smtClean="0">
                <a:cs typeface="Led Italic Font" pitchFamily="2" charset="-78"/>
              </a:rPr>
              <a:t>partie1</a:t>
            </a:r>
            <a:endParaRPr lang="fr-FR" sz="2800" b="1" dirty="0">
              <a:cs typeface="Led Italic Font" pitchFamily="2" charset="-78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109274" y="1183841"/>
            <a:ext cx="8223529" cy="563018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 i="1" dirty="0"/>
          </a:p>
        </p:txBody>
      </p:sp>
      <p:sp>
        <p:nvSpPr>
          <p:cNvPr id="3083" name="AutoShape 11">
            <a:hlinkClick r:id="rId2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7669" y="1227817"/>
            <a:ext cx="8121924" cy="473984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1" dirty="0" smtClean="0"/>
              <a:t>I</a:t>
            </a:r>
            <a:r>
              <a:rPr lang="fr-FR" sz="2400" b="1" dirty="0"/>
              <a:t>) Définitions et Domaine de définitions.</a:t>
            </a:r>
            <a:r>
              <a:rPr lang="fr-FR" sz="2400" b="1" dirty="0" smtClean="0"/>
              <a:t> </a:t>
            </a:r>
            <a:endParaRPr lang="fr-FR" sz="2400" dirty="0"/>
          </a:p>
        </p:txBody>
      </p:sp>
      <p:sp>
        <p:nvSpPr>
          <p:cNvPr id="3086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1" y="2047474"/>
            <a:ext cx="8121925" cy="633738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5000"/>
              </a:lnSpc>
              <a:buSzPts val="1400"/>
              <a:tabLst>
                <a:tab pos="90170" algn="l"/>
                <a:tab pos="180340" algn="l"/>
              </a:tabLst>
            </a:pPr>
            <a:endParaRPr lang="fr-FR" sz="2400" b="1" dirty="0" smtClean="0"/>
          </a:p>
          <a:p>
            <a:r>
              <a:rPr lang="fr-FR" sz="2400" b="1" dirty="0"/>
              <a:t>II) Egalité de deux fonctions – Représentations graphique</a:t>
            </a:r>
            <a:endParaRPr lang="fr-FR" sz="2400" dirty="0"/>
          </a:p>
          <a:p>
            <a:pPr marL="514350" lvl="0" indent="-514350">
              <a:lnSpc>
                <a:spcPct val="115000"/>
              </a:lnSpc>
              <a:buSzPts val="1400"/>
              <a:buFont typeface="+mj-lt"/>
              <a:buAutoNum type="romanUcPeriod" startAt="2"/>
              <a:tabLst>
                <a:tab pos="90170" algn="l"/>
                <a:tab pos="180340" algn="l"/>
              </a:tabLst>
            </a:pPr>
            <a:endParaRPr lang="fr-FR" sz="2400" b="1" dirty="0">
              <a:latin typeface="Calibri"/>
              <a:ea typeface="Calibri"/>
              <a:cs typeface="Arial"/>
            </a:endParaRPr>
          </a:p>
        </p:txBody>
      </p:sp>
      <p:sp>
        <p:nvSpPr>
          <p:cNvPr id="26" name="Text Box 103"/>
          <p:cNvSpPr txBox="1">
            <a:spLocks noChangeArrowheads="1"/>
          </p:cNvSpPr>
          <p:nvPr/>
        </p:nvSpPr>
        <p:spPr bwMode="auto">
          <a:xfrm>
            <a:off x="8114255" y="1341438"/>
            <a:ext cx="3791744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Leçon12:</a:t>
            </a:r>
            <a:endParaRPr lang="ar-MA" sz="2800" dirty="0">
              <a:solidFill>
                <a:schemeClr val="tx2">
                  <a:lumMod val="65000"/>
                  <a:lumOff val="35000"/>
                </a:schemeClr>
              </a:solidFill>
              <a:latin typeface="Forte" pitchFamily="66" charset="0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fr-FR" sz="3600" dirty="0"/>
              <a:t>Les FONCTIONS</a:t>
            </a:r>
          </a:p>
        </p:txBody>
      </p:sp>
      <p:pic>
        <p:nvPicPr>
          <p:cNvPr id="12290" name="Picture 2" descr="C:\Users\najib\Desktop\ppt_cours_tcs\images\imagesCAHW7G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" y="12536"/>
            <a:ext cx="2222500" cy="10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ajib\Desktop\ppt_cours_tcs\images\imag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65" y="13"/>
            <a:ext cx="191343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15855" y="2750920"/>
            <a:ext cx="37917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32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Mathématiques Tronc commun </a:t>
            </a:r>
            <a:r>
              <a:rPr lang="fr-FR" sz="28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Sciences BIOF</a:t>
            </a:r>
            <a:endParaRPr lang="fr-FR" sz="5400" dirty="0">
              <a:ln w="3175" cmpd="sng">
                <a:noFill/>
              </a:ln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8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58473" y="3050544"/>
            <a:ext cx="8121925" cy="633738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1" dirty="0"/>
              <a:t>III) Fonctions paires et Fonctions impaires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-7673" y="1697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hlinkClick r:id="rId5"/>
              </a:rPr>
              <a:t>1 </a:t>
            </a:r>
            <a:r>
              <a:rPr lang="fr-FR" dirty="0" smtClean="0"/>
              <a:t>Définitions   </a:t>
            </a:r>
            <a:r>
              <a:rPr lang="fr-FR" dirty="0" smtClean="0">
                <a:hlinkClick r:id="rId5"/>
              </a:rPr>
              <a:t>2</a:t>
            </a:r>
            <a:r>
              <a:rPr lang="fr-FR" b="1" dirty="0" smtClean="0"/>
              <a:t> </a:t>
            </a:r>
            <a:r>
              <a:rPr lang="fr-FR" dirty="0" smtClean="0"/>
              <a:t>Exemples      </a:t>
            </a:r>
            <a:r>
              <a:rPr lang="fr-FR" dirty="0" smtClean="0">
                <a:hlinkClick r:id="rId6"/>
              </a:rPr>
              <a:t>3</a:t>
            </a:r>
            <a:r>
              <a:rPr lang="fr-FR" b="1" dirty="0" smtClean="0"/>
              <a:t> </a:t>
            </a:r>
            <a:r>
              <a:rPr lang="fr-FR" dirty="0"/>
              <a:t>Domaine de définitions</a:t>
            </a:r>
            <a:r>
              <a:rPr lang="fr-FR" b="1" dirty="0"/>
              <a:t>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927" y="26812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/>
              <a:t>1 Egalité de deux </a:t>
            </a:r>
            <a:r>
              <a:rPr lang="fr-FR" dirty="0" smtClean="0"/>
              <a:t>fonctions    </a:t>
            </a:r>
            <a:r>
              <a:rPr lang="fr-FR" dirty="0" smtClean="0">
                <a:hlinkClick r:id="rId6"/>
              </a:rPr>
              <a:t>2</a:t>
            </a:r>
            <a:r>
              <a:rPr lang="fr-FR" dirty="0" smtClean="0"/>
              <a:t> </a:t>
            </a:r>
            <a:r>
              <a:rPr lang="fr-FR" dirty="0"/>
              <a:t>Représentations graphique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8884" y="36716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5"/>
              </a:rPr>
              <a:t>1 </a:t>
            </a:r>
            <a:r>
              <a:rPr lang="fr-FR" b="1" dirty="0"/>
              <a:t> </a:t>
            </a:r>
            <a:r>
              <a:rPr lang="fr-FR" dirty="0" smtClean="0"/>
              <a:t>Définitions   </a:t>
            </a:r>
            <a:r>
              <a:rPr lang="fr-FR" dirty="0" smtClean="0">
                <a:hlinkClick r:id="rId6"/>
              </a:rPr>
              <a:t>2</a:t>
            </a:r>
            <a:r>
              <a:rPr lang="fr-FR" b="1" dirty="0" smtClean="0"/>
              <a:t> </a:t>
            </a:r>
            <a:r>
              <a:rPr lang="fr-FR" dirty="0"/>
              <a:t>le graphe et la parité de la fonction </a:t>
            </a:r>
          </a:p>
        </p:txBody>
      </p:sp>
      <p:sp>
        <p:nvSpPr>
          <p:cNvPr id="19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7674" y="4022235"/>
            <a:ext cx="8121925" cy="633738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1" dirty="0"/>
              <a:t>IV) Les variations d’une fonction numérique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-58473" y="46559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5"/>
              </a:rPr>
              <a:t>1 </a:t>
            </a:r>
            <a:r>
              <a:rPr lang="fr-FR" b="1" dirty="0"/>
              <a:t> </a:t>
            </a:r>
            <a:r>
              <a:rPr lang="fr-FR" dirty="0"/>
              <a:t>Fonction croissante -décroissante -fonction constantes</a:t>
            </a:r>
          </a:p>
          <a:p>
            <a:r>
              <a:rPr lang="fr-FR" dirty="0">
                <a:hlinkClick r:id="rId6"/>
              </a:rPr>
              <a:t>2</a:t>
            </a:r>
            <a:r>
              <a:rPr lang="fr-FR" b="1" dirty="0"/>
              <a:t> </a:t>
            </a:r>
            <a:r>
              <a:rPr lang="fr-FR" dirty="0"/>
              <a:t>Le taux d’accroissement d’une fonction</a:t>
            </a:r>
          </a:p>
        </p:txBody>
      </p:sp>
      <p:sp>
        <p:nvSpPr>
          <p:cNvPr id="16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58473" y="5286423"/>
            <a:ext cx="8121925" cy="633738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1" dirty="0" smtClean="0"/>
              <a:t>V</a:t>
            </a:r>
            <a:r>
              <a:rPr lang="fr-FR" sz="2400" b="1" dirty="0"/>
              <a:t>) </a:t>
            </a:r>
            <a:r>
              <a:rPr lang="fr-FR" sz="2400" b="1" dirty="0" smtClean="0"/>
              <a:t>Extremums d’une fonction numérique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8884" y="5934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5"/>
              </a:rPr>
              <a:t>1 </a:t>
            </a:r>
            <a:r>
              <a:rPr lang="fr-FR" b="1" dirty="0"/>
              <a:t> </a:t>
            </a:r>
            <a:r>
              <a:rPr lang="fr-FR" dirty="0" smtClean="0"/>
              <a:t>Définitions (</a:t>
            </a:r>
            <a:r>
              <a:rPr lang="fr-FR" dirty="0"/>
              <a:t>maximum </a:t>
            </a:r>
            <a:r>
              <a:rPr lang="fr-FR" dirty="0" smtClean="0"/>
              <a:t> et minimum)  </a:t>
            </a:r>
            <a:endParaRPr lang="fr-FR" dirty="0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4456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027" y="255629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 :</a:t>
            </a:r>
            <a:endParaRPr lang="fr-FR" sz="2400" dirty="0">
              <a:solidFill>
                <a:srgbClr val="00B050"/>
              </a:solidFill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566393"/>
              </p:ext>
            </p:extLst>
          </p:nvPr>
        </p:nvGraphicFramePr>
        <p:xfrm>
          <a:off x="1948437" y="255629"/>
          <a:ext cx="1612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3" name="Equation" r:id="rId3" imgW="939392" imgH="253890" progId="Equation.DSMT4">
                  <p:embed/>
                </p:oleObj>
              </mc:Choice>
              <mc:Fallback>
                <p:oleObj name="Equation" r:id="rId3" imgW="939392" imgH="253890" progId="Equation.DSMT4">
                  <p:embed/>
                  <p:pic>
                    <p:nvPicPr>
                      <p:cNvPr id="0" name="Obje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8437" y="255629"/>
                        <a:ext cx="1612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5831892" y="83860"/>
            <a:ext cx="0" cy="6434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6027" y="726059"/>
            <a:ext cx="433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1) </a:t>
            </a:r>
            <a:r>
              <a:rPr lang="fr-FR" dirty="0" smtClean="0">
                <a:latin typeface="Comic Sans MS" panose="030F0702030302020204" pitchFamily="66" charset="0"/>
              </a:rPr>
              <a:t>l’ensemble </a:t>
            </a:r>
            <a:r>
              <a:rPr lang="fr-FR" dirty="0">
                <a:latin typeface="Comic Sans MS" panose="030F0702030302020204" pitchFamily="66" charset="0"/>
              </a:rPr>
              <a:t>de définition de </a:t>
            </a:r>
            <a:r>
              <a:rPr lang="fr-FR" dirty="0" smtClean="0">
                <a:latin typeface="Comic Sans MS" panose="030F0702030302020204" pitchFamily="66" charset="0"/>
              </a:rPr>
              <a:t>f est :   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38885"/>
              </p:ext>
            </p:extLst>
          </p:nvPr>
        </p:nvGraphicFramePr>
        <p:xfrm>
          <a:off x="4412140" y="717294"/>
          <a:ext cx="912789" cy="43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4" name="Equation" r:id="rId5" imgW="508000" imgH="241300" progId="Equation.DSMT4">
                  <p:embed/>
                </p:oleObj>
              </mc:Choice>
              <mc:Fallback>
                <p:oleObj name="Equation" r:id="rId5" imgW="5080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140" y="717294"/>
                        <a:ext cx="912789" cy="430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68604" y="1095391"/>
            <a:ext cx="366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Car f est une fonction polynôme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9954" y="1467426"/>
                <a:ext cx="50893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Comic Sans MS" panose="030F0702030302020204" pitchFamily="66" charset="0"/>
                  </a:rPr>
                  <a:t>2)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le </a:t>
                </a:r>
                <a:r>
                  <a:rPr lang="fr-FR" dirty="0">
                    <a:latin typeface="Comic Sans MS" panose="030F0702030302020204" pitchFamily="66" charset="0"/>
                  </a:rPr>
                  <a:t>taux d’accroissement de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 la fonction </a:t>
                </a:r>
                <a:r>
                  <a:rPr lang="fr-FR" dirty="0">
                    <a:latin typeface="Comic Sans MS" panose="030F0702030302020204" pitchFamily="66" charset="0"/>
                  </a:rPr>
                  <a:t>de f</a:t>
                </a:r>
              </a:p>
              <a:p>
                <a:r>
                  <a:rPr lang="fr-FR" dirty="0">
                    <a:latin typeface="Comic Sans MS" panose="030F0702030302020204" pitchFamily="66" charset="0"/>
                  </a:rPr>
                  <a:t>Entre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  tel que :</a:t>
                </a:r>
                <a:r>
                  <a:rPr lang="fr-F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 est :   </a:t>
                </a:r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4" y="1467426"/>
                <a:ext cx="5089326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958" t="-3774" r="-1078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118547"/>
              </p:ext>
            </p:extLst>
          </p:nvPr>
        </p:nvGraphicFramePr>
        <p:xfrm>
          <a:off x="598387" y="2117675"/>
          <a:ext cx="2469901" cy="81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5" name="Equation" r:id="rId8" imgW="1701720" imgH="457200" progId="Equation.DSMT4">
                  <p:embed/>
                </p:oleObj>
              </mc:Choice>
              <mc:Fallback>
                <p:oleObj name="Equation" r:id="rId8" imgW="1701720" imgH="457200" progId="Equation.DSMT4">
                  <p:embed/>
                  <p:pic>
                    <p:nvPicPr>
                      <p:cNvPr id="0" name="Obje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87" y="2117675"/>
                        <a:ext cx="2469901" cy="81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54538"/>
              </p:ext>
            </p:extLst>
          </p:nvPr>
        </p:nvGraphicFramePr>
        <p:xfrm>
          <a:off x="3074192" y="2113757"/>
          <a:ext cx="2324807" cy="76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6" name="Equation" r:id="rId10" imgW="1511280" imgH="495000" progId="Equation.DSMT4">
                  <p:embed/>
                </p:oleObj>
              </mc:Choice>
              <mc:Fallback>
                <p:oleObj name="Equation" r:id="rId10" imgW="15112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74192" y="2113757"/>
                        <a:ext cx="2324807" cy="761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06105"/>
              </p:ext>
            </p:extLst>
          </p:nvPr>
        </p:nvGraphicFramePr>
        <p:xfrm>
          <a:off x="1526104" y="2878057"/>
          <a:ext cx="21018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7" name="Equation" r:id="rId12" imgW="1282680" imgH="457200" progId="Equation.DSMT4">
                  <p:embed/>
                </p:oleObj>
              </mc:Choice>
              <mc:Fallback>
                <p:oleObj name="Equation" r:id="rId12" imgW="1282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6104" y="2878057"/>
                        <a:ext cx="210185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39853"/>
              </p:ext>
            </p:extLst>
          </p:nvPr>
        </p:nvGraphicFramePr>
        <p:xfrm>
          <a:off x="3627954" y="2828647"/>
          <a:ext cx="15192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8" name="Equation" r:id="rId14" imgW="927000" imgH="495000" progId="Equation.DSMT4">
                  <p:embed/>
                </p:oleObj>
              </mc:Choice>
              <mc:Fallback>
                <p:oleObj name="Equation" r:id="rId14" imgW="9270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27954" y="2828647"/>
                        <a:ext cx="1519238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8193"/>
              </p:ext>
            </p:extLst>
          </p:nvPr>
        </p:nvGraphicFramePr>
        <p:xfrm>
          <a:off x="1669846" y="3674998"/>
          <a:ext cx="22177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9" name="Equation" r:id="rId16" imgW="1384200" imgH="457200" progId="Equation.DSMT4">
                  <p:embed/>
                </p:oleObj>
              </mc:Choice>
              <mc:Fallback>
                <p:oleObj name="Equation" r:id="rId16" imgW="13842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846" y="3674998"/>
                        <a:ext cx="2217738" cy="738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422225"/>
              </p:ext>
            </p:extLst>
          </p:nvPr>
        </p:nvGraphicFramePr>
        <p:xfrm>
          <a:off x="3897547" y="3754373"/>
          <a:ext cx="12811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0" name="Equation" r:id="rId18" imgW="799920" imgH="253800" progId="Equation.DSMT4">
                  <p:embed/>
                </p:oleObj>
              </mc:Choice>
              <mc:Fallback>
                <p:oleObj name="Equation" r:id="rId18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547" y="3754373"/>
                        <a:ext cx="1281113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598387" y="4346337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 : </a:t>
            </a:r>
            <a:endParaRPr lang="fr-FR" dirty="0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104314"/>
              </p:ext>
            </p:extLst>
          </p:nvPr>
        </p:nvGraphicFramePr>
        <p:xfrm>
          <a:off x="1517228" y="4335729"/>
          <a:ext cx="10699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1" name="Equation" r:id="rId20" imgW="736560" imgH="228600" progId="Equation.DSMT4">
                  <p:embed/>
                </p:oleObj>
              </mc:Choice>
              <mc:Fallback>
                <p:oleObj name="Equation" r:id="rId20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228" y="4335729"/>
                        <a:ext cx="10699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433883"/>
              </p:ext>
            </p:extLst>
          </p:nvPr>
        </p:nvGraphicFramePr>
        <p:xfrm>
          <a:off x="2625545" y="4325421"/>
          <a:ext cx="10969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2" name="Equation" r:id="rId22" imgW="685800" imgH="253800" progId="Equation.DSMT4">
                  <p:embed/>
                </p:oleObj>
              </mc:Choice>
              <mc:Fallback>
                <p:oleObj name="Equation" r:id="rId22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545" y="4325421"/>
                        <a:ext cx="1096963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21762" y="4692563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3) </a:t>
            </a:r>
            <a:r>
              <a:rPr lang="fr-FR" dirty="0" smtClean="0">
                <a:latin typeface="Comic Sans MS" panose="030F0702030302020204" pitchFamily="66" charset="0"/>
              </a:rPr>
              <a:t>Etudions les </a:t>
            </a:r>
            <a:r>
              <a:rPr lang="fr-FR" dirty="0">
                <a:latin typeface="Comic Sans MS" panose="030F0702030302020204" pitchFamily="66" charset="0"/>
              </a:rPr>
              <a:t>variations de </a:t>
            </a:r>
            <a:r>
              <a:rPr lang="fr-FR" dirty="0" smtClean="0">
                <a:latin typeface="Comic Sans MS" panose="030F0702030302020204" pitchFamily="66" charset="0"/>
              </a:rPr>
              <a:t>f</a:t>
            </a:r>
            <a:endParaRPr lang="fr-FR" dirty="0"/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611706"/>
              </p:ext>
            </p:extLst>
          </p:nvPr>
        </p:nvGraphicFramePr>
        <p:xfrm>
          <a:off x="2449294" y="5039628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3" name="Equation" r:id="rId24" imgW="711000" imgH="253800" progId="Equation.DSMT4">
                  <p:embed/>
                </p:oleObj>
              </mc:Choice>
              <mc:Fallback>
                <p:oleObj name="Equation" r:id="rId24" imgW="711000" imgH="253800" progId="Equation.DSMT4">
                  <p:embed/>
                  <p:pic>
                    <p:nvPicPr>
                      <p:cNvPr id="0" name="Obje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294" y="5039628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614122" y="5428331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Soient : </a:t>
            </a:r>
            <a:endParaRPr lang="fr-FR" dirty="0"/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19705"/>
              </p:ext>
            </p:extLst>
          </p:nvPr>
        </p:nvGraphicFramePr>
        <p:xfrm>
          <a:off x="1707691" y="5399031"/>
          <a:ext cx="1207377" cy="42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4" name="Equation" r:id="rId26" imgW="736280" imgH="253890" progId="Equation.DSMT4">
                  <p:embed/>
                </p:oleObj>
              </mc:Choice>
              <mc:Fallback>
                <p:oleObj name="Equation" r:id="rId26" imgW="736280" imgH="25389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691" y="5399031"/>
                        <a:ext cx="1207377" cy="427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3009682" y="5408960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 </a:t>
            </a:r>
            <a:endParaRPr lang="fr-FR" dirty="0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893151"/>
              </p:ext>
            </p:extLst>
          </p:nvPr>
        </p:nvGraphicFramePr>
        <p:xfrm>
          <a:off x="3486010" y="5369340"/>
          <a:ext cx="1270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5" name="Equation" r:id="rId28" imgW="774360" imgH="253800" progId="Equation.DSMT4">
                  <p:embed/>
                </p:oleObj>
              </mc:Choice>
              <mc:Fallback>
                <p:oleObj name="Equation" r:id="rId28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010" y="5369340"/>
                        <a:ext cx="1270000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5926381" y="246349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 +(2)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6997508" y="235099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Donne: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460699"/>
              </p:ext>
            </p:extLst>
          </p:nvPr>
        </p:nvGraphicFramePr>
        <p:xfrm>
          <a:off x="7922438" y="191201"/>
          <a:ext cx="11858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6" name="Equation" r:id="rId30" imgW="698400" imgH="228600" progId="Equation.DSMT4">
                  <p:embed/>
                </p:oleObj>
              </mc:Choice>
              <mc:Fallback>
                <p:oleObj name="Equation" r:id="rId30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2438" y="191201"/>
                        <a:ext cx="1185863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6997508" y="602601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924"/>
              </p:ext>
            </p:extLst>
          </p:nvPr>
        </p:nvGraphicFramePr>
        <p:xfrm>
          <a:off x="7772652" y="562740"/>
          <a:ext cx="15319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7" name="Equation" r:id="rId32" imgW="901440" imgH="253800" progId="Equation.DSMT4">
                  <p:embed/>
                </p:oleObj>
              </mc:Choice>
              <mc:Fallback>
                <p:oleObj name="Equation" r:id="rId32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652" y="562740"/>
                        <a:ext cx="1531938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9355938" y="574129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Car: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68198"/>
              </p:ext>
            </p:extLst>
          </p:nvPr>
        </p:nvGraphicFramePr>
        <p:xfrm>
          <a:off x="10004283" y="574129"/>
          <a:ext cx="5826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8" name="Equation" r:id="rId34" imgW="342720" imgH="177480" progId="Equation.DSMT4">
                  <p:embed/>
                </p:oleObj>
              </mc:Choice>
              <mc:Fallback>
                <p:oleObj name="Equation" r:id="rId34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4283" y="574129"/>
                        <a:ext cx="582613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5991302" y="93348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61189"/>
              </p:ext>
            </p:extLst>
          </p:nvPr>
        </p:nvGraphicFramePr>
        <p:xfrm>
          <a:off x="6805642" y="949535"/>
          <a:ext cx="12176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9" name="Equation" r:id="rId36" imgW="838080" imgH="228600" progId="Equation.DSMT4">
                  <p:embed/>
                </p:oleObj>
              </mc:Choice>
              <mc:Fallback>
                <p:oleObj name="Equation" r:id="rId36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642" y="949535"/>
                        <a:ext cx="12176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5972350" y="1370024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Par suite: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110237" y="1370024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f </a:t>
            </a:r>
            <a:r>
              <a:rPr lang="fr-FR" dirty="0" smtClean="0">
                <a:latin typeface="Comic Sans MS" panose="030F0702030302020204" pitchFamily="66" charset="0"/>
              </a:rPr>
              <a:t>est croissante sur: </a:t>
            </a:r>
            <a:endParaRPr lang="fr-FR" dirty="0"/>
          </a:p>
        </p:txBody>
      </p:sp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64516"/>
              </p:ext>
            </p:extLst>
          </p:nvPr>
        </p:nvGraphicFramePr>
        <p:xfrm>
          <a:off x="731289" y="5808913"/>
          <a:ext cx="1207377" cy="42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0" name="Equation" r:id="rId38" imgW="736280" imgH="253890" progId="Equation.DSMT4">
                  <p:embed/>
                </p:oleObj>
              </mc:Choice>
              <mc:Fallback>
                <p:oleObj name="Equation" r:id="rId38" imgW="73628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89" y="5808913"/>
                        <a:ext cx="1207377" cy="427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2084332" y="5833829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85086"/>
              </p:ext>
            </p:extLst>
          </p:nvPr>
        </p:nvGraphicFramePr>
        <p:xfrm>
          <a:off x="2918215" y="5819883"/>
          <a:ext cx="667336" cy="39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1" name="Equation" r:id="rId39" imgW="393529" imgH="228501" progId="Equation.DSMT4">
                  <p:embed/>
                </p:oleObj>
              </mc:Choice>
              <mc:Fallback>
                <p:oleObj name="Equation" r:id="rId39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215" y="5819883"/>
                        <a:ext cx="667336" cy="397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29709"/>
              </p:ext>
            </p:extLst>
          </p:nvPr>
        </p:nvGraphicFramePr>
        <p:xfrm>
          <a:off x="731289" y="6232011"/>
          <a:ext cx="12700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2" name="Equation" r:id="rId41" imgW="774360" imgH="253800" progId="Equation.DSMT4">
                  <p:embed/>
                </p:oleObj>
              </mc:Choice>
              <mc:Fallback>
                <p:oleObj name="Equation" r:id="rId41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89" y="6232011"/>
                        <a:ext cx="1270000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2084332" y="6256659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928234"/>
              </p:ext>
            </p:extLst>
          </p:nvPr>
        </p:nvGraphicFramePr>
        <p:xfrm>
          <a:off x="2887114" y="6243124"/>
          <a:ext cx="7318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3" name="Equation" r:id="rId43" imgW="431640" imgH="228600" progId="Equation.DSMT4">
                  <p:embed/>
                </p:oleObj>
              </mc:Choice>
              <mc:Fallback>
                <p:oleObj name="Equation" r:id="rId43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114" y="6243124"/>
                        <a:ext cx="731838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3688049" y="581072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3688048" y="6256659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(2)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5925842" y="1828469"/>
            <a:ext cx="5333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3) </a:t>
            </a:r>
            <a:r>
              <a:rPr lang="fr-FR" dirty="0" smtClean="0">
                <a:latin typeface="Comic Sans MS" panose="030F0702030302020204" pitchFamily="66" charset="0"/>
              </a:rPr>
              <a:t>Etudions les </a:t>
            </a:r>
            <a:r>
              <a:rPr lang="fr-FR" dirty="0">
                <a:latin typeface="Comic Sans MS" panose="030F0702030302020204" pitchFamily="66" charset="0"/>
              </a:rPr>
              <a:t>variations de f </a:t>
            </a:r>
            <a:r>
              <a:rPr lang="fr-FR" dirty="0" smtClean="0">
                <a:latin typeface="Comic Sans MS" panose="030F0702030302020204" pitchFamily="66" charset="0"/>
              </a:rPr>
              <a:t>sur l’intervalle: </a:t>
            </a:r>
            <a:endParaRPr lang="fr-FR" dirty="0"/>
          </a:p>
        </p:txBody>
      </p: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223644"/>
              </p:ext>
            </p:extLst>
          </p:nvPr>
        </p:nvGraphicFramePr>
        <p:xfrm>
          <a:off x="10916480" y="1768891"/>
          <a:ext cx="1120775" cy="48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4" name="Equation" r:id="rId45" imgW="711000" imgH="253800" progId="Equation.DSMT4">
                  <p:embed/>
                </p:oleObj>
              </mc:Choice>
              <mc:Fallback>
                <p:oleObj name="Equation" r:id="rId45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6480" y="1768891"/>
                        <a:ext cx="1120775" cy="48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6047877" y="222678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Soient : </a:t>
            </a:r>
            <a:endParaRPr lang="fr-FR" dirty="0"/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500255"/>
              </p:ext>
            </p:extLst>
          </p:nvPr>
        </p:nvGraphicFramePr>
        <p:xfrm>
          <a:off x="7131504" y="2197801"/>
          <a:ext cx="12287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5" name="Equation" r:id="rId47" imgW="749160" imgH="253800" progId="Equation.DSMT4">
                  <p:embed/>
                </p:oleObj>
              </mc:Choice>
              <mc:Fallback>
                <p:oleObj name="Equation" r:id="rId47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504" y="2197801"/>
                        <a:ext cx="1228725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8443437" y="2207413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 </a:t>
            </a:r>
            <a:endParaRPr lang="fr-FR" dirty="0"/>
          </a:p>
        </p:txBody>
      </p: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787709"/>
              </p:ext>
            </p:extLst>
          </p:nvPr>
        </p:nvGraphicFramePr>
        <p:xfrm>
          <a:off x="8919765" y="2167793"/>
          <a:ext cx="1270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6" name="Equation" r:id="rId49" imgW="774360" imgH="253800" progId="Equation.DSMT4">
                  <p:embed/>
                </p:oleObj>
              </mc:Choice>
              <mc:Fallback>
                <p:oleObj name="Equation" r:id="rId49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9765" y="2167793"/>
                        <a:ext cx="1270000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225097"/>
              </p:ext>
            </p:extLst>
          </p:nvPr>
        </p:nvGraphicFramePr>
        <p:xfrm>
          <a:off x="6155191" y="2607376"/>
          <a:ext cx="1228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7" name="Equation" r:id="rId51" imgW="749160" imgH="253800" progId="Equation.DSMT4">
                  <p:embed/>
                </p:oleObj>
              </mc:Choice>
              <mc:Fallback>
                <p:oleObj name="Equation" r:id="rId51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5191" y="2607376"/>
                        <a:ext cx="1228725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7518087" y="2632282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661615"/>
              </p:ext>
            </p:extLst>
          </p:nvPr>
        </p:nvGraphicFramePr>
        <p:xfrm>
          <a:off x="8342766" y="2618488"/>
          <a:ext cx="6873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8" name="Equation" r:id="rId53" imgW="406080" imgH="228600" progId="Equation.DSMT4">
                  <p:embed/>
                </p:oleObj>
              </mc:Choice>
              <mc:Fallback>
                <p:oleObj name="Equation" r:id="rId53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766" y="2618488"/>
                        <a:ext cx="687388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834469"/>
              </p:ext>
            </p:extLst>
          </p:nvPr>
        </p:nvGraphicFramePr>
        <p:xfrm>
          <a:off x="6165044" y="3030464"/>
          <a:ext cx="12700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9" name="Equation" r:id="rId55" imgW="774360" imgH="253800" progId="Equation.DSMT4">
                  <p:embed/>
                </p:oleObj>
              </mc:Choice>
              <mc:Fallback>
                <p:oleObj name="Equation" r:id="rId55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044" y="3030464"/>
                        <a:ext cx="1270000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/>
          <p:cNvSpPr/>
          <p:nvPr/>
        </p:nvSpPr>
        <p:spPr>
          <a:xfrm>
            <a:off x="7518087" y="3055112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635433"/>
              </p:ext>
            </p:extLst>
          </p:nvPr>
        </p:nvGraphicFramePr>
        <p:xfrm>
          <a:off x="8320869" y="3041577"/>
          <a:ext cx="7318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0" name="Equation" r:id="rId57" imgW="431640" imgH="228600" progId="Equation.DSMT4">
                  <p:embed/>
                </p:oleObj>
              </mc:Choice>
              <mc:Fallback>
                <p:oleObj name="Equation" r:id="rId5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0869" y="3041577"/>
                        <a:ext cx="731838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9121804" y="2609181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9121803" y="3055112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(2)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579954" y="503962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sur </a:t>
            </a:r>
            <a:r>
              <a:rPr lang="fr-FR" dirty="0" smtClean="0">
                <a:latin typeface="Comic Sans MS" panose="030F0702030302020204" pitchFamily="66" charset="0"/>
              </a:rPr>
              <a:t>l’intervalle: </a:t>
            </a:r>
            <a:endParaRPr lang="fr-FR" dirty="0"/>
          </a:p>
        </p:txBody>
      </p:sp>
      <p:sp>
        <p:nvSpPr>
          <p:cNvPr id="73" name="Rectangle 72"/>
          <p:cNvSpPr/>
          <p:nvPr/>
        </p:nvSpPr>
        <p:spPr>
          <a:xfrm>
            <a:off x="6122068" y="3562053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 +(2)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4" name="Rectangle 73"/>
          <p:cNvSpPr/>
          <p:nvPr/>
        </p:nvSpPr>
        <p:spPr>
          <a:xfrm>
            <a:off x="7193195" y="3550803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Donne: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35869"/>
              </p:ext>
            </p:extLst>
          </p:nvPr>
        </p:nvGraphicFramePr>
        <p:xfrm>
          <a:off x="8118125" y="3506905"/>
          <a:ext cx="11858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1" name="Equation" r:id="rId59" imgW="698400" imgH="228600" progId="Equation.DSMT4">
                  <p:embed/>
                </p:oleObj>
              </mc:Choice>
              <mc:Fallback>
                <p:oleObj name="Equation" r:id="rId59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8125" y="3506905"/>
                        <a:ext cx="1185863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75"/>
          <p:cNvSpPr/>
          <p:nvPr/>
        </p:nvSpPr>
        <p:spPr>
          <a:xfrm>
            <a:off x="7193195" y="3918305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14357"/>
              </p:ext>
            </p:extLst>
          </p:nvPr>
        </p:nvGraphicFramePr>
        <p:xfrm>
          <a:off x="7968339" y="3878444"/>
          <a:ext cx="15319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2" name="Equation" r:id="rId61" imgW="901440" imgH="253800" progId="Equation.DSMT4">
                  <p:embed/>
                </p:oleObj>
              </mc:Choice>
              <mc:Fallback>
                <p:oleObj name="Equation" r:id="rId61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339" y="3878444"/>
                        <a:ext cx="1531938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77"/>
          <p:cNvSpPr/>
          <p:nvPr/>
        </p:nvSpPr>
        <p:spPr>
          <a:xfrm>
            <a:off x="9551625" y="388983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Car: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79" name="Obje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373731"/>
              </p:ext>
            </p:extLst>
          </p:nvPr>
        </p:nvGraphicFramePr>
        <p:xfrm>
          <a:off x="10199970" y="3889833"/>
          <a:ext cx="5826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3" name="Equation" r:id="rId63" imgW="342720" imgH="177480" progId="Equation.DSMT4">
                  <p:embed/>
                </p:oleObj>
              </mc:Choice>
              <mc:Fallback>
                <p:oleObj name="Equation" r:id="rId63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9970" y="3889833"/>
                        <a:ext cx="582613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79"/>
          <p:cNvSpPr/>
          <p:nvPr/>
        </p:nvSpPr>
        <p:spPr>
          <a:xfrm>
            <a:off x="6122068" y="4384653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13209"/>
              </p:ext>
            </p:extLst>
          </p:nvPr>
        </p:nvGraphicFramePr>
        <p:xfrm>
          <a:off x="6908195" y="4347040"/>
          <a:ext cx="12176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4" name="Equation" r:id="rId64" imgW="838080" imgH="228600" progId="Equation.DSMT4">
                  <p:embed/>
                </p:oleObj>
              </mc:Choice>
              <mc:Fallback>
                <p:oleObj name="Equation" r:id="rId64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195" y="4347040"/>
                        <a:ext cx="12176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81"/>
          <p:cNvSpPr/>
          <p:nvPr/>
        </p:nvSpPr>
        <p:spPr>
          <a:xfrm>
            <a:off x="6151432" y="4753985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Par suite: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289319" y="4753985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f </a:t>
            </a:r>
            <a:r>
              <a:rPr lang="fr-FR" dirty="0" smtClean="0">
                <a:latin typeface="Comic Sans MS" panose="030F0702030302020204" pitchFamily="66" charset="0"/>
              </a:rPr>
              <a:t>est décroissante sur</a:t>
            </a:r>
            <a:endParaRPr lang="fr-FR" dirty="0"/>
          </a:p>
        </p:txBody>
      </p:sp>
      <p:sp>
        <p:nvSpPr>
          <p:cNvPr id="84" name="Rectangle 83"/>
          <p:cNvSpPr/>
          <p:nvPr/>
        </p:nvSpPr>
        <p:spPr>
          <a:xfrm>
            <a:off x="5983174" y="5085180"/>
            <a:ext cx="33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4) </a:t>
            </a:r>
            <a:r>
              <a:rPr lang="fr-FR" dirty="0" smtClean="0">
                <a:latin typeface="Comic Sans MS" panose="030F0702030302020204" pitchFamily="66" charset="0"/>
              </a:rPr>
              <a:t>le </a:t>
            </a:r>
            <a:r>
              <a:rPr lang="fr-FR" dirty="0">
                <a:latin typeface="Comic Sans MS" panose="030F0702030302020204" pitchFamily="66" charset="0"/>
              </a:rPr>
              <a:t>tableau de variation de f</a:t>
            </a:r>
          </a:p>
        </p:txBody>
      </p:sp>
      <p:graphicFrame>
        <p:nvGraphicFramePr>
          <p:cNvPr id="92" name="Obje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426338"/>
              </p:ext>
            </p:extLst>
          </p:nvPr>
        </p:nvGraphicFramePr>
        <p:xfrm>
          <a:off x="6024563" y="5589588"/>
          <a:ext cx="18097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5" name="Equation" r:id="rId66" imgW="1054080" imgH="253800" progId="Equation.DSMT4">
                  <p:embed/>
                </p:oleObj>
              </mc:Choice>
              <mc:Fallback>
                <p:oleObj name="Equation" r:id="rId66" imgW="1054080" imgH="253800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5589588"/>
                        <a:ext cx="18097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3066"/>
              </p:ext>
            </p:extLst>
          </p:nvPr>
        </p:nvGraphicFramePr>
        <p:xfrm>
          <a:off x="6689725" y="6059488"/>
          <a:ext cx="4143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6" name="Equation" r:id="rId68" imgW="241200" imgH="164880" progId="Equation.DSMT4">
                  <p:embed/>
                </p:oleObj>
              </mc:Choice>
              <mc:Fallback>
                <p:oleObj name="Equation" r:id="rId68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6059488"/>
                        <a:ext cx="4143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4" name="Tableau 9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8654522"/>
                  </p:ext>
                </p:extLst>
              </p:nvPr>
            </p:nvGraphicFramePr>
            <p:xfrm>
              <a:off x="8293176" y="5428331"/>
              <a:ext cx="3439279" cy="124925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792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4" name="Tableau 9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8654522"/>
                  </p:ext>
                </p:extLst>
              </p:nvPr>
            </p:nvGraphicFramePr>
            <p:xfrm>
              <a:off x="8293176" y="5428331"/>
              <a:ext cx="3439279" cy="124925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70"/>
                          <a:stretch>
                            <a:fillRect l="-135714" t="-10667" r="-340816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70"/>
                          <a:stretch>
                            <a:fillRect l="-248765" t="-10667" b="-17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792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5" name="Straight Arrow Connector 8"/>
          <p:cNvCxnSpPr/>
          <p:nvPr/>
        </p:nvCxnSpPr>
        <p:spPr>
          <a:xfrm flipV="1">
            <a:off x="9457561" y="6052959"/>
            <a:ext cx="657397" cy="3696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0114958" y="546590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0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97" name="Straight Arrow Connector 32"/>
          <p:cNvCxnSpPr/>
          <p:nvPr/>
        </p:nvCxnSpPr>
        <p:spPr>
          <a:xfrm>
            <a:off x="10595067" y="6093731"/>
            <a:ext cx="718456" cy="3288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10114958" y="589367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2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99" name="Obje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634183"/>
              </p:ext>
            </p:extLst>
          </p:nvPr>
        </p:nvGraphicFramePr>
        <p:xfrm>
          <a:off x="9409557" y="1351983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7" name="Equation" r:id="rId71" imgW="711000" imgH="253800" progId="Equation.DSMT4">
                  <p:embed/>
                </p:oleObj>
              </mc:Choice>
              <mc:Fallback>
                <p:oleObj name="Equation" r:id="rId71" imgW="711000" imgH="253800" progId="Equation.DSMT4">
                  <p:embed/>
                  <p:pic>
                    <p:nvPicPr>
                      <p:cNvPr id="0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9557" y="1351983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801112"/>
              </p:ext>
            </p:extLst>
          </p:nvPr>
        </p:nvGraphicFramePr>
        <p:xfrm>
          <a:off x="9804280" y="4735451"/>
          <a:ext cx="1120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8" name="Equation" r:id="rId73" imgW="711000" imgH="253800" progId="Equation.DSMT4">
                  <p:embed/>
                </p:oleObj>
              </mc:Choice>
              <mc:Fallback>
                <p:oleObj name="Equation" r:id="rId73" imgW="711000" imgH="253800" progId="Equation.DSMT4">
                  <p:embed/>
                  <p:pic>
                    <p:nvPicPr>
                      <p:cNvPr id="0" name="Obje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4280" y="4735451"/>
                        <a:ext cx="1120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9396077" y="3524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9657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20" grpId="0"/>
      <p:bldP spid="23" grpId="0"/>
      <p:bldP spid="25" grpId="0"/>
      <p:bldP spid="28" grpId="0"/>
      <p:bldP spid="39" grpId="0"/>
      <p:bldP spid="40" grpId="0"/>
      <p:bldP spid="42" grpId="0"/>
      <p:bldP spid="44" grpId="0"/>
      <p:bldP spid="46" grpId="0"/>
      <p:bldP spid="48" grpId="0"/>
      <p:bldP spid="49" grpId="0"/>
      <p:bldP spid="49" grpId="1"/>
      <p:bldP spid="51" grpId="0"/>
      <p:bldP spid="54" grpId="0"/>
      <p:bldP spid="56" grpId="0"/>
      <p:bldP spid="57" grpId="0"/>
      <p:bldP spid="58" grpId="0"/>
      <p:bldP spid="60" grpId="0"/>
      <p:bldP spid="62" grpId="0"/>
      <p:bldP spid="65" grpId="0"/>
      <p:bldP spid="68" grpId="0"/>
      <p:bldP spid="70" grpId="0"/>
      <p:bldP spid="71" grpId="0"/>
      <p:bldP spid="72" grpId="0"/>
      <p:bldP spid="73" grpId="0"/>
      <p:bldP spid="74" grpId="0"/>
      <p:bldP spid="76" grpId="0"/>
      <p:bldP spid="78" grpId="0"/>
      <p:bldP spid="80" grpId="0"/>
      <p:bldP spid="82" grpId="0"/>
      <p:bldP spid="83" grpId="0"/>
      <p:bldP spid="84" grpId="0"/>
      <p:bldP spid="96" grpId="0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926" y="265445"/>
            <a:ext cx="1313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Exercice: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4976" y="267388"/>
            <a:ext cx="419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Soit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 la fonction définie par :       </a:t>
            </a:r>
            <a:endParaRPr lang="fr-FR" sz="20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293941"/>
              </p:ext>
            </p:extLst>
          </p:nvPr>
        </p:nvGraphicFramePr>
        <p:xfrm>
          <a:off x="5776040" y="124187"/>
          <a:ext cx="14605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75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040" y="124187"/>
                        <a:ext cx="1460500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8926" y="700896"/>
                <a:ext cx="1079528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Comic Sans MS" panose="030F0702030302020204" pitchFamily="66" charset="0"/>
                  </a:rPr>
                  <a:t>1)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Déterminer</a:t>
                </a:r>
                <a:r>
                  <a:rPr lang="fr-FR" sz="2000" dirty="0">
                    <a:latin typeface="Comic Sans MS" panose="030F0702030302020204" pitchFamily="66" charset="0"/>
                  </a:rPr>
                  <a:t> l’ensemble de définition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g  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2) Calculer le taux d’accroissement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de la </a:t>
                </a:r>
                <a:r>
                  <a:rPr lang="fr-FR" sz="2000" dirty="0">
                    <a:latin typeface="Comic Sans MS" panose="030F0702030302020204" pitchFamily="66" charset="0"/>
                  </a:rPr>
                  <a:t>fonction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g entre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fr-FR" sz="2000" dirty="0">
                    <a:latin typeface="Comic Sans MS" panose="030F0702030302020204" pitchFamily="66" charset="0"/>
                  </a:rPr>
                  <a:t>tel que :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3) Etudier les variations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g </a:t>
                </a:r>
                <a:r>
                  <a:rPr lang="fr-FR" sz="2000" dirty="0">
                    <a:latin typeface="Comic Sans MS" panose="030F0702030302020204" pitchFamily="66" charset="0"/>
                  </a:rPr>
                  <a:t>sur les intervalles 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                 et 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4) Dresser le tableau de variation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sur D</a:t>
                </a:r>
                <a:r>
                  <a:rPr lang="fr-FR" sz="2000" baseline="-25000" dirty="0" smtClean="0">
                    <a:latin typeface="Comic Sans MS" panose="030F0702030302020204" pitchFamily="66" charset="0"/>
                  </a:rPr>
                  <a:t>g</a:t>
                </a:r>
                <a:endParaRPr lang="fr-FR" sz="2000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6" y="700896"/>
                <a:ext cx="10795282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565" t="-2304" b="-7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39993"/>
              </p:ext>
            </p:extLst>
          </p:nvPr>
        </p:nvGraphicFramePr>
        <p:xfrm>
          <a:off x="6269808" y="1362615"/>
          <a:ext cx="12207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76" name="Equation" r:id="rId6" imgW="774360" imgH="253800" progId="Equation.DSMT4">
                  <p:embed/>
                </p:oleObj>
              </mc:Choice>
              <mc:Fallback>
                <p:oleObj name="Equation" r:id="rId6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808" y="1362615"/>
                        <a:ext cx="1220787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560728"/>
              </p:ext>
            </p:extLst>
          </p:nvPr>
        </p:nvGraphicFramePr>
        <p:xfrm>
          <a:off x="7973177" y="1362615"/>
          <a:ext cx="129063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77" name="Equation" r:id="rId8" imgW="787320" imgH="253800" progId="Equation.DSMT4">
                  <p:embed/>
                </p:oleObj>
              </mc:Choice>
              <mc:Fallback>
                <p:oleObj name="Equation" r:id="rId8" imgW="787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3177" y="1362615"/>
                        <a:ext cx="1290638" cy="42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08926" y="2045417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 :</a:t>
            </a:r>
            <a:endParaRPr lang="fr-FR" sz="2000" dirty="0">
              <a:solidFill>
                <a:srgbClr val="00B050"/>
              </a:solidFill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80765"/>
              </p:ext>
            </p:extLst>
          </p:nvPr>
        </p:nvGraphicFramePr>
        <p:xfrm>
          <a:off x="1825312" y="1935731"/>
          <a:ext cx="14605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78" name="Equation" r:id="rId10" imgW="850680" imgH="393480" progId="Equation.DSMT4">
                  <p:embed/>
                </p:oleObj>
              </mc:Choice>
              <mc:Fallback>
                <p:oleObj name="Equation" r:id="rId10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312" y="1935731"/>
                        <a:ext cx="14605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08926" y="2515847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1) </a:t>
            </a:r>
            <a:r>
              <a:rPr lang="fr-FR" dirty="0" smtClean="0">
                <a:latin typeface="Comic Sans MS" panose="030F0702030302020204" pitchFamily="66" charset="0"/>
              </a:rPr>
              <a:t>l’ensemble </a:t>
            </a:r>
            <a:r>
              <a:rPr lang="fr-FR" dirty="0">
                <a:latin typeface="Comic Sans MS" panose="030F0702030302020204" pitchFamily="66" charset="0"/>
              </a:rPr>
              <a:t>de définition de </a:t>
            </a:r>
            <a:r>
              <a:rPr lang="fr-FR" dirty="0" smtClean="0">
                <a:latin typeface="Comic Sans MS" panose="030F0702030302020204" pitchFamily="66" charset="0"/>
              </a:rPr>
              <a:t>g :   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797451"/>
              </p:ext>
            </p:extLst>
          </p:nvPr>
        </p:nvGraphicFramePr>
        <p:xfrm>
          <a:off x="1402279" y="3605064"/>
          <a:ext cx="1586142" cy="43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79" name="Equation" r:id="rId12" imgW="914400" imgH="253800" progId="Equation.DSMT4">
                  <p:embed/>
                </p:oleObj>
              </mc:Choice>
              <mc:Fallback>
                <p:oleObj name="Equation" r:id="rId12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279" y="3605064"/>
                        <a:ext cx="1586142" cy="436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08926" y="3605064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</a:t>
            </a:r>
            <a:endParaRPr lang="fr-F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8926" y="4018419"/>
                <a:ext cx="52097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Comic Sans MS" panose="030F0702030302020204" pitchFamily="66" charset="0"/>
                  </a:rPr>
                  <a:t>2)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le </a:t>
                </a:r>
                <a:r>
                  <a:rPr lang="fr-FR" dirty="0">
                    <a:latin typeface="Comic Sans MS" panose="030F0702030302020204" pitchFamily="66" charset="0"/>
                  </a:rPr>
                  <a:t>taux d’accroissement de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 la fonction </a:t>
                </a:r>
                <a:r>
                  <a:rPr lang="fr-FR" dirty="0">
                    <a:latin typeface="Comic Sans MS" panose="030F0702030302020204" pitchFamily="66" charset="0"/>
                  </a:rPr>
                  <a:t>de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g Entre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  tel que :</a:t>
                </a:r>
                <a:r>
                  <a:rPr lang="fr-F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 est :   </a:t>
                </a:r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6" y="4018419"/>
                <a:ext cx="5209792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936" t="-3774" r="-1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08926" y="2871986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g est définie ssi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148153"/>
              </p:ext>
            </p:extLst>
          </p:nvPr>
        </p:nvGraphicFramePr>
        <p:xfrm>
          <a:off x="2492321" y="2881129"/>
          <a:ext cx="1028180" cy="34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0" name="Equation" r:id="rId15" imgW="532937" imgH="177646" progId="Equation.DSMT4">
                  <p:embed/>
                </p:oleObj>
              </mc:Choice>
              <mc:Fallback>
                <p:oleObj name="Equation" r:id="rId15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21" y="2881129"/>
                        <a:ext cx="1028180" cy="349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190413"/>
              </p:ext>
            </p:extLst>
          </p:nvPr>
        </p:nvGraphicFramePr>
        <p:xfrm>
          <a:off x="2942891" y="3230710"/>
          <a:ext cx="85883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1" name="Equation" r:id="rId17" imgW="444240" imgH="164880" progId="Equation.DSMT4">
                  <p:embed/>
                </p:oleObj>
              </mc:Choice>
              <mc:Fallback>
                <p:oleObj name="Equation" r:id="rId17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891" y="3230710"/>
                        <a:ext cx="858837" cy="325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1680752" y="3230710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équivaut à: </a:t>
            </a:r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07494"/>
              </p:ext>
            </p:extLst>
          </p:nvPr>
        </p:nvGraphicFramePr>
        <p:xfrm>
          <a:off x="697262" y="3263417"/>
          <a:ext cx="936508" cy="303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2" name="Equation" r:id="rId19" imgW="558720" imgH="177480" progId="Equation.DSMT4">
                  <p:embed/>
                </p:oleObj>
              </mc:Choice>
              <mc:Fallback>
                <p:oleObj name="Equation" r:id="rId19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62" y="3263417"/>
                        <a:ext cx="936508" cy="303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necteur droit 20"/>
          <p:cNvCxnSpPr/>
          <p:nvPr/>
        </p:nvCxnSpPr>
        <p:spPr>
          <a:xfrm flipH="1">
            <a:off x="5937194" y="2091584"/>
            <a:ext cx="28226" cy="45281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744384"/>
              </p:ext>
            </p:extLst>
          </p:nvPr>
        </p:nvGraphicFramePr>
        <p:xfrm>
          <a:off x="508926" y="4589565"/>
          <a:ext cx="2202108" cy="764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3" name="Equation" r:id="rId21" imgW="1701720" imgH="457200" progId="Equation.DSMT4">
                  <p:embed/>
                </p:oleObj>
              </mc:Choice>
              <mc:Fallback>
                <p:oleObj name="Equation" r:id="rId21" imgW="1701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26" y="4589565"/>
                        <a:ext cx="2202108" cy="764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508926" y="5304472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On a : </a:t>
            </a: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29105"/>
              </p:ext>
            </p:extLst>
          </p:nvPr>
        </p:nvGraphicFramePr>
        <p:xfrm>
          <a:off x="1318164" y="5152528"/>
          <a:ext cx="30099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4" name="Equation" r:id="rId23" imgW="1955520" imgH="431640" progId="Equation.DSMT4">
                  <p:embed/>
                </p:oleObj>
              </mc:Choice>
              <mc:Fallback>
                <p:oleObj name="Equation" r:id="rId23" imgW="1955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164" y="5152528"/>
                        <a:ext cx="3009900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838018"/>
              </p:ext>
            </p:extLst>
          </p:nvPr>
        </p:nvGraphicFramePr>
        <p:xfrm>
          <a:off x="1835299" y="5738339"/>
          <a:ext cx="1931851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5" name="Equation" r:id="rId25" imgW="1549080" imgH="469800" progId="Equation.DSMT4">
                  <p:embed/>
                </p:oleObj>
              </mc:Choice>
              <mc:Fallback>
                <p:oleObj name="Equation" r:id="rId25" imgW="15490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299" y="5738339"/>
                        <a:ext cx="1931851" cy="804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022649" y="2091584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739821"/>
              </p:ext>
            </p:extLst>
          </p:nvPr>
        </p:nvGraphicFramePr>
        <p:xfrm>
          <a:off x="6883831" y="2621242"/>
          <a:ext cx="30734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6" name="Equation" r:id="rId27" imgW="2298600" imgH="444240" progId="Equation.DSMT4">
                  <p:embed/>
                </p:oleObj>
              </mc:Choice>
              <mc:Fallback>
                <p:oleObj name="Equation" r:id="rId27" imgW="2298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831" y="2621242"/>
                        <a:ext cx="3073400" cy="784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77182"/>
              </p:ext>
            </p:extLst>
          </p:nvPr>
        </p:nvGraphicFramePr>
        <p:xfrm>
          <a:off x="3817883" y="5807643"/>
          <a:ext cx="17085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7" name="Equation" r:id="rId29" imgW="1460160" imgH="444240" progId="Equation.DSMT4">
                  <p:embed/>
                </p:oleObj>
              </mc:Choice>
              <mc:Fallback>
                <p:oleObj name="Equation" r:id="rId29" imgW="1460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883" y="5807643"/>
                        <a:ext cx="1708533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679930"/>
              </p:ext>
            </p:extLst>
          </p:nvPr>
        </p:nvGraphicFramePr>
        <p:xfrm>
          <a:off x="6803632" y="1926206"/>
          <a:ext cx="29083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8" name="Equation" r:id="rId31" imgW="2057400" imgH="444240" progId="Equation.DSMT4">
                  <p:embed/>
                </p:oleObj>
              </mc:Choice>
              <mc:Fallback>
                <p:oleObj name="Equation" r:id="rId31" imgW="2057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632" y="1926206"/>
                        <a:ext cx="2908300" cy="700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6078842" y="2692908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601023"/>
              </p:ext>
            </p:extLst>
          </p:nvPr>
        </p:nvGraphicFramePr>
        <p:xfrm>
          <a:off x="10006945" y="2638327"/>
          <a:ext cx="14779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9" name="Equation" r:id="rId33" imgW="1104840" imgH="444240" progId="Equation.DSMT4">
                  <p:embed/>
                </p:oleObj>
              </mc:Choice>
              <mc:Fallback>
                <p:oleObj name="Equation" r:id="rId33" imgW="1104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945" y="2638327"/>
                        <a:ext cx="1477963" cy="782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160585"/>
              </p:ext>
            </p:extLst>
          </p:nvPr>
        </p:nvGraphicFramePr>
        <p:xfrm>
          <a:off x="508926" y="5896696"/>
          <a:ext cx="12133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0" name="Equation" r:id="rId35" imgW="965160" imgH="253800" progId="Equation.DSMT4">
                  <p:embed/>
                </p:oleObj>
              </mc:Choice>
              <mc:Fallback>
                <p:oleObj name="Equation" r:id="rId35" imgW="965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08926" y="5896696"/>
                        <a:ext cx="12133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5962548" y="3416606"/>
            <a:ext cx="3688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3) </a:t>
            </a:r>
            <a:r>
              <a:rPr lang="fr-FR" dirty="0" smtClean="0">
                <a:latin typeface="Comic Sans MS" panose="030F0702030302020204" pitchFamily="66" charset="0"/>
              </a:rPr>
              <a:t> a)Etudions les </a:t>
            </a:r>
            <a:r>
              <a:rPr lang="fr-FR" dirty="0">
                <a:latin typeface="Comic Sans MS" panose="030F0702030302020204" pitchFamily="66" charset="0"/>
              </a:rPr>
              <a:t>variations de </a:t>
            </a:r>
            <a:r>
              <a:rPr lang="fr-FR" dirty="0" smtClean="0">
                <a:latin typeface="Comic Sans MS" panose="030F0702030302020204" pitchFamily="66" charset="0"/>
              </a:rPr>
              <a:t>g</a:t>
            </a:r>
            <a:endParaRPr lang="fr-FR" dirty="0"/>
          </a:p>
        </p:txBody>
      </p: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048779"/>
              </p:ext>
            </p:extLst>
          </p:nvPr>
        </p:nvGraphicFramePr>
        <p:xfrm>
          <a:off x="7848743" y="3781988"/>
          <a:ext cx="12207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1" name="Equation" r:id="rId37" imgW="774360" imgH="253800" progId="Equation.DSMT4">
                  <p:embed/>
                </p:oleObj>
              </mc:Choice>
              <mc:Fallback>
                <p:oleObj name="Equation" r:id="rId37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743" y="3781988"/>
                        <a:ext cx="12207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6154908" y="4171335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Soient : </a:t>
            </a:r>
            <a:endParaRPr lang="fr-FR" dirty="0"/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136822"/>
              </p:ext>
            </p:extLst>
          </p:nvPr>
        </p:nvGraphicFramePr>
        <p:xfrm>
          <a:off x="6978793" y="4142351"/>
          <a:ext cx="17478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2" name="Equation" r:id="rId39" imgW="1066680" imgH="253800" progId="Equation.DSMT4">
                  <p:embed/>
                </p:oleObj>
              </mc:Choice>
              <mc:Fallback>
                <p:oleObj name="Equation" r:id="rId39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793" y="4142351"/>
                        <a:ext cx="1747837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8721964" y="4151964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 </a:t>
            </a:r>
            <a:endParaRPr lang="fr-FR" dirty="0"/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513103"/>
              </p:ext>
            </p:extLst>
          </p:nvPr>
        </p:nvGraphicFramePr>
        <p:xfrm>
          <a:off x="9228835" y="4111028"/>
          <a:ext cx="1768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3" name="Equation" r:id="rId41" imgW="1079280" imgH="253800" progId="Equation.DSMT4">
                  <p:embed/>
                </p:oleObj>
              </mc:Choice>
              <mc:Fallback>
                <p:oleObj name="Equation" r:id="rId41" imgW="1079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8835" y="4111028"/>
                        <a:ext cx="1768475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372078"/>
              </p:ext>
            </p:extLst>
          </p:nvPr>
        </p:nvGraphicFramePr>
        <p:xfrm>
          <a:off x="6081855" y="4551926"/>
          <a:ext cx="13541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4" name="Equation" r:id="rId43" imgW="825480" imgH="253800" progId="Equation.DSMT4">
                  <p:embed/>
                </p:oleObj>
              </mc:Choice>
              <mc:Fallback>
                <p:oleObj name="Equation" r:id="rId43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855" y="4551926"/>
                        <a:ext cx="1354138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9088157" y="4592909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126744"/>
              </p:ext>
            </p:extLst>
          </p:nvPr>
        </p:nvGraphicFramePr>
        <p:xfrm>
          <a:off x="8276120" y="4565366"/>
          <a:ext cx="699279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5" name="Equation" r:id="rId45" imgW="495000" imgH="228600" progId="Equation.DSMT4">
                  <p:embed/>
                </p:oleObj>
              </mc:Choice>
              <mc:Fallback>
                <p:oleObj name="Equation" r:id="rId45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6120" y="4565366"/>
                        <a:ext cx="699279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841431"/>
              </p:ext>
            </p:extLst>
          </p:nvPr>
        </p:nvGraphicFramePr>
        <p:xfrm>
          <a:off x="6157428" y="4999663"/>
          <a:ext cx="13747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6" name="Equation" r:id="rId47" imgW="838080" imgH="253800" progId="Equation.DSMT4">
                  <p:embed/>
                </p:oleObj>
              </mc:Choice>
              <mc:Fallback>
                <p:oleObj name="Equation" r:id="rId47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428" y="4999663"/>
                        <a:ext cx="1374775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7490642" y="4999663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07911"/>
              </p:ext>
            </p:extLst>
          </p:nvPr>
        </p:nvGraphicFramePr>
        <p:xfrm>
          <a:off x="8190055" y="4985313"/>
          <a:ext cx="8588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7" name="Equation" r:id="rId49" imgW="507960" imgH="228600" progId="Equation.DSMT4">
                  <p:embed/>
                </p:oleObj>
              </mc:Choice>
              <mc:Fallback>
                <p:oleObj name="Equation" r:id="rId49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0055" y="4985313"/>
                        <a:ext cx="858838" cy="398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10973229" y="457270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10936360" y="4962241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(2)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6120740" y="3782632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sur </a:t>
            </a:r>
            <a:r>
              <a:rPr lang="fr-FR" dirty="0" smtClean="0">
                <a:latin typeface="Comic Sans MS" panose="030F0702030302020204" pitchFamily="66" charset="0"/>
              </a:rPr>
              <a:t>l’intervalle: 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7442237" y="4595154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30901"/>
              </p:ext>
            </p:extLst>
          </p:nvPr>
        </p:nvGraphicFramePr>
        <p:xfrm>
          <a:off x="9842643" y="4564626"/>
          <a:ext cx="860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8" name="Equation" r:id="rId51" imgW="609480" imgH="228600" progId="Equation.DSMT4">
                  <p:embed/>
                </p:oleObj>
              </mc:Choice>
              <mc:Fallback>
                <p:oleObj name="Equation" r:id="rId51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643" y="4564626"/>
                        <a:ext cx="86042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9088157" y="494215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580040"/>
              </p:ext>
            </p:extLst>
          </p:nvPr>
        </p:nvGraphicFramePr>
        <p:xfrm>
          <a:off x="9823566" y="4942150"/>
          <a:ext cx="8778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9" name="Equation" r:id="rId53" imgW="622080" imgH="228600" progId="Equation.DSMT4">
                  <p:embed/>
                </p:oleObj>
              </mc:Choice>
              <mc:Fallback>
                <p:oleObj name="Equation" r:id="rId53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3566" y="4942150"/>
                        <a:ext cx="877887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55780"/>
              </p:ext>
            </p:extLst>
          </p:nvPr>
        </p:nvGraphicFramePr>
        <p:xfrm>
          <a:off x="8389377" y="5169960"/>
          <a:ext cx="26336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00" name="Equation" r:id="rId55" imgW="1968480" imgH="444240" progId="Equation.DSMT4">
                  <p:embed/>
                </p:oleObj>
              </mc:Choice>
              <mc:Fallback>
                <p:oleObj name="Equation" r:id="rId55" imgW="19684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377" y="5169960"/>
                        <a:ext cx="2633662" cy="784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6042096" y="6063009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Par suite: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192304" y="6041065"/>
            <a:ext cx="380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g est strictement croissante sur: </a:t>
            </a:r>
            <a:endParaRPr lang="fr-FR" dirty="0"/>
          </a:p>
        </p:txBody>
      </p:sp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954029"/>
              </p:ext>
            </p:extLst>
          </p:nvPr>
        </p:nvGraphicFramePr>
        <p:xfrm>
          <a:off x="10841168" y="6045251"/>
          <a:ext cx="99451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01" name="Equation" r:id="rId57" imgW="774360" imgH="253800" progId="Equation.DSMT4">
                  <p:embed/>
                </p:oleObj>
              </mc:Choice>
              <mc:Fallback>
                <p:oleObj name="Equation" r:id="rId57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1168" y="6045251"/>
                        <a:ext cx="99451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7"/>
          <p:cNvSpPr/>
          <p:nvPr/>
        </p:nvSpPr>
        <p:spPr>
          <a:xfrm>
            <a:off x="6177787" y="5371412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 +(2)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7248914" y="5360162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Donne: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888534" y="5693677"/>
                <a:ext cx="15441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(-)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(-)</a:t>
                </a:r>
                <a:r>
                  <a:rPr lang="fr-FR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=</a:t>
                </a:r>
                <a:r>
                  <a:rPr lang="fr-FR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fr-FR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  <a:r>
                  <a:rPr lang="fr-FR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534" y="5693677"/>
                <a:ext cx="1544162" cy="369332"/>
              </a:xfrm>
              <a:prstGeom prst="rect">
                <a:avLst/>
              </a:prstGeom>
              <a:blipFill rotWithShape="1">
                <a:blip r:embed="rId58"/>
                <a:stretch>
                  <a:fillRect l="-3162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0615786" y="4572708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(-)</a:t>
            </a:r>
            <a:endParaRPr lang="fr-FR" dirty="0"/>
          </a:p>
        </p:txBody>
      </p:sp>
      <p:sp>
        <p:nvSpPr>
          <p:cNvPr id="62" name="Rectangle 61"/>
          <p:cNvSpPr/>
          <p:nvPr/>
        </p:nvSpPr>
        <p:spPr>
          <a:xfrm>
            <a:off x="10615786" y="4912289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(-)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5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9" grpId="0"/>
      <p:bldP spid="24" grpId="0"/>
      <p:bldP spid="27" grpId="0"/>
      <p:bldP spid="31" grpId="0"/>
      <p:bldP spid="35" grpId="0"/>
      <p:bldP spid="37" grpId="0"/>
      <p:bldP spid="39" grpId="0"/>
      <p:bldP spid="42" grpId="0"/>
      <p:bldP spid="45" grpId="0"/>
      <p:bldP spid="47" grpId="0"/>
      <p:bldP spid="48" grpId="0"/>
      <p:bldP spid="49" grpId="0"/>
      <p:bldP spid="50" grpId="0"/>
      <p:bldP spid="52" grpId="0"/>
      <p:bldP spid="55" grpId="0"/>
      <p:bldP spid="56" grpId="0"/>
      <p:bldP spid="58" grpId="0"/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7010577" y="163833"/>
            <a:ext cx="0" cy="6434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41865" y="487871"/>
            <a:ext cx="3688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3) </a:t>
            </a:r>
            <a:r>
              <a:rPr lang="fr-FR" dirty="0" smtClean="0">
                <a:latin typeface="Comic Sans MS" panose="030F0702030302020204" pitchFamily="66" charset="0"/>
              </a:rPr>
              <a:t> b)Etudions les </a:t>
            </a:r>
            <a:r>
              <a:rPr lang="fr-FR" dirty="0">
                <a:latin typeface="Comic Sans MS" panose="030F0702030302020204" pitchFamily="66" charset="0"/>
              </a:rPr>
              <a:t>variations de </a:t>
            </a:r>
            <a:r>
              <a:rPr lang="fr-FR" dirty="0" smtClean="0">
                <a:latin typeface="Comic Sans MS" panose="030F0702030302020204" pitchFamily="66" charset="0"/>
              </a:rPr>
              <a:t>g</a:t>
            </a:r>
            <a:endParaRPr lang="fr-FR" dirty="0"/>
          </a:p>
        </p:txBody>
      </p:sp>
      <p:sp>
        <p:nvSpPr>
          <p:cNvPr id="118" name="Rectangle 117"/>
          <p:cNvSpPr/>
          <p:nvPr/>
        </p:nvSpPr>
        <p:spPr>
          <a:xfrm>
            <a:off x="4030695" y="479191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sur </a:t>
            </a:r>
            <a:r>
              <a:rPr lang="fr-FR" dirty="0" smtClean="0">
                <a:latin typeface="Comic Sans MS" panose="030F0702030302020204" pitchFamily="66" charset="0"/>
              </a:rPr>
              <a:t>l’intervalle: </a:t>
            </a:r>
            <a:endParaRPr lang="fr-FR" dirty="0"/>
          </a:p>
        </p:txBody>
      </p:sp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091473"/>
              </p:ext>
            </p:extLst>
          </p:nvPr>
        </p:nvGraphicFramePr>
        <p:xfrm>
          <a:off x="5712038" y="479191"/>
          <a:ext cx="12414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74" name="Equation" r:id="rId3" imgW="787320" imgH="253800" progId="Equation.DSMT4">
                  <p:embed/>
                </p:oleObj>
              </mc:Choice>
              <mc:Fallback>
                <p:oleObj name="Equation" r:id="rId3" imgW="787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038" y="479191"/>
                        <a:ext cx="12414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499303" y="900883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Soient : </a:t>
            </a:r>
            <a:endParaRPr lang="fr-FR" dirty="0"/>
          </a:p>
        </p:txBody>
      </p:sp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362910"/>
              </p:ext>
            </p:extLst>
          </p:nvPr>
        </p:nvGraphicFramePr>
        <p:xfrm>
          <a:off x="1427306" y="891107"/>
          <a:ext cx="17684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75" name="Equation" r:id="rId5" imgW="1079280" imgH="253800" progId="Equation.DSMT4">
                  <p:embed/>
                </p:oleObj>
              </mc:Choice>
              <mc:Fallback>
                <p:oleObj name="Equation" r:id="rId5" imgW="1079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306" y="891107"/>
                        <a:ext cx="1768475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3162254" y="898183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 </a:t>
            </a:r>
            <a:endParaRPr lang="fr-FR" dirty="0"/>
          </a:p>
        </p:txBody>
      </p:sp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865922"/>
              </p:ext>
            </p:extLst>
          </p:nvPr>
        </p:nvGraphicFramePr>
        <p:xfrm>
          <a:off x="3562684" y="841077"/>
          <a:ext cx="1790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76" name="Equation" r:id="rId7" imgW="1091880" imgH="253800" progId="Equation.DSMT4">
                  <p:embed/>
                </p:oleObj>
              </mc:Choice>
              <mc:Fallback>
                <p:oleObj name="Equation" r:id="rId7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684" y="841077"/>
                        <a:ext cx="1790700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357158"/>
              </p:ext>
            </p:extLst>
          </p:nvPr>
        </p:nvGraphicFramePr>
        <p:xfrm>
          <a:off x="426250" y="1281474"/>
          <a:ext cx="13541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77" name="Equation" r:id="rId9" imgW="825480" imgH="253800" progId="Equation.DSMT4">
                  <p:embed/>
                </p:oleObj>
              </mc:Choice>
              <mc:Fallback>
                <p:oleObj name="Equation" r:id="rId9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50" y="1281474"/>
                        <a:ext cx="1354138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3432552" y="1322457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181850"/>
              </p:ext>
            </p:extLst>
          </p:nvPr>
        </p:nvGraphicFramePr>
        <p:xfrm>
          <a:off x="2620515" y="1294914"/>
          <a:ext cx="699279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78" name="Equation" r:id="rId11" imgW="495000" imgH="228600" progId="Equation.DSMT4">
                  <p:embed/>
                </p:oleObj>
              </mc:Choice>
              <mc:Fallback>
                <p:oleObj name="Equation" r:id="rId11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515" y="1294914"/>
                        <a:ext cx="699279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70381"/>
              </p:ext>
            </p:extLst>
          </p:nvPr>
        </p:nvGraphicFramePr>
        <p:xfrm>
          <a:off x="446888" y="1705336"/>
          <a:ext cx="13747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79" name="Equation" r:id="rId13" imgW="838080" imgH="253800" progId="Equation.DSMT4">
                  <p:embed/>
                </p:oleObj>
              </mc:Choice>
              <mc:Fallback>
                <p:oleObj name="Equation" r:id="rId13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8" y="1705336"/>
                        <a:ext cx="1374775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1835037" y="1729211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483358"/>
              </p:ext>
            </p:extLst>
          </p:nvPr>
        </p:nvGraphicFramePr>
        <p:xfrm>
          <a:off x="2537159" y="1714202"/>
          <a:ext cx="8572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80" name="Equation" r:id="rId15" imgW="507960" imgH="228600" progId="Equation.DSMT4">
                  <p:embed/>
                </p:oleObj>
              </mc:Choice>
              <mc:Fallback>
                <p:oleObj name="Equation" r:id="rId15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159" y="1714202"/>
                        <a:ext cx="857250" cy="398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5317624" y="1302256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5280755" y="1691789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(2)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1786632" y="1324702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72682"/>
              </p:ext>
            </p:extLst>
          </p:nvPr>
        </p:nvGraphicFramePr>
        <p:xfrm>
          <a:off x="4187038" y="1294174"/>
          <a:ext cx="860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81" name="Equation" r:id="rId17" imgW="609480" imgH="228600" progId="Equation.DSMT4">
                  <p:embed/>
                </p:oleObj>
              </mc:Choice>
              <mc:Fallback>
                <p:oleObj name="Equation" r:id="rId17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038" y="1294174"/>
                        <a:ext cx="86042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3432552" y="1671698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830504"/>
              </p:ext>
            </p:extLst>
          </p:nvPr>
        </p:nvGraphicFramePr>
        <p:xfrm>
          <a:off x="4167961" y="1671698"/>
          <a:ext cx="8778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82" name="Equation" r:id="rId19" imgW="622080" imgH="228600" progId="Equation.DSMT4">
                  <p:embed/>
                </p:oleObj>
              </mc:Choice>
              <mc:Fallback>
                <p:oleObj name="Equation" r:id="rId19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961" y="1671698"/>
                        <a:ext cx="877887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625358"/>
              </p:ext>
            </p:extLst>
          </p:nvPr>
        </p:nvGraphicFramePr>
        <p:xfrm>
          <a:off x="2704416" y="2028998"/>
          <a:ext cx="26336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83" name="Equation" r:id="rId21" imgW="1968480" imgH="444240" progId="Equation.DSMT4">
                  <p:embed/>
                </p:oleObj>
              </mc:Choice>
              <mc:Fallback>
                <p:oleObj name="Equation" r:id="rId21" imgW="19684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416" y="2028998"/>
                        <a:ext cx="2633662" cy="784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440103" y="2893243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Par suite: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498015" y="2898898"/>
            <a:ext cx="380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g est </a:t>
            </a:r>
            <a:r>
              <a:rPr lang="fr-FR" dirty="0">
                <a:latin typeface="Comic Sans MS" panose="030F0702030302020204" pitchFamily="66" charset="0"/>
              </a:rPr>
              <a:t>strictement </a:t>
            </a:r>
            <a:r>
              <a:rPr lang="fr-FR" dirty="0" smtClean="0">
                <a:latin typeface="Comic Sans MS" panose="030F0702030302020204" pitchFamily="66" charset="0"/>
              </a:rPr>
              <a:t>croissante sur: </a:t>
            </a:r>
            <a:endParaRPr lang="fr-FR" dirty="0"/>
          </a:p>
        </p:txBody>
      </p:sp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474644"/>
              </p:ext>
            </p:extLst>
          </p:nvPr>
        </p:nvGraphicFramePr>
        <p:xfrm>
          <a:off x="5134760" y="2875457"/>
          <a:ext cx="12414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84" name="Equation" r:id="rId23" imgW="787320" imgH="253800" progId="Equation.DSMT4">
                  <p:embed/>
                </p:oleObj>
              </mc:Choice>
              <mc:Fallback>
                <p:oleObj name="Equation" r:id="rId23" imgW="787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760" y="2875457"/>
                        <a:ext cx="12414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492826" y="2230450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 +(2)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4" name="Rectangle 73"/>
          <p:cNvSpPr/>
          <p:nvPr/>
        </p:nvSpPr>
        <p:spPr>
          <a:xfrm>
            <a:off x="1563953" y="2219200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Donne: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014115" y="1302366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(+)</a:t>
            </a: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4959647" y="1669029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(+)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073383" y="2506125"/>
                <a:ext cx="15441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(+)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fr-FR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  <a:r>
                  <a:rPr lang="fr-FR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fr-FR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=</a:t>
                </a:r>
                <a:r>
                  <a:rPr lang="fr-FR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fr-FR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  <a:r>
                  <a:rPr lang="fr-FR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83" y="2506125"/>
                <a:ext cx="1544162" cy="369332"/>
              </a:xfrm>
              <a:prstGeom prst="rect">
                <a:avLst/>
              </a:prstGeom>
              <a:blipFill rotWithShape="1">
                <a:blip r:embed="rId25"/>
                <a:stretch>
                  <a:fillRect l="-3162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Obje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503566"/>
              </p:ext>
            </p:extLst>
          </p:nvPr>
        </p:nvGraphicFramePr>
        <p:xfrm>
          <a:off x="5045257" y="4110068"/>
          <a:ext cx="12414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85" name="Equation" r:id="rId26" imgW="787320" imgH="253800" progId="Equation.DSMT4">
                  <p:embed/>
                </p:oleObj>
              </mc:Choice>
              <mc:Fallback>
                <p:oleObj name="Equation" r:id="rId26" imgW="787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257" y="4110068"/>
                        <a:ext cx="12414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83"/>
          <p:cNvSpPr/>
          <p:nvPr/>
        </p:nvSpPr>
        <p:spPr>
          <a:xfrm>
            <a:off x="379650" y="3348972"/>
            <a:ext cx="33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4) </a:t>
            </a:r>
            <a:r>
              <a:rPr lang="fr-FR" dirty="0" smtClean="0">
                <a:latin typeface="Comic Sans MS" panose="030F0702030302020204" pitchFamily="66" charset="0"/>
              </a:rPr>
              <a:t>le </a:t>
            </a:r>
            <a:r>
              <a:rPr lang="fr-FR" dirty="0">
                <a:latin typeface="Comic Sans MS" panose="030F0702030302020204" pitchFamily="66" charset="0"/>
              </a:rPr>
              <a:t>tableau de variation de </a:t>
            </a:r>
            <a:r>
              <a:rPr lang="fr-FR" dirty="0" smtClean="0">
                <a:latin typeface="Comic Sans MS" panose="030F0702030302020204" pitchFamily="66" charset="0"/>
              </a:rPr>
              <a:t>g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50001" y="3740736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 on a :g est strictement croissante sur: </a:t>
            </a:r>
            <a:endParaRPr lang="fr-FR" dirty="0"/>
          </a:p>
        </p:txBody>
      </p:sp>
      <p:graphicFrame>
        <p:nvGraphicFramePr>
          <p:cNvPr id="93" name="Obje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691205"/>
              </p:ext>
            </p:extLst>
          </p:nvPr>
        </p:nvGraphicFramePr>
        <p:xfrm>
          <a:off x="5159908" y="3740736"/>
          <a:ext cx="12207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86" name="Equation" r:id="rId27" imgW="774360" imgH="253800" progId="Equation.DSMT4">
                  <p:embed/>
                </p:oleObj>
              </mc:Choice>
              <mc:Fallback>
                <p:oleObj name="Equation" r:id="rId27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908" y="3740736"/>
                        <a:ext cx="12207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ectangle 93"/>
          <p:cNvSpPr/>
          <p:nvPr/>
        </p:nvSpPr>
        <p:spPr>
          <a:xfrm>
            <a:off x="750001" y="4110068"/>
            <a:ext cx="431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 et : g est strictement croissante sur: </a:t>
            </a:r>
            <a:endParaRPr lang="fr-FR" dirty="0"/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au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9113063"/>
                  </p:ext>
                </p:extLst>
              </p:nvPr>
            </p:nvGraphicFramePr>
            <p:xfrm>
              <a:off x="1499159" y="4689189"/>
              <a:ext cx="3439279" cy="124925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792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au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9113063"/>
                  </p:ext>
                </p:extLst>
              </p:nvPr>
            </p:nvGraphicFramePr>
            <p:xfrm>
              <a:off x="1499159" y="4689189"/>
              <a:ext cx="3439279" cy="124925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1169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5919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0497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9858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29"/>
                          <a:stretch>
                            <a:fillRect l="-138144" t="-10667" r="-345361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29"/>
                          <a:stretch>
                            <a:fillRect l="-248765" t="-10667" r="-617" b="-17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792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7" name="Connecteur droit 46"/>
          <p:cNvCxnSpPr/>
          <p:nvPr/>
        </p:nvCxnSpPr>
        <p:spPr>
          <a:xfrm>
            <a:off x="3362414" y="5167428"/>
            <a:ext cx="0" cy="8093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8"/>
          <p:cNvCxnSpPr/>
          <p:nvPr/>
        </p:nvCxnSpPr>
        <p:spPr>
          <a:xfrm flipV="1">
            <a:off x="2422411" y="5313817"/>
            <a:ext cx="796388" cy="495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218799" y="4739773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fr-F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0" name="Straight Arrow Connector 8"/>
          <p:cNvCxnSpPr/>
          <p:nvPr/>
        </p:nvCxnSpPr>
        <p:spPr>
          <a:xfrm flipV="1">
            <a:off x="3779946" y="5290540"/>
            <a:ext cx="796388" cy="495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468071" y="5167428"/>
            <a:ext cx="0" cy="8093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ight Arrow 13"/>
          <p:cNvSpPr/>
          <p:nvPr/>
        </p:nvSpPr>
        <p:spPr>
          <a:xfrm rot="16200000">
            <a:off x="3161219" y="6141568"/>
            <a:ext cx="508860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051620"/>
              </p:ext>
            </p:extLst>
          </p:nvPr>
        </p:nvGraphicFramePr>
        <p:xfrm>
          <a:off x="3671578" y="6045194"/>
          <a:ext cx="16430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87" name="Equation" r:id="rId30" imgW="914400" imgH="253800" progId="Equation.DSMT4">
                  <p:embed/>
                </p:oleObj>
              </mc:Choice>
              <mc:Fallback>
                <p:oleObj name="Equation" r:id="rId30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578" y="6045194"/>
                        <a:ext cx="164306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76"/>
          <p:cNvSpPr/>
          <p:nvPr/>
        </p:nvSpPr>
        <p:spPr>
          <a:xfrm>
            <a:off x="2465418" y="6083988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car: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27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7" grpId="0"/>
      <p:bldP spid="60" grpId="0"/>
      <p:bldP spid="62" grpId="0"/>
      <p:bldP spid="63" grpId="0"/>
      <p:bldP spid="65" grpId="0"/>
      <p:bldP spid="67" grpId="0"/>
      <p:bldP spid="70" grpId="0"/>
      <p:bldP spid="71" grpId="0"/>
      <p:bldP spid="73" grpId="0"/>
      <p:bldP spid="74" grpId="0"/>
      <p:bldP spid="78" grpId="0"/>
      <p:bldP spid="79" grpId="0"/>
      <p:bldP spid="80" grpId="0"/>
      <p:bldP spid="84" grpId="0"/>
      <p:bldP spid="92" grpId="0"/>
      <p:bldP spid="94" grpId="0"/>
      <p:bldP spid="49" grpId="0"/>
      <p:bldP spid="75" grpId="0" animBg="1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4913" y="297123"/>
            <a:ext cx="3786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f) les 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variations et la parité </a:t>
            </a:r>
            <a:r>
              <a:rPr lang="fr-FR" sz="2000" dirty="0" smtClean="0"/>
              <a:t>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210" y="697233"/>
            <a:ext cx="13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Propriété:  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9816" y="728011"/>
            <a:ext cx="9129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: Soit f une fonction numérique définie sur un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intervalle I 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358024"/>
              </p:ext>
            </p:extLst>
          </p:nvPr>
        </p:nvGraphicFramePr>
        <p:xfrm>
          <a:off x="9768652" y="669212"/>
          <a:ext cx="838388" cy="35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71" name="Equation" r:id="rId3" imgW="469696" imgH="190417" progId="Equation.DSMT4">
                  <p:embed/>
                </p:oleObj>
              </mc:Choice>
              <mc:Fallback>
                <p:oleObj name="Equation" r:id="rId3" imgW="469696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8652" y="669212"/>
                        <a:ext cx="838388" cy="352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107894" y="699939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avec</a:t>
            </a:r>
            <a:endParaRPr lang="fr-F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989" y="1471339"/>
            <a:ext cx="2287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Si  f est paire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3051" y="1097343"/>
            <a:ext cx="4987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et soit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I’  </a:t>
            </a:r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le symétrique de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l’intervalle I </a:t>
            </a:r>
            <a:endParaRPr lang="fr-F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36832" y="1924549"/>
            <a:ext cx="777106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f est croissante sur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  </a:t>
            </a:r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ssi f est décroissante sur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I’ </a:t>
            </a:r>
            <a:endParaRPr lang="fr-F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 </a:t>
            </a:r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est décroissante sur I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ssi f est croissante sur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I’ </a:t>
            </a:r>
            <a:endParaRPr lang="fr-F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2406" y="2632435"/>
            <a:ext cx="2558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Si  f est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impaire </a:t>
            </a:r>
            <a:endParaRPr lang="fr-F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20690" y="3032545"/>
            <a:ext cx="777106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f est croissante sur I  ssi f est croissante sur I’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f est décroissante sur I  ssi f est décroissante sur I’ 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832176" y="4178106"/>
            <a:ext cx="8257736" cy="1251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ultiplier 19"/>
          <p:cNvSpPr/>
          <p:nvPr/>
        </p:nvSpPr>
        <p:spPr>
          <a:xfrm>
            <a:off x="5354499" y="3925694"/>
            <a:ext cx="214312" cy="5048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4" name="Picture 2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91" y="3895616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075202"/>
              </p:ext>
            </p:extLst>
          </p:nvPr>
        </p:nvGraphicFramePr>
        <p:xfrm>
          <a:off x="5251450" y="4306888"/>
          <a:ext cx="454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72"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4306888"/>
                        <a:ext cx="4540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12" y="3850384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Connecteur droit 31"/>
          <p:cNvCxnSpPr/>
          <p:nvPr/>
        </p:nvCxnSpPr>
        <p:spPr>
          <a:xfrm>
            <a:off x="5477971" y="418637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236418" y="415987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7049729" y="4217781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755728" y="4183101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8502782" y="4217781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V="1">
            <a:off x="2320447" y="4086083"/>
            <a:ext cx="2266364" cy="38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30844" y="417721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3043054" y="4162818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2294560" y="4190625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651229" y="4190625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6236418" y="4086084"/>
            <a:ext cx="2266364" cy="38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4617194" y="4145391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359898"/>
              </p:ext>
            </p:extLst>
          </p:nvPr>
        </p:nvGraphicFramePr>
        <p:xfrm>
          <a:off x="6890274" y="4374112"/>
          <a:ext cx="3190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73" name="Equation" r:id="rId9" imgW="126720" imgH="164880" progId="Equation.DSMT4">
                  <p:embed/>
                </p:oleObj>
              </mc:Choice>
              <mc:Fallback>
                <p:oleObj name="Equation" r:id="rId9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0274" y="4374112"/>
                        <a:ext cx="31908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874557"/>
              </p:ext>
            </p:extLst>
          </p:nvPr>
        </p:nvGraphicFramePr>
        <p:xfrm>
          <a:off x="6124778" y="4357921"/>
          <a:ext cx="223280" cy="2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74" name="Equation" r:id="rId11" imgW="88560" imgH="164880" progId="Equation.DSMT4">
                  <p:embed/>
                </p:oleObj>
              </mc:Choice>
              <mc:Fallback>
                <p:oleObj name="Equation" r:id="rId11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778" y="4357921"/>
                        <a:ext cx="223280" cy="28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455880"/>
              </p:ext>
            </p:extLst>
          </p:nvPr>
        </p:nvGraphicFramePr>
        <p:xfrm>
          <a:off x="7612586" y="4339187"/>
          <a:ext cx="2857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75"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586" y="4339187"/>
                        <a:ext cx="2857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641801"/>
              </p:ext>
            </p:extLst>
          </p:nvPr>
        </p:nvGraphicFramePr>
        <p:xfrm>
          <a:off x="8372999" y="4358237"/>
          <a:ext cx="317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76" name="Equation" r:id="rId15" imgW="126720" imgH="164880" progId="Equation.DSMT4">
                  <p:embed/>
                </p:oleObj>
              </mc:Choice>
              <mc:Fallback>
                <p:oleObj name="Equation" r:id="rId15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2999" y="4358237"/>
                        <a:ext cx="317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65234"/>
              </p:ext>
            </p:extLst>
          </p:nvPr>
        </p:nvGraphicFramePr>
        <p:xfrm>
          <a:off x="2681811" y="4282037"/>
          <a:ext cx="5111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77" name="Equation" r:id="rId17" imgW="203040" imgH="177480" progId="Equation.DSMT4">
                  <p:embed/>
                </p:oleObj>
              </mc:Choice>
              <mc:Fallback>
                <p:oleObj name="Equation" r:id="rId17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811" y="4282037"/>
                        <a:ext cx="5111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575538"/>
              </p:ext>
            </p:extLst>
          </p:nvPr>
        </p:nvGraphicFramePr>
        <p:xfrm>
          <a:off x="2043119" y="4333595"/>
          <a:ext cx="5080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78" name="Equation" r:id="rId19" imgW="203040" imgH="164880" progId="Equation.DSMT4">
                  <p:embed/>
                </p:oleObj>
              </mc:Choice>
              <mc:Fallback>
                <p:oleObj name="Equation" r:id="rId19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9" y="4333595"/>
                        <a:ext cx="50800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22214"/>
              </p:ext>
            </p:extLst>
          </p:nvPr>
        </p:nvGraphicFramePr>
        <p:xfrm>
          <a:off x="3576844" y="4298915"/>
          <a:ext cx="5080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79" name="Equation" r:id="rId21" imgW="203040" imgH="164880" progId="Equation.DSMT4">
                  <p:embed/>
                </p:oleObj>
              </mc:Choice>
              <mc:Fallback>
                <p:oleObj name="Equation" r:id="rId21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844" y="4298915"/>
                        <a:ext cx="5080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800133"/>
              </p:ext>
            </p:extLst>
          </p:nvPr>
        </p:nvGraphicFramePr>
        <p:xfrm>
          <a:off x="4348686" y="4358237"/>
          <a:ext cx="4762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80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686" y="4358237"/>
                        <a:ext cx="4762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079307"/>
              </p:ext>
            </p:extLst>
          </p:nvPr>
        </p:nvGraphicFramePr>
        <p:xfrm>
          <a:off x="1300564" y="4333595"/>
          <a:ext cx="5111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81" name="Equation" r:id="rId25" imgW="203040" imgH="177480" progId="Equation.DSMT4">
                  <p:embed/>
                </p:oleObj>
              </mc:Choice>
              <mc:Fallback>
                <p:oleObj name="Equation" r:id="rId25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564" y="4333595"/>
                        <a:ext cx="5111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/>
        </p:nvSpPr>
        <p:spPr>
          <a:xfrm>
            <a:off x="7213948" y="3772485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I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97977" y="3811575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I’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368566" y="1739883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Ex: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671416" y="2109215"/>
            <a:ext cx="1928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le symétrique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 l’intervalle :  </a:t>
            </a:r>
            <a:endParaRPr lang="fr-FR" dirty="0"/>
          </a:p>
        </p:txBody>
      </p:sp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92297"/>
              </p:ext>
            </p:extLst>
          </p:nvPr>
        </p:nvGraphicFramePr>
        <p:xfrm>
          <a:off x="10281974" y="2755546"/>
          <a:ext cx="6207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82" name="Equation" r:id="rId27" imgW="317160" imgH="253800" progId="Equation.DSMT4">
                  <p:embed/>
                </p:oleObj>
              </mc:Choice>
              <mc:Fallback>
                <p:oleObj name="Equation" r:id="rId27" imgW="317160" imgH="253800" progId="Equation.DSMT4">
                  <p:embed/>
                  <p:pic>
                    <p:nvPicPr>
                      <p:cNvPr id="0" name="Obje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1974" y="2755546"/>
                        <a:ext cx="62071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9768652" y="3239941"/>
            <a:ext cx="2040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Est 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l’intervalle : </a:t>
            </a:r>
            <a:endParaRPr lang="fr-FR" dirty="0"/>
          </a:p>
        </p:txBody>
      </p:sp>
      <p:graphicFrame>
        <p:nvGraphicFramePr>
          <p:cNvPr id="71" name="Obje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472550"/>
              </p:ext>
            </p:extLst>
          </p:nvPr>
        </p:nvGraphicFramePr>
        <p:xfrm>
          <a:off x="10096500" y="3570288"/>
          <a:ext cx="9937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83" name="Equation" r:id="rId29" imgW="507960" imgH="253800" progId="Equation.DSMT4">
                  <p:embed/>
                </p:oleObj>
              </mc:Choice>
              <mc:Fallback>
                <p:oleObj name="Equation" r:id="rId29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0" y="3570288"/>
                        <a:ext cx="9937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1012406" y="4711725"/>
            <a:ext cx="1899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g) Application: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857277" y="4736357"/>
            <a:ext cx="419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Soit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 la fonction définie par :       </a:t>
            </a:r>
            <a:endParaRPr lang="fr-FR" sz="2000" dirty="0"/>
          </a:p>
        </p:txBody>
      </p:sp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068730"/>
              </p:ext>
            </p:extLst>
          </p:nvPr>
        </p:nvGraphicFramePr>
        <p:xfrm>
          <a:off x="6594475" y="4616450"/>
          <a:ext cx="15494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84" name="Equation" r:id="rId31" imgW="901440" imgH="393480" progId="Equation.DSMT4">
                  <p:embed/>
                </p:oleObj>
              </mc:Choice>
              <mc:Fallback>
                <p:oleObj name="Equation" r:id="rId31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4616450"/>
                        <a:ext cx="1549400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998324" y="5169865"/>
                <a:ext cx="1079528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Comic Sans MS" panose="030F0702030302020204" pitchFamily="66" charset="0"/>
                  </a:rPr>
                  <a:t>1)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Déterminer</a:t>
                </a:r>
                <a:r>
                  <a:rPr lang="fr-FR" sz="2000" dirty="0">
                    <a:latin typeface="Comic Sans MS" panose="030F0702030302020204" pitchFamily="66" charset="0"/>
                  </a:rPr>
                  <a:t> l’ensemble de définition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 et montrer que f est impaire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2) Calculer le taux d’accroissement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de la </a:t>
                </a:r>
                <a:r>
                  <a:rPr lang="fr-FR" sz="2000" dirty="0">
                    <a:latin typeface="Comic Sans MS" panose="030F0702030302020204" pitchFamily="66" charset="0"/>
                  </a:rPr>
                  <a:t>fonction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entre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fr-FR" sz="2000" dirty="0">
                    <a:latin typeface="Comic Sans MS" panose="030F0702030302020204" pitchFamily="66" charset="0"/>
                  </a:rPr>
                  <a:t>tel que :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3) Etudier les variations de f sur les intervalles 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             et 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4) Dresser le tableau de variation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f sur D</a:t>
                </a:r>
                <a:r>
                  <a:rPr lang="fr-FR" sz="2000" baseline="-25000" dirty="0" smtClean="0">
                    <a:latin typeface="Comic Sans MS" panose="030F0702030302020204" pitchFamily="66" charset="0"/>
                  </a:rPr>
                  <a:t>f</a:t>
                </a:r>
                <a:endParaRPr lang="fr-FR" sz="2000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24" y="5169865"/>
                <a:ext cx="10795282" cy="1323439"/>
              </a:xfrm>
              <a:prstGeom prst="rect">
                <a:avLst/>
              </a:prstGeom>
              <a:blipFill rotWithShape="1">
                <a:blip r:embed="rId33"/>
                <a:stretch>
                  <a:fillRect l="-621" t="-2304" b="-7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557776"/>
              </p:ext>
            </p:extLst>
          </p:nvPr>
        </p:nvGraphicFramePr>
        <p:xfrm>
          <a:off x="6735651" y="5801775"/>
          <a:ext cx="945688" cy="43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85" name="Equation" r:id="rId34" imgW="558720" imgH="253800" progId="Equation.DSMT4">
                  <p:embed/>
                </p:oleObj>
              </mc:Choice>
              <mc:Fallback>
                <p:oleObj name="Equation" r:id="rId34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651" y="5801775"/>
                        <a:ext cx="945688" cy="436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998506"/>
              </p:ext>
            </p:extLst>
          </p:nvPr>
        </p:nvGraphicFramePr>
        <p:xfrm>
          <a:off x="8232662" y="5831584"/>
          <a:ext cx="11239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86" name="Equation" r:id="rId36" imgW="685800" imgH="253800" progId="Equation.DSMT4">
                  <p:embed/>
                </p:oleObj>
              </mc:Choice>
              <mc:Fallback>
                <p:oleObj name="Equation" r:id="rId36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662" y="5831584"/>
                        <a:ext cx="1123950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498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63" grpId="0"/>
      <p:bldP spid="64" grpId="0"/>
      <p:bldP spid="67" grpId="0"/>
      <p:bldP spid="68" grpId="0"/>
      <p:bldP spid="70" grpId="0"/>
      <p:bldP spid="73" grpId="0"/>
      <p:bldP spid="74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3827" y="231820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 :</a:t>
            </a:r>
            <a:endParaRPr lang="fr-FR" sz="2000" dirty="0">
              <a:solidFill>
                <a:srgbClr val="00B050"/>
              </a:solidFill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8665"/>
              </p:ext>
            </p:extLst>
          </p:nvPr>
        </p:nvGraphicFramePr>
        <p:xfrm>
          <a:off x="1840213" y="125679"/>
          <a:ext cx="1391800" cy="61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6" name="Equation" r:id="rId3" imgW="901440" imgH="393480" progId="Equation.DSMT4">
                  <p:embed/>
                </p:oleObj>
              </mc:Choice>
              <mc:Fallback>
                <p:oleObj name="Equation" r:id="rId3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213" y="125679"/>
                        <a:ext cx="1391800" cy="612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23827" y="631930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1) </a:t>
            </a:r>
            <a:r>
              <a:rPr lang="fr-FR" dirty="0" smtClean="0">
                <a:latin typeface="Comic Sans MS" panose="030F0702030302020204" pitchFamily="66" charset="0"/>
              </a:rPr>
              <a:t>l’ensemble </a:t>
            </a:r>
            <a:r>
              <a:rPr lang="fr-FR" dirty="0">
                <a:latin typeface="Comic Sans MS" panose="030F0702030302020204" pitchFamily="66" charset="0"/>
              </a:rPr>
              <a:t>de définition de </a:t>
            </a:r>
            <a:r>
              <a:rPr lang="fr-FR" dirty="0" smtClean="0">
                <a:latin typeface="Comic Sans MS" panose="030F0702030302020204" pitchFamily="66" charset="0"/>
              </a:rPr>
              <a:t>f :   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84976"/>
              </p:ext>
            </p:extLst>
          </p:nvPr>
        </p:nvGraphicFramePr>
        <p:xfrm>
          <a:off x="1351467" y="1312784"/>
          <a:ext cx="20050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7" name="Equation" r:id="rId5" imgW="1155600" imgH="253800" progId="Equation.DSMT4">
                  <p:embed/>
                </p:oleObj>
              </mc:Choice>
              <mc:Fallback>
                <p:oleObj name="Equation" r:id="rId5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467" y="1312784"/>
                        <a:ext cx="2005013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70484" y="134719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</a:t>
            </a:r>
            <a:endParaRPr lang="fr-F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8926" y="3425780"/>
                <a:ext cx="52097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Comic Sans MS" panose="030F0702030302020204" pitchFamily="66" charset="0"/>
                  </a:rPr>
                  <a:t>2)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le </a:t>
                </a:r>
                <a:r>
                  <a:rPr lang="fr-FR" dirty="0">
                    <a:latin typeface="Comic Sans MS" panose="030F0702030302020204" pitchFamily="66" charset="0"/>
                  </a:rPr>
                  <a:t>taux d’accroissement de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 la fonction </a:t>
                </a:r>
                <a:r>
                  <a:rPr lang="fr-FR" dirty="0">
                    <a:latin typeface="Comic Sans MS" panose="030F0702030302020204" pitchFamily="66" charset="0"/>
                  </a:rPr>
                  <a:t>de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f Entre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  tel que :</a:t>
                </a:r>
                <a:r>
                  <a:rPr lang="fr-F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</a:t>
                </a:r>
                <a:r>
                  <a:rPr lang="fr-FR" dirty="0" smtClean="0">
                    <a:latin typeface="Comic Sans MS" panose="030F0702030302020204" pitchFamily="66" charset="0"/>
                  </a:rPr>
                  <a:t> est :   </a:t>
                </a:r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6" y="3425780"/>
                <a:ext cx="5209792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936" t="-3774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23827" y="988069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f est définie ssi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581862"/>
              </p:ext>
            </p:extLst>
          </p:nvPr>
        </p:nvGraphicFramePr>
        <p:xfrm>
          <a:off x="2652713" y="996950"/>
          <a:ext cx="7350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8" name="Equation" r:id="rId8" imgW="380880" imgH="177480" progId="Equation.DSMT4">
                  <p:embed/>
                </p:oleObj>
              </mc:Choice>
              <mc:Fallback>
                <p:oleObj name="Equation" r:id="rId8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996950"/>
                        <a:ext cx="735012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necteur droit 20"/>
          <p:cNvCxnSpPr/>
          <p:nvPr/>
        </p:nvCxnSpPr>
        <p:spPr>
          <a:xfrm flipH="1">
            <a:off x="5937194" y="231820"/>
            <a:ext cx="28226" cy="6387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97445"/>
              </p:ext>
            </p:extLst>
          </p:nvPr>
        </p:nvGraphicFramePr>
        <p:xfrm>
          <a:off x="508926" y="3996926"/>
          <a:ext cx="2202108" cy="764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9" name="Equation" r:id="rId10" imgW="1701720" imgH="457200" progId="Equation.DSMT4">
                  <p:embed/>
                </p:oleObj>
              </mc:Choice>
              <mc:Fallback>
                <p:oleObj name="Equation" r:id="rId10" imgW="1701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26" y="3996926"/>
                        <a:ext cx="2202108" cy="764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508926" y="4711833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On a : </a:t>
            </a:r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878077"/>
              </p:ext>
            </p:extLst>
          </p:nvPr>
        </p:nvGraphicFramePr>
        <p:xfrm>
          <a:off x="2557525" y="4569977"/>
          <a:ext cx="1734477" cy="75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0" name="Equation" r:id="rId12" imgW="1511280" imgH="482400" progId="Equation.DSMT4">
                  <p:embed/>
                </p:oleObj>
              </mc:Choice>
              <mc:Fallback>
                <p:oleObj name="Equation" r:id="rId12" imgW="1511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525" y="4569977"/>
                        <a:ext cx="1734477" cy="75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005384" y="416486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2762"/>
              </p:ext>
            </p:extLst>
          </p:nvPr>
        </p:nvGraphicFramePr>
        <p:xfrm>
          <a:off x="4292002" y="4612984"/>
          <a:ext cx="14112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1" name="Equation" r:id="rId14" imgW="1206360" imgH="431640" progId="Equation.DSMT4">
                  <p:embed/>
                </p:oleObj>
              </mc:Choice>
              <mc:Fallback>
                <p:oleObj name="Equation" r:id="rId14" imgW="1206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002" y="4612984"/>
                        <a:ext cx="1411288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6043988" y="977861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80063"/>
              </p:ext>
            </p:extLst>
          </p:nvPr>
        </p:nvGraphicFramePr>
        <p:xfrm>
          <a:off x="1314450" y="4703261"/>
          <a:ext cx="1196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2" name="Equation" r:id="rId16" imgW="952200" imgH="253800" progId="Equation.DSMT4">
                  <p:embed/>
                </p:oleObj>
              </mc:Choice>
              <mc:Fallback>
                <p:oleObj name="Equation" r:id="rId16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14450" y="4703261"/>
                        <a:ext cx="11969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6005384" y="1439157"/>
            <a:ext cx="410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3) </a:t>
            </a:r>
            <a:r>
              <a:rPr lang="fr-FR" dirty="0" smtClean="0">
                <a:latin typeface="Comic Sans MS" panose="030F0702030302020204" pitchFamily="66" charset="0"/>
              </a:rPr>
              <a:t> a)Etudions les </a:t>
            </a:r>
            <a:r>
              <a:rPr lang="fr-FR" dirty="0">
                <a:latin typeface="Comic Sans MS" panose="030F0702030302020204" pitchFamily="66" charset="0"/>
              </a:rPr>
              <a:t>variations de </a:t>
            </a:r>
            <a:r>
              <a:rPr lang="fr-FR" dirty="0" smtClean="0">
                <a:latin typeface="Comic Sans MS" panose="030F0702030302020204" pitchFamily="66" charset="0"/>
              </a:rPr>
              <a:t>f sur</a:t>
            </a:r>
            <a:endParaRPr lang="fr-FR" dirty="0"/>
          </a:p>
        </p:txBody>
      </p: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063616"/>
              </p:ext>
            </p:extLst>
          </p:nvPr>
        </p:nvGraphicFramePr>
        <p:xfrm>
          <a:off x="10099721" y="1402089"/>
          <a:ext cx="879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3" name="Equation" r:id="rId18" imgW="558720" imgH="253800" progId="Equation.DSMT4">
                  <p:embed/>
                </p:oleObj>
              </mc:Choice>
              <mc:Fallback>
                <p:oleObj name="Equation" r:id="rId18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9721" y="1402089"/>
                        <a:ext cx="879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6193078" y="1896928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Soient : </a:t>
            </a:r>
            <a:endParaRPr lang="fr-FR" dirty="0"/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423706"/>
              </p:ext>
            </p:extLst>
          </p:nvPr>
        </p:nvGraphicFramePr>
        <p:xfrm>
          <a:off x="7150480" y="1868075"/>
          <a:ext cx="137318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4" name="Equation" r:id="rId20" imgW="838080" imgH="253800" progId="Equation.DSMT4">
                  <p:embed/>
                </p:oleObj>
              </mc:Choice>
              <mc:Fallback>
                <p:oleObj name="Equation" r:id="rId20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480" y="1868075"/>
                        <a:ext cx="1373187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8626529" y="1877557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 </a:t>
            </a:r>
            <a:endParaRPr lang="fr-FR" dirty="0"/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352827"/>
              </p:ext>
            </p:extLst>
          </p:nvPr>
        </p:nvGraphicFramePr>
        <p:xfrm>
          <a:off x="9133399" y="1837635"/>
          <a:ext cx="14160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5" name="Equation" r:id="rId22" imgW="863280" imgH="253800" progId="Equation.DSMT4">
                  <p:embed/>
                </p:oleObj>
              </mc:Choice>
              <mc:Fallback>
                <p:oleObj name="Equation" r:id="rId22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3399" y="1837635"/>
                        <a:ext cx="1416050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482679"/>
              </p:ext>
            </p:extLst>
          </p:nvPr>
        </p:nvGraphicFramePr>
        <p:xfrm>
          <a:off x="6296223" y="2277954"/>
          <a:ext cx="10001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6" name="Equation" r:id="rId24" imgW="609480" imgH="253800" progId="Equation.DSMT4">
                  <p:embed/>
                </p:oleObj>
              </mc:Choice>
              <mc:Fallback>
                <p:oleObj name="Equation" r:id="rId24" imgW="60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223" y="2277954"/>
                        <a:ext cx="1000125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8920"/>
              </p:ext>
            </p:extLst>
          </p:nvPr>
        </p:nvGraphicFramePr>
        <p:xfrm>
          <a:off x="8225035" y="2290654"/>
          <a:ext cx="879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7" name="Equation" r:id="rId26" imgW="622080" imgH="228600" progId="Equation.DSMT4">
                  <p:embed/>
                </p:oleObj>
              </mc:Choice>
              <mc:Fallback>
                <p:oleObj name="Equation" r:id="rId26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5035" y="2290654"/>
                        <a:ext cx="87947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08012"/>
              </p:ext>
            </p:extLst>
          </p:nvPr>
        </p:nvGraphicFramePr>
        <p:xfrm>
          <a:off x="6316860" y="2701816"/>
          <a:ext cx="10207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8" name="Equation" r:id="rId28" imgW="622080" imgH="253800" progId="Equation.DSMT4">
                  <p:embed/>
                </p:oleObj>
              </mc:Choice>
              <mc:Fallback>
                <p:oleObj name="Equation" r:id="rId28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860" y="2701816"/>
                        <a:ext cx="1020763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7528812" y="2725256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618822"/>
              </p:ext>
            </p:extLst>
          </p:nvPr>
        </p:nvGraphicFramePr>
        <p:xfrm>
          <a:off x="8123435" y="2711341"/>
          <a:ext cx="10715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9" name="Equation" r:id="rId30" imgW="634680" imgH="228600" progId="Equation.DSMT4">
                  <p:embed/>
                </p:oleObj>
              </mc:Choice>
              <mc:Fallback>
                <p:oleObj name="Equation" r:id="rId30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435" y="2711341"/>
                        <a:ext cx="1071563" cy="398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9117196" y="2320747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9096163" y="2690079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(2)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7480407" y="2320747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61111" y="5013101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Par suite: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232044" y="4997477"/>
            <a:ext cx="35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f est strictement décroissante </a:t>
            </a:r>
          </a:p>
        </p:txBody>
      </p:sp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501076"/>
              </p:ext>
            </p:extLst>
          </p:nvPr>
        </p:nvGraphicFramePr>
        <p:xfrm>
          <a:off x="8147050" y="5383213"/>
          <a:ext cx="7175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0" name="Equation" r:id="rId32" imgW="558720" imgH="253800" progId="Equation.DSMT4">
                  <p:embed/>
                </p:oleObj>
              </mc:Choice>
              <mc:Fallback>
                <p:oleObj name="Equation" r:id="rId32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7050" y="5383213"/>
                        <a:ext cx="7175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7"/>
          <p:cNvSpPr/>
          <p:nvPr/>
        </p:nvSpPr>
        <p:spPr>
          <a:xfrm>
            <a:off x="6061577" y="312681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 +(2)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7051543" y="3158371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Donne: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9873319" y="4401476"/>
                <a:ext cx="1544162" cy="630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rPr>
                          <m:t>(−)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b="0" i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fr-FR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=</a:t>
                </a:r>
                <a:r>
                  <a:rPr lang="fr-FR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fr-FR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-</a:t>
                </a:r>
                <a:r>
                  <a:rPr lang="fr-FR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319" y="4401476"/>
                <a:ext cx="1544162" cy="630494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91339" y="1722252"/>
            <a:ext cx="240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sym typeface="Wingdings"/>
              </a:rPr>
              <a:t>a)</a:t>
            </a:r>
            <a:r>
              <a:rPr lang="fr-FR" dirty="0" smtClean="0">
                <a:latin typeface="Comic Sans MS" panose="030F0702030302020204" pitchFamily="66" charset="0"/>
              </a:rPr>
              <a:t>Pour </a:t>
            </a:r>
            <a:r>
              <a:rPr lang="fr-FR" dirty="0">
                <a:latin typeface="Comic Sans MS" panose="030F0702030302020204" pitchFamily="66" charset="0"/>
              </a:rPr>
              <a:t>tout réel x  si</a:t>
            </a:r>
          </a:p>
        </p:txBody>
      </p: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994164"/>
              </p:ext>
            </p:extLst>
          </p:nvPr>
        </p:nvGraphicFramePr>
        <p:xfrm>
          <a:off x="3081968" y="1722252"/>
          <a:ext cx="7937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1" name="Equation" r:id="rId35" imgW="457200" imgH="190440" progId="Equation.DSMT4">
                  <p:embed/>
                </p:oleObj>
              </mc:Choice>
              <mc:Fallback>
                <p:oleObj name="Equation" r:id="rId35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968" y="1722252"/>
                        <a:ext cx="793750" cy="328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3902312" y="1716525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alors: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645597"/>
              </p:ext>
            </p:extLst>
          </p:nvPr>
        </p:nvGraphicFramePr>
        <p:xfrm>
          <a:off x="4577992" y="1699422"/>
          <a:ext cx="9493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2" name="Equation" r:id="rId37" imgW="545760" imgH="190440" progId="Equation.DSMT4">
                  <p:embed/>
                </p:oleObj>
              </mc:Choice>
              <mc:Fallback>
                <p:oleObj name="Equation" r:id="rId37" imgW="5457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992" y="1699422"/>
                        <a:ext cx="949325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5"/>
          <p:cNvSpPr/>
          <p:nvPr/>
        </p:nvSpPr>
        <p:spPr>
          <a:xfrm>
            <a:off x="708181" y="2091584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  <a:sym typeface="Wingdings"/>
              </a:rPr>
              <a:t>b)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25409"/>
              </p:ext>
            </p:extLst>
          </p:nvPr>
        </p:nvGraphicFramePr>
        <p:xfrm>
          <a:off x="1114061" y="2105514"/>
          <a:ext cx="920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3" name="Equation" r:id="rId39" imgW="596880" imgH="253800" progId="Equation.DSMT4">
                  <p:embed/>
                </p:oleObj>
              </mc:Choice>
              <mc:Fallback>
                <p:oleObj name="Equation" r:id="rId39" imgW="596880" imgH="253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061" y="2105514"/>
                        <a:ext cx="92075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115275"/>
              </p:ext>
            </p:extLst>
          </p:nvPr>
        </p:nvGraphicFramePr>
        <p:xfrm>
          <a:off x="1840213" y="2542611"/>
          <a:ext cx="12144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4" name="Equation" r:id="rId41" imgW="787320" imgH="431640" progId="Equation.DSMT4">
                  <p:embed/>
                </p:oleObj>
              </mc:Choice>
              <mc:Fallback>
                <p:oleObj name="Equation" r:id="rId41" imgW="787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213" y="2542611"/>
                        <a:ext cx="1214438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313541"/>
              </p:ext>
            </p:extLst>
          </p:nvPr>
        </p:nvGraphicFramePr>
        <p:xfrm>
          <a:off x="2032007" y="1970656"/>
          <a:ext cx="9017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5" name="Equation" r:id="rId43" imgW="583920" imgH="393480" progId="Equation.DSMT4">
                  <p:embed/>
                </p:oleObj>
              </mc:Choice>
              <mc:Fallback>
                <p:oleObj name="Equation" r:id="rId43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7" y="1970656"/>
                        <a:ext cx="901700" cy="611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636663"/>
              </p:ext>
            </p:extLst>
          </p:nvPr>
        </p:nvGraphicFramePr>
        <p:xfrm>
          <a:off x="2941874" y="1970656"/>
          <a:ext cx="96043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6" name="Equation" r:id="rId45" imgW="622080" imgH="393480" progId="Equation.DSMT4">
                  <p:embed/>
                </p:oleObj>
              </mc:Choice>
              <mc:Fallback>
                <p:oleObj name="Equation" r:id="rId45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874" y="1970656"/>
                        <a:ext cx="960438" cy="611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707195"/>
              </p:ext>
            </p:extLst>
          </p:nvPr>
        </p:nvGraphicFramePr>
        <p:xfrm>
          <a:off x="3096165" y="2690671"/>
          <a:ext cx="920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7" name="Equation" r:id="rId47" imgW="596880" imgH="253800" progId="Equation.DSMT4">
                  <p:embed/>
                </p:oleObj>
              </mc:Choice>
              <mc:Fallback>
                <p:oleObj name="Equation" r:id="rId47" imgW="596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165" y="2690671"/>
                        <a:ext cx="92075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570484" y="3036913"/>
            <a:ext cx="351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  est une fonction impaire,</a:t>
            </a:r>
          </a:p>
        </p:txBody>
      </p:sp>
      <p:sp>
        <p:nvSpPr>
          <p:cNvPr id="7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341813"/>
              </p:ext>
            </p:extLst>
          </p:nvPr>
        </p:nvGraphicFramePr>
        <p:xfrm>
          <a:off x="1768802" y="5265734"/>
          <a:ext cx="2317388" cy="76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8" name="Equation" r:id="rId49" imgW="1701800" imgH="457200" progId="Equation.DSMT4">
                  <p:embed/>
                </p:oleObj>
              </mc:Choice>
              <mc:Fallback>
                <p:oleObj name="Equation" r:id="rId49" imgW="1701800" imgH="457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802" y="5265734"/>
                        <a:ext cx="2317388" cy="763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341890"/>
              </p:ext>
            </p:extLst>
          </p:nvPr>
        </p:nvGraphicFramePr>
        <p:xfrm>
          <a:off x="546309" y="5393118"/>
          <a:ext cx="1196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9" name="Equation" r:id="rId51" imgW="952200" imgH="253800" progId="Equation.DSMT4">
                  <p:embed/>
                </p:oleObj>
              </mc:Choice>
              <mc:Fallback>
                <p:oleObj name="Equation" r:id="rId51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546309" y="5393118"/>
                        <a:ext cx="11969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3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0" name="Obje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6902"/>
              </p:ext>
            </p:extLst>
          </p:nvPr>
        </p:nvGraphicFramePr>
        <p:xfrm>
          <a:off x="708181" y="5900364"/>
          <a:ext cx="27368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0" name="Equation" r:id="rId53" imgW="1739880" imgH="457200" progId="Equation.DSMT4">
                  <p:embed/>
                </p:oleObj>
              </mc:Choice>
              <mc:Fallback>
                <p:oleObj name="Equation" r:id="rId53" imgW="1739880" imgH="457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81" y="5900364"/>
                        <a:ext cx="2736850" cy="735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620925"/>
              </p:ext>
            </p:extLst>
          </p:nvPr>
        </p:nvGraphicFramePr>
        <p:xfrm>
          <a:off x="3522818" y="5918531"/>
          <a:ext cx="23177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1" name="Equation" r:id="rId55" imgW="1473120" imgH="457200" progId="Equation.DSMT4">
                  <p:embed/>
                </p:oleObj>
              </mc:Choice>
              <mc:Fallback>
                <p:oleObj name="Equation" r:id="rId55" imgW="1473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818" y="5918531"/>
                        <a:ext cx="2317750" cy="733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3" name="Obje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520079"/>
              </p:ext>
            </p:extLst>
          </p:nvPr>
        </p:nvGraphicFramePr>
        <p:xfrm>
          <a:off x="7092439" y="231820"/>
          <a:ext cx="35750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2" name="Equation" r:id="rId57" imgW="2666880" imgH="457200" progId="Equation.DSMT4">
                  <p:embed/>
                </p:oleObj>
              </mc:Choice>
              <mc:Fallback>
                <p:oleObj name="Equation" r:id="rId57" imgW="2666880" imgH="4572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39" y="231820"/>
                        <a:ext cx="3575050" cy="677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194464"/>
              </p:ext>
            </p:extLst>
          </p:nvPr>
        </p:nvGraphicFramePr>
        <p:xfrm>
          <a:off x="6825783" y="784161"/>
          <a:ext cx="1966313" cy="66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3" name="Equation" r:id="rId59" imgW="1409400" imgH="431640" progId="Equation.DSMT4">
                  <p:embed/>
                </p:oleObj>
              </mc:Choice>
              <mc:Fallback>
                <p:oleObj name="Equation" r:id="rId59" imgW="1409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783" y="784161"/>
                        <a:ext cx="1966313" cy="665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0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72315"/>
              </p:ext>
            </p:extLst>
          </p:nvPr>
        </p:nvGraphicFramePr>
        <p:xfrm>
          <a:off x="7949635" y="3158371"/>
          <a:ext cx="1237447" cy="396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4" name="Equation" r:id="rId61" imgW="723586" imgH="228501" progId="Equation.DSMT4">
                  <p:embed/>
                </p:oleObj>
              </mc:Choice>
              <mc:Fallback>
                <p:oleObj name="Equation" r:id="rId61" imgW="723586" imgH="228501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9635" y="3158371"/>
                        <a:ext cx="1237447" cy="396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/>
          <p:nvPr/>
        </p:nvSpPr>
        <p:spPr>
          <a:xfrm>
            <a:off x="9316186" y="3145697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 on a 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24902" y="3157434"/>
                <a:ext cx="992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902" y="3157434"/>
                <a:ext cx="992579" cy="369332"/>
              </a:xfrm>
              <a:prstGeom prst="rect">
                <a:avLst/>
              </a:prstGeom>
              <a:blipFill rotWithShape="1"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6270560" y="4513180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469611"/>
              </p:ext>
            </p:extLst>
          </p:nvPr>
        </p:nvGraphicFramePr>
        <p:xfrm>
          <a:off x="6967735" y="3559066"/>
          <a:ext cx="13239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5" name="Equation" r:id="rId64" imgW="774360" imgH="228600" progId="Equation.DSMT4">
                  <p:embed/>
                </p:oleObj>
              </mc:Choice>
              <mc:Fallback>
                <p:oleObj name="Equation" r:id="rId64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735" y="3559066"/>
                        <a:ext cx="132397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169535" y="4003023"/>
            <a:ext cx="131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C’est-à-dire </a:t>
            </a:r>
            <a:endParaRPr lang="fr-FR" dirty="0"/>
          </a:p>
        </p:txBody>
      </p:sp>
      <p:graphicFrame>
        <p:nvGraphicFramePr>
          <p:cNvPr id="84" name="Obje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79132"/>
              </p:ext>
            </p:extLst>
          </p:nvPr>
        </p:nvGraphicFramePr>
        <p:xfrm>
          <a:off x="7510967" y="3966705"/>
          <a:ext cx="12811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6" name="Equation" r:id="rId66" imgW="749160" imgH="228600" progId="Equation.DSMT4">
                  <p:embed/>
                </p:oleObj>
              </mc:Choice>
              <mc:Fallback>
                <p:oleObj name="Equation" r:id="rId66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967" y="3966705"/>
                        <a:ext cx="1281113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ctangle 87"/>
          <p:cNvSpPr/>
          <p:nvPr/>
        </p:nvSpPr>
        <p:spPr>
          <a:xfrm>
            <a:off x="8853714" y="3941552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(-)</a:t>
            </a:r>
            <a:endParaRPr lang="fr-FR" dirty="0"/>
          </a:p>
        </p:txBody>
      </p:sp>
      <p:graphicFrame>
        <p:nvGraphicFramePr>
          <p:cNvPr id="89" name="Obje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895093"/>
              </p:ext>
            </p:extLst>
          </p:nvPr>
        </p:nvGraphicFramePr>
        <p:xfrm>
          <a:off x="9790745" y="3967580"/>
          <a:ext cx="955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7" name="Equation" r:id="rId68" imgW="558720" imgH="228600" progId="Equation.DSMT4">
                  <p:embed/>
                </p:oleObj>
              </mc:Choice>
              <mc:Fallback>
                <p:oleObj name="Equation" r:id="rId68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0745" y="3967580"/>
                        <a:ext cx="95567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89"/>
          <p:cNvSpPr/>
          <p:nvPr/>
        </p:nvSpPr>
        <p:spPr>
          <a:xfrm>
            <a:off x="9358668" y="3969193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</a:t>
            </a:r>
            <a:endParaRPr lang="fr-FR" dirty="0"/>
          </a:p>
        </p:txBody>
      </p:sp>
      <p:sp>
        <p:nvSpPr>
          <p:cNvPr id="91" name="Rectangle 90"/>
          <p:cNvSpPr/>
          <p:nvPr/>
        </p:nvSpPr>
        <p:spPr>
          <a:xfrm>
            <a:off x="10792929" y="3978499"/>
            <a:ext cx="489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(+)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92" name="Obje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174328"/>
              </p:ext>
            </p:extLst>
          </p:nvPr>
        </p:nvGraphicFramePr>
        <p:xfrm>
          <a:off x="7046913" y="4343400"/>
          <a:ext cx="24701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8" name="Equation" r:id="rId70" imgW="1650960" imgH="431640" progId="Equation.DSMT4">
                  <p:embed/>
                </p:oleObj>
              </mc:Choice>
              <mc:Fallback>
                <p:oleObj name="Equation" r:id="rId70" imgW="1650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4343400"/>
                        <a:ext cx="2470150" cy="712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325021" y="5382433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sur: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193078" y="5944616"/>
            <a:ext cx="410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3) </a:t>
            </a:r>
            <a:r>
              <a:rPr lang="fr-FR" dirty="0" smtClean="0">
                <a:latin typeface="Comic Sans MS" panose="030F0702030302020204" pitchFamily="66" charset="0"/>
              </a:rPr>
              <a:t> b)Etudions les </a:t>
            </a:r>
            <a:r>
              <a:rPr lang="fr-FR" dirty="0">
                <a:latin typeface="Comic Sans MS" panose="030F0702030302020204" pitchFamily="66" charset="0"/>
              </a:rPr>
              <a:t>variations de </a:t>
            </a:r>
            <a:r>
              <a:rPr lang="fr-FR" dirty="0" smtClean="0">
                <a:latin typeface="Comic Sans MS" panose="030F0702030302020204" pitchFamily="66" charset="0"/>
              </a:rPr>
              <a:t>f sur</a:t>
            </a:r>
            <a:endParaRPr lang="fr-FR" dirty="0"/>
          </a:p>
        </p:txBody>
      </p:sp>
      <p:graphicFrame>
        <p:nvGraphicFramePr>
          <p:cNvPr id="94" name="Obje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508926"/>
              </p:ext>
            </p:extLst>
          </p:nvPr>
        </p:nvGraphicFramePr>
        <p:xfrm>
          <a:off x="10193338" y="5945188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9" name="Equation" r:id="rId72" imgW="685800" imgH="253800" progId="Equation.DSMT4">
                  <p:embed/>
                </p:oleObj>
              </mc:Choice>
              <mc:Fallback>
                <p:oleObj name="Equation" r:id="rId72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3338" y="5945188"/>
                        <a:ext cx="1079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169535" y="3572220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1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4" grpId="0"/>
      <p:bldP spid="27" grpId="0"/>
      <p:bldP spid="31" grpId="0"/>
      <p:bldP spid="35" grpId="0"/>
      <p:bldP spid="37" grpId="0"/>
      <p:bldP spid="39" grpId="0"/>
      <p:bldP spid="45" grpId="0"/>
      <p:bldP spid="47" grpId="0"/>
      <p:bldP spid="48" grpId="0"/>
      <p:bldP spid="50" grpId="0"/>
      <p:bldP spid="55" grpId="0"/>
      <p:bldP spid="56" grpId="0"/>
      <p:bldP spid="58" grpId="0"/>
      <p:bldP spid="59" grpId="0"/>
      <p:bldP spid="60" grpId="0"/>
      <p:bldP spid="3" grpId="0"/>
      <p:bldP spid="64" grpId="0"/>
      <p:bldP spid="66" grpId="0"/>
      <p:bldP spid="74" grpId="0"/>
      <p:bldP spid="72" grpId="0"/>
      <p:bldP spid="5" grpId="0"/>
      <p:bldP spid="73" grpId="0"/>
      <p:bldP spid="6" grpId="0"/>
      <p:bldP spid="88" grpId="0"/>
      <p:bldP spid="90" grpId="0"/>
      <p:bldP spid="91" grpId="0"/>
      <p:bldP spid="7" grpId="0"/>
      <p:bldP spid="93" grpId="0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263" y="277912"/>
            <a:ext cx="410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3) </a:t>
            </a:r>
            <a:r>
              <a:rPr lang="fr-FR" dirty="0" smtClean="0">
                <a:latin typeface="Comic Sans MS" panose="030F0702030302020204" pitchFamily="66" charset="0"/>
              </a:rPr>
              <a:t> b)Etudions les </a:t>
            </a:r>
            <a:r>
              <a:rPr lang="fr-FR" dirty="0">
                <a:latin typeface="Comic Sans MS" panose="030F0702030302020204" pitchFamily="66" charset="0"/>
              </a:rPr>
              <a:t>variations de </a:t>
            </a:r>
            <a:r>
              <a:rPr lang="fr-FR" dirty="0" smtClean="0">
                <a:latin typeface="Comic Sans MS" panose="030F0702030302020204" pitchFamily="66" charset="0"/>
              </a:rPr>
              <a:t>f sur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631293"/>
              </p:ext>
            </p:extLst>
          </p:nvPr>
        </p:nvGraphicFramePr>
        <p:xfrm>
          <a:off x="4526634" y="278484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2" name="Equation" r:id="rId3" imgW="685800" imgH="253800" progId="Equation.DSMT4">
                  <p:embed/>
                </p:oleObj>
              </mc:Choice>
              <mc:Fallback>
                <p:oleObj name="Equation" r:id="rId3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634" y="278484"/>
                        <a:ext cx="1079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cteur droit 4"/>
          <p:cNvCxnSpPr/>
          <p:nvPr/>
        </p:nvCxnSpPr>
        <p:spPr>
          <a:xfrm flipH="1">
            <a:off x="6834575" y="288462"/>
            <a:ext cx="28226" cy="6387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9263" y="840944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On a 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858601"/>
              </p:ext>
            </p:extLst>
          </p:nvPr>
        </p:nvGraphicFramePr>
        <p:xfrm>
          <a:off x="1346144" y="692659"/>
          <a:ext cx="1966313" cy="66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3" name="Equation" r:id="rId5" imgW="1409400" imgH="431640" progId="Equation.DSMT4">
                  <p:embed/>
                </p:oleObj>
              </mc:Choice>
              <mc:Fallback>
                <p:oleObj name="Equation" r:id="rId5" imgW="1409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144" y="692659"/>
                        <a:ext cx="1966313" cy="665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49263" y="1328081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Soient : 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469990"/>
              </p:ext>
            </p:extLst>
          </p:nvPr>
        </p:nvGraphicFramePr>
        <p:xfrm>
          <a:off x="1528763" y="1298575"/>
          <a:ext cx="16017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4" name="Equation" r:id="rId7" imgW="977760" imgH="253800" progId="Equation.DSMT4">
                  <p:embed/>
                </p:oleObj>
              </mc:Choice>
              <mc:Fallback>
                <p:oleObj name="Equation" r:id="rId7" imgW="977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1298575"/>
                        <a:ext cx="1601787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118489" y="1308710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 </a:t>
            </a:r>
            <a:endParaRPr lang="fr-FR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169392"/>
              </p:ext>
            </p:extLst>
          </p:nvPr>
        </p:nvGraphicFramePr>
        <p:xfrm>
          <a:off x="3522663" y="1268413"/>
          <a:ext cx="16240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5" name="Equation" r:id="rId9" imgW="990360" imgH="253800" progId="Equation.DSMT4">
                  <p:embed/>
                </p:oleObj>
              </mc:Choice>
              <mc:Fallback>
                <p:oleObj name="Equation" r:id="rId9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1268413"/>
                        <a:ext cx="1624012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525871"/>
              </p:ext>
            </p:extLst>
          </p:nvPr>
        </p:nvGraphicFramePr>
        <p:xfrm>
          <a:off x="449263" y="1709738"/>
          <a:ext cx="11874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6" name="Equation" r:id="rId11" imgW="723600" imgH="253800" progId="Equation.DSMT4">
                  <p:embed/>
                </p:oleObj>
              </mc:Choice>
              <mc:Fallback>
                <p:oleObj name="Equation" r:id="rId11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709738"/>
                        <a:ext cx="1187450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616138"/>
              </p:ext>
            </p:extLst>
          </p:nvPr>
        </p:nvGraphicFramePr>
        <p:xfrm>
          <a:off x="2886075" y="1722438"/>
          <a:ext cx="5381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7" name="Equation" r:id="rId13" imgW="380880" imgH="228600" progId="Equation.DSMT4">
                  <p:embed/>
                </p:oleObj>
              </mc:Choice>
              <mc:Fallback>
                <p:oleObj name="Equation" r:id="rId13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1722438"/>
                        <a:ext cx="538163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197170"/>
              </p:ext>
            </p:extLst>
          </p:nvPr>
        </p:nvGraphicFramePr>
        <p:xfrm>
          <a:off x="449263" y="2133600"/>
          <a:ext cx="12287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8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2133600"/>
                        <a:ext cx="1228725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020772" y="2156409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21751"/>
              </p:ext>
            </p:extLst>
          </p:nvPr>
        </p:nvGraphicFramePr>
        <p:xfrm>
          <a:off x="2806700" y="2143125"/>
          <a:ext cx="685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9" name="Equation" r:id="rId17" imgW="406080" imgH="228600" progId="Equation.DSMT4">
                  <p:embed/>
                </p:oleObj>
              </mc:Choice>
              <mc:Fallback>
                <p:oleObj name="Equation" r:id="rId17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143125"/>
                        <a:ext cx="685800" cy="398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609156" y="175190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588123" y="2121232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(2)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972367" y="175190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Donc </a:t>
            </a:r>
            <a:r>
              <a:rPr lang="fr-FR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9263" y="3978484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Par suite: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61063" y="4003199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f est strictement croissante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9263" y="2557971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(1) +(2</a:t>
            </a:r>
            <a:r>
              <a:rPr lang="fr-FR" dirty="0">
                <a:latin typeface="Comic Sans MS" panose="030F0702030302020204" pitchFamily="66" charset="0"/>
              </a:rPr>
              <a:t>) </a:t>
            </a:r>
            <a:r>
              <a:rPr lang="fr-FR" dirty="0" smtClean="0">
                <a:latin typeface="Comic Sans MS" panose="030F0702030302020204" pitchFamily="66" charset="0"/>
              </a:rPr>
              <a:t>+(3)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887722" y="2557288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Donne: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33015" y="3372705"/>
                <a:ext cx="1544162" cy="630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b="0" i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fr-FR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b="0" i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fr-FR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=</a:t>
                </a:r>
                <a:r>
                  <a:rPr lang="fr-FR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fr-FR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  <a:r>
                  <a:rPr lang="fr-FR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15" y="3372705"/>
                <a:ext cx="1544162" cy="63049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705743"/>
              </p:ext>
            </p:extLst>
          </p:nvPr>
        </p:nvGraphicFramePr>
        <p:xfrm>
          <a:off x="2974576" y="2544199"/>
          <a:ext cx="9334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0" name="Equation" r:id="rId20" imgW="545760" imgH="228600" progId="Equation.DSMT4">
                  <p:embed/>
                </p:oleObj>
              </mc:Choice>
              <mc:Fallback>
                <p:oleObj name="Equation" r:id="rId20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576" y="2544199"/>
                        <a:ext cx="933450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4072551" y="1936566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 on a : </a:t>
            </a:r>
            <a:r>
              <a:rPr lang="fr-FR" dirty="0">
                <a:latin typeface="Comic Sans MS" panose="030F0702030302020204" pitchFamily="66" charset="0"/>
              </a:rPr>
              <a:t> </a:t>
            </a:r>
            <a:r>
              <a:rPr lang="fr-F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91627" y="1933686"/>
                <a:ext cx="992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𝟏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</a:rPr>
                      <m:t>𝒙</m:t>
                    </m:r>
                    <m:r>
                      <a:rPr lang="fr-FR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27" y="1933686"/>
                <a:ext cx="992579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49263" y="3425780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Donc: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263" y="3003373"/>
            <a:ext cx="131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C’est-à-dire </a:t>
            </a:r>
            <a:endParaRPr lang="fr-FR" dirty="0"/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298821"/>
              </p:ext>
            </p:extLst>
          </p:nvPr>
        </p:nvGraphicFramePr>
        <p:xfrm>
          <a:off x="1844197" y="3003373"/>
          <a:ext cx="12811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1" name="Equation" r:id="rId23" imgW="749160" imgH="228600" progId="Equation.DSMT4">
                  <p:embed/>
                </p:oleObj>
              </mc:Choice>
              <mc:Fallback>
                <p:oleObj name="Equation" r:id="rId23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197" y="3003373"/>
                        <a:ext cx="1281113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3139328" y="3003373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(+)</a:t>
            </a:r>
            <a:endParaRPr lang="fr-FR" dirty="0"/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902666"/>
              </p:ext>
            </p:extLst>
          </p:nvPr>
        </p:nvGraphicFramePr>
        <p:xfrm>
          <a:off x="4120835" y="2985796"/>
          <a:ext cx="955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2" name="Equation" r:id="rId25" imgW="558720" imgH="228600" progId="Equation.DSMT4">
                  <p:embed/>
                </p:oleObj>
              </mc:Choice>
              <mc:Fallback>
                <p:oleObj name="Equation" r:id="rId25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835" y="2985796"/>
                        <a:ext cx="95567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3618725" y="2958857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5129496" y="2985796"/>
            <a:ext cx="489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(+)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965562"/>
              </p:ext>
            </p:extLst>
          </p:nvPr>
        </p:nvGraphicFramePr>
        <p:xfrm>
          <a:off x="1299549" y="3331558"/>
          <a:ext cx="24701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3" name="Equation" r:id="rId27" imgW="1650960" imgH="431640" progId="Equation.DSMT4">
                  <p:embed/>
                </p:oleObj>
              </mc:Choice>
              <mc:Fallback>
                <p:oleObj name="Equation" r:id="rId27" imgW="1650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549" y="3331558"/>
                        <a:ext cx="2470150" cy="712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4758844" y="3998083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sur: 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867488"/>
              </p:ext>
            </p:extLst>
          </p:nvPr>
        </p:nvGraphicFramePr>
        <p:xfrm>
          <a:off x="5337641" y="3990221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4" name="Equation" r:id="rId29" imgW="685800" imgH="253800" progId="Equation.DSMT4">
                  <p:embed/>
                </p:oleObj>
              </mc:Choice>
              <mc:Fallback>
                <p:oleObj name="Equation" r:id="rId29" imgW="685800" imgH="253800" progId="Equation.DSMT4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641" y="3990221"/>
                        <a:ext cx="1079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449263" y="4359553"/>
            <a:ext cx="3318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4) a)Les variation </a:t>
            </a:r>
            <a:r>
              <a:rPr lang="fr-FR" dirty="0">
                <a:latin typeface="Comic Sans MS" panose="030F0702030302020204" pitchFamily="66" charset="0"/>
              </a:rPr>
              <a:t>de f sur D</a:t>
            </a:r>
            <a:r>
              <a:rPr lang="fr-FR" baseline="-25000" dirty="0">
                <a:latin typeface="Comic Sans MS" panose="030F0702030302020204" pitchFamily="66" charset="0"/>
              </a:rPr>
              <a:t>f</a:t>
            </a: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761206" y="6306764"/>
            <a:ext cx="5545736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ultiplier 41"/>
          <p:cNvSpPr/>
          <p:nvPr/>
        </p:nvSpPr>
        <p:spPr>
          <a:xfrm>
            <a:off x="3284196" y="6054351"/>
            <a:ext cx="214312" cy="5048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3" name="Picture 277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9" y="6039307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78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77" y="5991682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Connecteur droit 45"/>
          <p:cNvCxnSpPr/>
          <p:nvPr/>
        </p:nvCxnSpPr>
        <p:spPr>
          <a:xfrm>
            <a:off x="4120835" y="6190950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3441301" y="6264610"/>
            <a:ext cx="695370" cy="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2653131" y="624914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644135"/>
              </p:ext>
            </p:extLst>
          </p:nvPr>
        </p:nvGraphicFramePr>
        <p:xfrm>
          <a:off x="4060455" y="6310152"/>
          <a:ext cx="2222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5" name="Equation" r:id="rId33" imgW="88560" imgH="164880" progId="Equation.DSMT4">
                  <p:embed/>
                </p:oleObj>
              </mc:Choice>
              <mc:Fallback>
                <p:oleObj name="Equation" r:id="rId3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455" y="6310152"/>
                        <a:ext cx="2222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5050751" y="577475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J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854655" y="6307051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I’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72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254373"/>
              </p:ext>
            </p:extLst>
          </p:nvPr>
        </p:nvGraphicFramePr>
        <p:xfrm>
          <a:off x="2499100" y="6388914"/>
          <a:ext cx="355555" cy="22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6" name="Equation" r:id="rId35" imgW="190440" imgH="164880" progId="Equation.DSMT4">
                  <p:embed/>
                </p:oleObj>
              </mc:Choice>
              <mc:Fallback>
                <p:oleObj name="Equation" r:id="rId35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100" y="6388914"/>
                        <a:ext cx="355555" cy="224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3633334" y="627587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75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133754"/>
              </p:ext>
            </p:extLst>
          </p:nvPr>
        </p:nvGraphicFramePr>
        <p:xfrm>
          <a:off x="3284196" y="6403601"/>
          <a:ext cx="3175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7" name="Equation" r:id="rId37" imgW="126720" imgH="177480" progId="Equation.DSMT4">
                  <p:embed/>
                </p:oleObj>
              </mc:Choice>
              <mc:Fallback>
                <p:oleObj name="Equation" r:id="rId3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196" y="6403601"/>
                        <a:ext cx="3175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Connecteur droit 77"/>
          <p:cNvCxnSpPr>
            <a:endCxn id="45" idx="2"/>
          </p:cNvCxnSpPr>
          <p:nvPr/>
        </p:nvCxnSpPr>
        <p:spPr>
          <a:xfrm flipV="1">
            <a:off x="4139237" y="6248857"/>
            <a:ext cx="2103140" cy="131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4795248" y="6158755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746443"/>
              </p:ext>
            </p:extLst>
          </p:nvPr>
        </p:nvGraphicFramePr>
        <p:xfrm>
          <a:off x="4657725" y="6307372"/>
          <a:ext cx="317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8" name="Equation" r:id="rId39" imgW="126720" imgH="164880" progId="Equation.DSMT4">
                  <p:embed/>
                </p:oleObj>
              </mc:Choice>
              <mc:Fallback>
                <p:oleObj name="Equation" r:id="rId39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6307372"/>
                        <a:ext cx="317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Connecteur droit 82"/>
          <p:cNvCxnSpPr/>
          <p:nvPr/>
        </p:nvCxnSpPr>
        <p:spPr>
          <a:xfrm>
            <a:off x="5477177" y="6190950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52285"/>
              </p:ext>
            </p:extLst>
          </p:nvPr>
        </p:nvGraphicFramePr>
        <p:xfrm>
          <a:off x="5297488" y="6335947"/>
          <a:ext cx="2857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9" name="Equation" r:id="rId41" imgW="114120" imgH="177480" progId="Equation.DSMT4">
                  <p:embed/>
                </p:oleObj>
              </mc:Choice>
              <mc:Fallback>
                <p:oleObj name="Equation" r:id="rId41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6335947"/>
                        <a:ext cx="2857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Connecteur droit 85"/>
          <p:cNvCxnSpPr/>
          <p:nvPr/>
        </p:nvCxnSpPr>
        <p:spPr>
          <a:xfrm flipV="1">
            <a:off x="2653131" y="6306907"/>
            <a:ext cx="695370" cy="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584587" y="6351763"/>
            <a:ext cx="2103140" cy="131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365336" y="5924109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J’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49263" y="4718345"/>
            <a:ext cx="6465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Puisque f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est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impaire et </a:t>
            </a:r>
            <a:r>
              <a:rPr lang="fr-FR" dirty="0">
                <a:latin typeface="Comic Sans MS" panose="030F0702030302020204" pitchFamily="66" charset="0"/>
              </a:rPr>
              <a:t>f est </a:t>
            </a:r>
            <a:r>
              <a:rPr lang="fr-FR" dirty="0" smtClean="0">
                <a:latin typeface="Comic Sans MS" panose="030F0702030302020204" pitchFamily="66" charset="0"/>
              </a:rPr>
              <a:t>strictement décroissante </a:t>
            </a:r>
          </a:p>
          <a:p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fr-FR" dirty="0"/>
          </a:p>
        </p:txBody>
      </p:sp>
      <p:graphicFrame>
        <p:nvGraphicFramePr>
          <p:cNvPr id="92" name="Obje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573500"/>
              </p:ext>
            </p:extLst>
          </p:nvPr>
        </p:nvGraphicFramePr>
        <p:xfrm>
          <a:off x="1303222" y="5049621"/>
          <a:ext cx="7175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0" name="Equation" r:id="rId43" imgW="558720" imgH="253800" progId="Equation.DSMT4">
                  <p:embed/>
                </p:oleObj>
              </mc:Choice>
              <mc:Fallback>
                <p:oleObj name="Equation" r:id="rId43" imgW="558720" imgH="253800" progId="Equation.DSMT4">
                  <p:embed/>
                  <p:pic>
                    <p:nvPicPr>
                      <p:cNvPr id="0" name="Obje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222" y="5049621"/>
                        <a:ext cx="7175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92"/>
          <p:cNvSpPr/>
          <p:nvPr/>
        </p:nvSpPr>
        <p:spPr>
          <a:xfrm>
            <a:off x="6862801" y="1037919"/>
            <a:ext cx="438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alors f est strictement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croissante</a:t>
            </a:r>
            <a:endParaRPr lang="fr-FR" dirty="0"/>
          </a:p>
        </p:txBody>
      </p:sp>
      <p:sp>
        <p:nvSpPr>
          <p:cNvPr id="94" name="Rectangle 93"/>
          <p:cNvSpPr/>
          <p:nvPr/>
        </p:nvSpPr>
        <p:spPr>
          <a:xfrm>
            <a:off x="584587" y="505205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sur :           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025267" y="5054765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alors: est strictement décroissante 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96" name="Obje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301390"/>
              </p:ext>
            </p:extLst>
          </p:nvPr>
        </p:nvGraphicFramePr>
        <p:xfrm>
          <a:off x="1341505" y="5450882"/>
          <a:ext cx="8969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1" name="Equation" r:id="rId45" imgW="698400" imgH="253800" progId="Equation.DSMT4">
                  <p:embed/>
                </p:oleObj>
              </mc:Choice>
              <mc:Fallback>
                <p:oleObj name="Equation" r:id="rId45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505" y="5450882"/>
                        <a:ext cx="8969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Rectangle 96"/>
          <p:cNvSpPr/>
          <p:nvPr/>
        </p:nvSpPr>
        <p:spPr>
          <a:xfrm>
            <a:off x="565021" y="5424097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sur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862801" y="288462"/>
            <a:ext cx="4704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Puisque f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est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impaire et </a:t>
            </a:r>
            <a:r>
              <a:rPr lang="fr-FR" dirty="0">
                <a:latin typeface="Comic Sans MS" panose="030F0702030302020204" pitchFamily="66" charset="0"/>
              </a:rPr>
              <a:t>f est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fr-FR" dirty="0"/>
          </a:p>
        </p:txBody>
      </p:sp>
      <p:sp>
        <p:nvSpPr>
          <p:cNvPr id="100" name="Rectangle 99"/>
          <p:cNvSpPr/>
          <p:nvPr/>
        </p:nvSpPr>
        <p:spPr>
          <a:xfrm>
            <a:off x="6862801" y="1413904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sur :            </a:t>
            </a:r>
          </a:p>
        </p:txBody>
      </p:sp>
      <p:graphicFrame>
        <p:nvGraphicFramePr>
          <p:cNvPr id="102" name="Obje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176030"/>
              </p:ext>
            </p:extLst>
          </p:nvPr>
        </p:nvGraphicFramePr>
        <p:xfrm>
          <a:off x="7523083" y="1407971"/>
          <a:ext cx="14065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2" name="Equation" r:id="rId47" imgW="825480" imgH="253800" progId="Equation.DSMT4">
                  <p:embed/>
                </p:oleObj>
              </mc:Choice>
              <mc:Fallback>
                <p:oleObj name="Equation" r:id="rId47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083" y="1407971"/>
                        <a:ext cx="14065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/>
          <p:cNvSpPr/>
          <p:nvPr/>
        </p:nvSpPr>
        <p:spPr>
          <a:xfrm>
            <a:off x="6862801" y="708652"/>
            <a:ext cx="304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strictement croissante sur</a:t>
            </a:r>
          </a:p>
        </p:txBody>
      </p:sp>
      <p:graphicFrame>
        <p:nvGraphicFramePr>
          <p:cNvPr id="105" name="Obje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400631"/>
              </p:ext>
            </p:extLst>
          </p:nvPr>
        </p:nvGraphicFramePr>
        <p:xfrm>
          <a:off x="9912238" y="690118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3" name="Equation" r:id="rId49" imgW="685800" imgH="253800" progId="Equation.DSMT4">
                  <p:embed/>
                </p:oleObj>
              </mc:Choice>
              <mc:Fallback>
                <p:oleObj name="Equation" r:id="rId49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2238" y="690118"/>
                        <a:ext cx="1079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105"/>
          <p:cNvSpPr/>
          <p:nvPr/>
        </p:nvSpPr>
        <p:spPr>
          <a:xfrm>
            <a:off x="6862801" y="1793285"/>
            <a:ext cx="33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b) le </a:t>
            </a:r>
            <a:r>
              <a:rPr lang="fr-FR" dirty="0">
                <a:latin typeface="Comic Sans MS" panose="030F0702030302020204" pitchFamily="66" charset="0"/>
              </a:rPr>
              <a:t>tableau de variation de </a:t>
            </a:r>
            <a:r>
              <a:rPr lang="fr-FR" dirty="0" smtClean="0">
                <a:latin typeface="Comic Sans MS" panose="030F0702030302020204" pitchFamily="66" charset="0"/>
              </a:rPr>
              <a:t>f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960529" y="1971743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(3)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9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1" name="Tableau 10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548568"/>
                  </p:ext>
                </p:extLst>
              </p:nvPr>
            </p:nvGraphicFramePr>
            <p:xfrm>
              <a:off x="7002830" y="2556176"/>
              <a:ext cx="4781339" cy="124925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95801">
                      <a:extLst>
                        <a:ext uri="{9D8B030D-6E8A-4147-A177-3AD203B41FA5}">
                          <a16:colId xmlns:a16="http://schemas.microsoft.com/office/drawing/2014/main" xmlns="" val="2913730793"/>
                        </a:ext>
                      </a:extLst>
                    </a:gridCol>
                    <a:gridCol w="653328">
                      <a:extLst>
                        <a:ext uri="{9D8B030D-6E8A-4147-A177-3AD203B41FA5}">
                          <a16:colId xmlns:a16="http://schemas.microsoft.com/office/drawing/2014/main" xmlns="" val="2850375820"/>
                        </a:ext>
                      </a:extLst>
                    </a:gridCol>
                    <a:gridCol w="1158478">
                      <a:extLst>
                        <a:ext uri="{9D8B030D-6E8A-4147-A177-3AD203B41FA5}">
                          <a16:colId xmlns:a16="http://schemas.microsoft.com/office/drawing/2014/main" xmlns="" val="385188986"/>
                        </a:ext>
                      </a:extLst>
                    </a:gridCol>
                    <a:gridCol w="2073732">
                      <a:extLst>
                        <a:ext uri="{9D8B030D-6E8A-4147-A177-3AD203B41FA5}">
                          <a16:colId xmlns:a16="http://schemas.microsoft.com/office/drawing/2014/main" xmlns="" val="1472542335"/>
                        </a:ext>
                      </a:extLst>
                    </a:gridCol>
                  </a:tblGrid>
                  <a:tr h="429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b="0" dirty="0" smtClean="0">
                              <a:latin typeface="Comic Sans MS" panose="030F0702030302020204" pitchFamily="66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0" lang="fr-FR" sz="2000" b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+∞</m:t>
                              </m:r>
                            </m:oMath>
                          </a14:m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4735166"/>
                      </a:ext>
                    </a:extLst>
                  </a:tr>
                  <a:tr h="792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 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7061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1" name="Tableau 10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548568"/>
                  </p:ext>
                </p:extLst>
              </p:nvPr>
            </p:nvGraphicFramePr>
            <p:xfrm>
              <a:off x="7002830" y="2556176"/>
              <a:ext cx="4781339" cy="124925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958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3730793"/>
                        </a:ext>
                      </a:extLst>
                    </a:gridCol>
                    <a:gridCol w="6533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0375820"/>
                        </a:ext>
                      </a:extLst>
                    </a:gridCol>
                    <a:gridCol w="115847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5188986"/>
                        </a:ext>
                      </a:extLst>
                    </a:gridCol>
                    <a:gridCol w="207373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7254233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mpd="sng">
                          <a:noFill/>
                        </a:lnR>
                        <a:blipFill rotWithShape="1">
                          <a:blip r:embed="rId50"/>
                          <a:stretch>
                            <a:fillRect l="-138318" t="-10667" r="-496262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blipFill rotWithShape="1">
                          <a:blip r:embed="rId50"/>
                          <a:stretch>
                            <a:fillRect l="-130882" t="-10667" r="-294" b="-17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84735166"/>
                      </a:ext>
                    </a:extLst>
                  </a:tr>
                  <a:tr h="792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 (x)</a:t>
                          </a:r>
                          <a:endParaRPr lang="fr-FR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970619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3" name="Straight Arrow Connector 8"/>
          <p:cNvCxnSpPr/>
          <p:nvPr/>
        </p:nvCxnSpPr>
        <p:spPr>
          <a:xfrm flipV="1">
            <a:off x="10592027" y="3143523"/>
            <a:ext cx="831534" cy="586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9508352" y="261372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fr-F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6" name="Straight Arrow Connector 8"/>
          <p:cNvCxnSpPr/>
          <p:nvPr/>
        </p:nvCxnSpPr>
        <p:spPr>
          <a:xfrm>
            <a:off x="9747775" y="3048547"/>
            <a:ext cx="502492" cy="746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9702275" y="2985796"/>
            <a:ext cx="0" cy="809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ight Arrow 13"/>
          <p:cNvSpPr/>
          <p:nvPr/>
        </p:nvSpPr>
        <p:spPr>
          <a:xfrm rot="16200000">
            <a:off x="9357612" y="3995743"/>
            <a:ext cx="507296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1" name="Obje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332047"/>
              </p:ext>
            </p:extLst>
          </p:nvPr>
        </p:nvGraphicFramePr>
        <p:xfrm>
          <a:off x="9766849" y="3956530"/>
          <a:ext cx="15065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4" name="Equation" r:id="rId51" imgW="838080" imgH="253800" progId="Equation.DSMT4">
                  <p:embed/>
                </p:oleObj>
              </mc:Choice>
              <mc:Fallback>
                <p:oleObj name="Equation" r:id="rId51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6849" y="3956530"/>
                        <a:ext cx="15065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Rectangle 121"/>
          <p:cNvSpPr/>
          <p:nvPr/>
        </p:nvSpPr>
        <p:spPr>
          <a:xfrm>
            <a:off x="8940884" y="3990221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car: </a:t>
            </a:r>
            <a:endParaRPr lang="fr-FR" dirty="0"/>
          </a:p>
        </p:txBody>
      </p:sp>
      <p:sp>
        <p:nvSpPr>
          <p:cNvPr id="123" name="Rectangle 122"/>
          <p:cNvSpPr/>
          <p:nvPr/>
        </p:nvSpPr>
        <p:spPr>
          <a:xfrm>
            <a:off x="10250267" y="2613728"/>
            <a:ext cx="34176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fr-F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6" name="Connecteur droit 125"/>
          <p:cNvCxnSpPr/>
          <p:nvPr/>
        </p:nvCxnSpPr>
        <p:spPr>
          <a:xfrm>
            <a:off x="9586403" y="2985796"/>
            <a:ext cx="0" cy="809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8557018" y="2576827"/>
            <a:ext cx="49885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fr-F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8" name="Straight Arrow Connector 8"/>
          <p:cNvCxnSpPr/>
          <p:nvPr/>
        </p:nvCxnSpPr>
        <p:spPr>
          <a:xfrm>
            <a:off x="9054753" y="3188039"/>
            <a:ext cx="453599" cy="5421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8"/>
          <p:cNvCxnSpPr/>
          <p:nvPr/>
        </p:nvCxnSpPr>
        <p:spPr>
          <a:xfrm flipV="1">
            <a:off x="8023538" y="3132452"/>
            <a:ext cx="625699" cy="555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Obje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058876"/>
              </p:ext>
            </p:extLst>
          </p:nvPr>
        </p:nvGraphicFramePr>
        <p:xfrm>
          <a:off x="7034518" y="4151436"/>
          <a:ext cx="1352283" cy="595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5" name="Equation" r:id="rId53" imgW="901440" imgH="393480" progId="Equation.DSMT4">
                  <p:embed/>
                </p:oleObj>
              </mc:Choice>
              <mc:Fallback>
                <p:oleObj name="Equation" r:id="rId53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518" y="4151436"/>
                        <a:ext cx="1352283" cy="595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334865"/>
              </p:ext>
            </p:extLst>
          </p:nvPr>
        </p:nvGraphicFramePr>
        <p:xfrm>
          <a:off x="7077289" y="4796394"/>
          <a:ext cx="14668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6" name="Equation" r:id="rId55" imgW="977760" imgH="393480" progId="Equation.DSMT4">
                  <p:embed/>
                </p:oleObj>
              </mc:Choice>
              <mc:Fallback>
                <p:oleObj name="Equation" r:id="rId55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289" y="4796394"/>
                        <a:ext cx="14668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306639"/>
              </p:ext>
            </p:extLst>
          </p:nvPr>
        </p:nvGraphicFramePr>
        <p:xfrm>
          <a:off x="9233853" y="4769364"/>
          <a:ext cx="20383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7" name="Equation" r:id="rId57" imgW="1358640" imgH="393480" progId="Equation.DSMT4">
                  <p:embed/>
                </p:oleObj>
              </mc:Choice>
              <mc:Fallback>
                <p:oleObj name="Equation" r:id="rId57" imgW="1358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3853" y="4769364"/>
                        <a:ext cx="203835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Rectangle 132"/>
          <p:cNvSpPr/>
          <p:nvPr/>
        </p:nvSpPr>
        <p:spPr>
          <a:xfrm>
            <a:off x="8688511" y="4856844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</a:t>
            </a:r>
            <a:endParaRPr lang="fr-FR" dirty="0"/>
          </a:p>
        </p:txBody>
      </p:sp>
      <p:sp>
        <p:nvSpPr>
          <p:cNvPr id="134" name="Rectangle 133"/>
          <p:cNvSpPr/>
          <p:nvPr/>
        </p:nvSpPr>
        <p:spPr>
          <a:xfrm>
            <a:off x="8555898" y="3048547"/>
            <a:ext cx="49885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fr-F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0250267" y="3487897"/>
            <a:ext cx="34176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fr-F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8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000"/>
                            </p:stCondLst>
                            <p:childTnLst>
                              <p:par>
                                <p:cTn id="209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3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5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29" grpId="0"/>
      <p:bldP spid="31" grpId="0"/>
      <p:bldP spid="33" grpId="0"/>
      <p:bldP spid="35" grpId="0"/>
      <p:bldP spid="36" grpId="0"/>
      <p:bldP spid="38" grpId="0"/>
      <p:bldP spid="40" grpId="0"/>
      <p:bldP spid="42" grpId="0" animBg="1"/>
      <p:bldP spid="67" grpId="0"/>
      <p:bldP spid="68" grpId="0"/>
      <p:bldP spid="74" grpId="0"/>
      <p:bldP spid="90" grpId="0"/>
      <p:bldP spid="91" grpId="0"/>
      <p:bldP spid="93" grpId="0"/>
      <p:bldP spid="94" grpId="0"/>
      <p:bldP spid="95" grpId="0"/>
      <p:bldP spid="97" grpId="0"/>
      <p:bldP spid="98" grpId="0"/>
      <p:bldP spid="100" grpId="0"/>
      <p:bldP spid="104" grpId="0"/>
      <p:bldP spid="106" grpId="0"/>
      <p:bldP spid="158" grpId="0"/>
      <p:bldP spid="108" grpId="0"/>
      <p:bldP spid="119" grpId="0" animBg="1"/>
      <p:bldP spid="122" grpId="0"/>
      <p:bldP spid="123" grpId="0"/>
      <p:bldP spid="127" grpId="0"/>
      <p:bldP spid="133" grpId="0"/>
      <p:bldP spid="134" grpId="0"/>
      <p:bldP spid="1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2987" y="320830"/>
            <a:ext cx="538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V) Extremums d’une fonction numérique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9210" y="697233"/>
            <a:ext cx="1801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1)Définitions </a:t>
            </a:r>
            <a:r>
              <a:rPr lang="fr-FR" sz="2000" b="1" dirty="0">
                <a:solidFill>
                  <a:srgbClr val="C00000"/>
                </a:solidFill>
              </a:rPr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51221" y="686993"/>
                <a:ext cx="834714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Soit f une fonction numérique définie sur un intervalle </a:t>
                </a:r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I </a:t>
                </a:r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 </m:t>
                    </m:r>
                  </m:oMath>
                </a14:m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I    </a:t>
                </a:r>
                <a:endParaRPr lang="fr-FR" sz="20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221" y="686993"/>
                <a:ext cx="8347148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804" t="-7692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05757" y="1085725"/>
            <a:ext cx="5719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Dire que f(a) est  un  </a:t>
            </a:r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maximum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 f sur I</a:t>
            </a:r>
            <a:endParaRPr lang="fr-F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78108" y="1087103"/>
                <a:ext cx="21978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000" dirty="0" smtClean="0">
                        <a:solidFill>
                          <a:prstClr val="black"/>
                        </a:solidFill>
                        <a:latin typeface="Comic Sans MS" panose="030F0702030302020204" pitchFamily="66" charset="0"/>
                      </a:rPr>
                      <m:t>on</m:t>
                    </m:r>
                    <m:r>
                      <m:rPr>
                        <m:nor/>
                      </m:rPr>
                      <a:rPr lang="fr-FR" sz="2000" dirty="0" smtClean="0">
                        <a:solidFill>
                          <a:prstClr val="black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fr-FR" sz="2000" dirty="0" smtClean="0">
                        <a:solidFill>
                          <a:prstClr val="black"/>
                        </a:solidFill>
                        <a:latin typeface="Comic Sans MS" panose="030F0702030302020204" pitchFamily="66" charset="0"/>
                      </a:rPr>
                      <m:t>a</m:t>
                    </m:r>
                    <m:r>
                      <m:rPr>
                        <m:nor/>
                      </m:rPr>
                      <a:rPr lang="fr-FR" sz="2000" dirty="0" smtClean="0">
                        <a:solidFill>
                          <a:prstClr val="black"/>
                        </a:solidFill>
                        <a:latin typeface="Comic Sans MS" panose="030F0702030302020204" pitchFamily="66" charset="0"/>
                      </a:rPr>
                      <m:t>:</m:t>
                    </m:r>
                    <m:r>
                      <a:rPr lang="fr-FR" sz="2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)≤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108" y="1087103"/>
                <a:ext cx="2197846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1944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05757" y="1503017"/>
            <a:ext cx="5510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Dire que f(a) est  un  minimum de f sur </a:t>
            </a:r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I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fr-F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06161" y="1507224"/>
                <a:ext cx="21417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0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</a:rPr>
                      <m:t>on</m:t>
                    </m:r>
                    <m:r>
                      <m:rPr>
                        <m:nor/>
                      </m:rPr>
                      <a:rPr lang="fr-FR" sz="20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fr-FR" sz="20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</a:rPr>
                      <m:t>a</m:t>
                    </m:r>
                    <m:r>
                      <m:rPr>
                        <m:nor/>
                      </m:rPr>
                      <a:rPr lang="fr-FR" sz="20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</a:rPr>
                      <m:t>: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r>
                      <a:rPr lang="fr-FR" sz="20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  <m:r>
                      <a:rPr lang="fr-FR" sz="2000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161" y="1507224"/>
                <a:ext cx="214174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1989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387747" y="1867928"/>
            <a:ext cx="6141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fr-FR" sz="2000" b="1" dirty="0" smtClean="0"/>
              <a:t>Rq:   </a:t>
            </a:r>
            <a:r>
              <a:rPr lang="fr-FR" sz="2000" dirty="0">
                <a:latin typeface="Comic Sans MS" panose="030F0702030302020204" pitchFamily="66" charset="0"/>
              </a:rPr>
              <a:t>Un </a:t>
            </a:r>
            <a:r>
              <a:rPr 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extremum</a:t>
            </a:r>
            <a:r>
              <a:rPr lang="fr-FR" sz="2000" dirty="0">
                <a:latin typeface="Comic Sans MS" panose="030F0702030302020204" pitchFamily="66" charset="0"/>
              </a:rPr>
              <a:t> est un maximum ou un minimum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9210" y="2380736"/>
            <a:ext cx="1486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2</a:t>
            </a:r>
            <a:r>
              <a:rPr lang="fr-FR" sz="2000" b="1" dirty="0" smtClean="0">
                <a:solidFill>
                  <a:srgbClr val="C00000"/>
                </a:solidFill>
              </a:rPr>
              <a:t>) Exemple :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5771" y="2418132"/>
            <a:ext cx="4873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Soit une fonction f représentée par la courbe ci-contre.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351" y="2380736"/>
            <a:ext cx="5134001" cy="42739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39210" y="3064463"/>
            <a:ext cx="479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1)Préciser </a:t>
            </a:r>
            <a:r>
              <a:rPr lang="fr-FR" dirty="0">
                <a:latin typeface="Comic Sans MS" panose="030F0702030302020204" pitchFamily="66" charset="0"/>
              </a:rPr>
              <a:t>l’ensemble de définition </a:t>
            </a:r>
            <a:r>
              <a:rPr lang="fr-FR" dirty="0" smtClean="0">
                <a:latin typeface="Comic Sans MS" panose="030F0702030302020204" pitchFamily="66" charset="0"/>
              </a:rPr>
              <a:t>D</a:t>
            </a:r>
            <a:r>
              <a:rPr lang="fr-FR" baseline="-25000" dirty="0" smtClean="0">
                <a:latin typeface="Comic Sans MS" panose="030F0702030302020204" pitchFamily="66" charset="0"/>
              </a:rPr>
              <a:t>f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de f.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9210" y="3433795"/>
            <a:ext cx="479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2)Quelle est le </a:t>
            </a:r>
            <a:r>
              <a:rPr lang="fr-FR" dirty="0">
                <a:latin typeface="Comic Sans MS" panose="030F0702030302020204" pitchFamily="66" charset="0"/>
              </a:rPr>
              <a:t>maximum </a:t>
            </a:r>
            <a:r>
              <a:rPr lang="fr-FR" dirty="0" smtClean="0">
                <a:latin typeface="Comic Sans MS" panose="030F0702030302020204" pitchFamily="66" charset="0"/>
              </a:rPr>
              <a:t> de f sur </a:t>
            </a:r>
            <a:r>
              <a:rPr lang="fr-FR" dirty="0">
                <a:latin typeface="Comic Sans MS" panose="030F0702030302020204" pitchFamily="66" charset="0"/>
              </a:rPr>
              <a:t>D</a:t>
            </a:r>
            <a:r>
              <a:rPr lang="fr-FR" baseline="-25000" dirty="0">
                <a:latin typeface="Comic Sans MS" panose="030F0702030302020204" pitchFamily="66" charset="0"/>
              </a:rPr>
              <a:t>f</a:t>
            </a:r>
            <a:r>
              <a:rPr lang="fr-FR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En quelle valeur est-il atteint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9210" y="4076933"/>
            <a:ext cx="479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3)Quelle est </a:t>
            </a:r>
            <a:r>
              <a:rPr lang="fr-FR" dirty="0">
                <a:latin typeface="Comic Sans MS" panose="030F0702030302020204" pitchFamily="66" charset="0"/>
              </a:rPr>
              <a:t>le minimum de </a:t>
            </a:r>
            <a:r>
              <a:rPr lang="fr-FR" dirty="0" smtClean="0">
                <a:latin typeface="Comic Sans MS" panose="030F0702030302020204" pitchFamily="66" charset="0"/>
              </a:rPr>
              <a:t>f sur </a:t>
            </a:r>
            <a:r>
              <a:rPr lang="fr-FR" dirty="0">
                <a:latin typeface="Comic Sans MS" panose="030F0702030302020204" pitchFamily="66" charset="0"/>
              </a:rPr>
              <a:t>D</a:t>
            </a:r>
            <a:r>
              <a:rPr lang="fr-FR" baseline="-25000" dirty="0">
                <a:latin typeface="Comic Sans MS" panose="030F0702030302020204" pitchFamily="66" charset="0"/>
              </a:rPr>
              <a:t>f</a:t>
            </a:r>
            <a:r>
              <a:rPr lang="fr-FR" dirty="0" smtClean="0">
                <a:latin typeface="Comic Sans MS" panose="030F0702030302020204" pitchFamily="66" charset="0"/>
              </a:rPr>
              <a:t> ?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En quelle valeur est-il atteint 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9209" y="4723264"/>
            <a:ext cx="1311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Solution:</a:t>
            </a:r>
            <a:endParaRPr lang="fr-FR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32844" y="4754042"/>
                <a:ext cx="17182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 smtClean="0">
                    <a:latin typeface="Comic Sans MS" panose="030F0702030302020204" pitchFamily="66" charset="0"/>
                  </a:rPr>
                  <a:t>1) D</a:t>
                </a:r>
                <a:r>
                  <a:rPr lang="fr-FR" sz="2000" baseline="-25000" dirty="0" smtClean="0">
                    <a:latin typeface="Comic Sans MS" panose="030F0702030302020204" pitchFamily="66" charset="0"/>
                  </a:rPr>
                  <a:t>f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/>
                          </a:rPr>
                          <m:t>−</m:t>
                        </m:r>
                        <m:r>
                          <a:rPr lang="fr-FR" sz="2000" b="0" i="1" smtClean="0">
                            <a:latin typeface="Cambria Math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/>
                          </a:rPr>
                          <m:t>;</m:t>
                        </m:r>
                        <m:r>
                          <a:rPr lang="fr-FR" sz="2000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endParaRPr lang="fr-FR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844" y="4754042"/>
                <a:ext cx="1718227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3546" t="-7692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962341" y="5123374"/>
            <a:ext cx="4776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2) le </a:t>
            </a:r>
            <a:r>
              <a:rPr lang="fr-FR" sz="2000" dirty="0">
                <a:latin typeface="Comic Sans MS" panose="030F0702030302020204" pitchFamily="66" charset="0"/>
              </a:rPr>
              <a:t>maximum  de f sur D</a:t>
            </a:r>
            <a:r>
              <a:rPr lang="fr-FR" sz="2000" baseline="-25000" dirty="0">
                <a:latin typeface="Comic Sans MS" panose="030F0702030302020204" pitchFamily="66" charset="0"/>
              </a:rPr>
              <a:t>f</a:t>
            </a:r>
            <a:r>
              <a:rPr lang="fr-FR" sz="2000" dirty="0" smtClean="0">
                <a:latin typeface="Comic Sans MS" panose="030F0702030302020204" pitchFamily="66" charset="0"/>
              </a:rPr>
              <a:t> est </a:t>
            </a:r>
            <a:endParaRPr lang="fr-FR" sz="2000" dirty="0">
              <a:latin typeface="Comic Sans MS" panose="030F0702030302020204" pitchFamily="66" charset="0"/>
            </a:endParaRPr>
          </a:p>
          <a:p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6060" y="5461928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il </a:t>
            </a:r>
            <a:r>
              <a:rPr lang="fr-FR" dirty="0" smtClean="0">
                <a:latin typeface="Comic Sans MS" panose="030F0702030302020204" pitchFamily="66" charset="0"/>
              </a:rPr>
              <a:t>est atteint en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957086" y="5797017"/>
            <a:ext cx="478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3) le minimum  </a:t>
            </a:r>
            <a:r>
              <a:rPr lang="fr-FR" sz="2000" dirty="0">
                <a:latin typeface="Comic Sans MS" panose="030F0702030302020204" pitchFamily="66" charset="0"/>
              </a:rPr>
              <a:t>de f sur D</a:t>
            </a:r>
            <a:r>
              <a:rPr lang="fr-FR" sz="2000" baseline="-25000" dirty="0">
                <a:latin typeface="Comic Sans MS" panose="030F0702030302020204" pitchFamily="66" charset="0"/>
              </a:rPr>
              <a:t>f</a:t>
            </a:r>
            <a:r>
              <a:rPr lang="fr-FR" sz="2000" dirty="0" smtClean="0">
                <a:latin typeface="Comic Sans MS" panose="030F0702030302020204" pitchFamily="66" charset="0"/>
              </a:rPr>
              <a:t> est </a:t>
            </a:r>
            <a:endParaRPr lang="fr-FR" sz="2000" dirty="0">
              <a:latin typeface="Comic Sans MS" panose="030F0702030302020204" pitchFamily="66" charset="0"/>
            </a:endParaRPr>
          </a:p>
          <a:p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87747" y="6150960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il </a:t>
            </a:r>
            <a:r>
              <a:rPr lang="fr-FR" dirty="0" smtClean="0">
                <a:latin typeface="Comic Sans MS" panose="030F0702030302020204" pitchFamily="66" charset="0"/>
              </a:rPr>
              <a:t>est atteint en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0045789" y="496948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90040" y="28797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08697" y="545685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78108" y="577735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380235" y="1097343"/>
                <a:ext cx="22978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si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 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I </a:t>
                </a:r>
                <a:endParaRPr lang="fr-FR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235" y="1097343"/>
                <a:ext cx="2297873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2918" t="-9091" r="-1592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80235" y="1507224"/>
                <a:ext cx="22209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si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 </m:t>
                    </m:r>
                  </m:oMath>
                </a14:m>
                <a:r>
                  <a:rPr lang="fr-FR" sz="20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I</a:t>
                </a:r>
                <a:endParaRPr lang="fr-FR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235" y="1507224"/>
                <a:ext cx="2220929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3022" t="-9091" r="-1923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720816" y="5123374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2991711" y="5426079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x</a:t>
            </a:r>
            <a:r>
              <a:rPr lang="fr-FR" sz="2000" baseline="-25000" dirty="0">
                <a:latin typeface="Comic Sans MS" panose="030F0702030302020204" pitchFamily="66" charset="0"/>
              </a:rPr>
              <a:t>0</a:t>
            </a:r>
            <a:r>
              <a:rPr lang="fr-FR" sz="2000" dirty="0">
                <a:latin typeface="Comic Sans MS" panose="030F0702030302020204" pitchFamily="66" charset="0"/>
              </a:rPr>
              <a:t> =-3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4681543" y="5765296"/>
            <a:ext cx="450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-1</a:t>
            </a:r>
            <a:endParaRPr lang="fr-FR" sz="2000" dirty="0"/>
          </a:p>
        </p:txBody>
      </p:sp>
      <p:sp>
        <p:nvSpPr>
          <p:cNvPr id="37" name="Rectangle 36"/>
          <p:cNvSpPr/>
          <p:nvPr/>
        </p:nvSpPr>
        <p:spPr>
          <a:xfrm>
            <a:off x="3257170" y="6150960"/>
            <a:ext cx="805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x</a:t>
            </a:r>
            <a:r>
              <a:rPr lang="fr-FR" sz="2000" baseline="-25000" dirty="0">
                <a:latin typeface="Comic Sans MS" panose="030F0702030302020204" pitchFamily="66" charset="0"/>
              </a:rPr>
              <a:t>0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smtClean="0">
                <a:latin typeface="Comic Sans MS" panose="030F0702030302020204" pitchFamily="66" charset="0"/>
              </a:rPr>
              <a:t>=2</a:t>
            </a:r>
            <a:endParaRPr lang="fr-FR" sz="2000" dirty="0"/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3751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3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8" name="Rectangle 25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02" name="Rectangle 31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04" name="Rectangle 33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10" name="Rectangle 43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14" name="Rectangle 19"/>
          <p:cNvSpPr>
            <a:spLocks noChangeArrowheads="1"/>
          </p:cNvSpPr>
          <p:nvPr/>
        </p:nvSpPr>
        <p:spPr bwMode="auto">
          <a:xfrm>
            <a:off x="1008833" y="520284"/>
            <a:ext cx="1449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itchFamily="18" charset="0"/>
              </a:rPr>
              <a:t>Exemples</a:t>
            </a: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15" name="Line 28"/>
          <p:cNvSpPr>
            <a:spLocks noChangeShapeType="1"/>
          </p:cNvSpPr>
          <p:nvPr/>
        </p:nvSpPr>
        <p:spPr bwMode="auto">
          <a:xfrm flipH="1">
            <a:off x="6501582" y="956845"/>
            <a:ext cx="0" cy="2027238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216" name="Imag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33" y="1028283"/>
            <a:ext cx="452966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Rectangle 20"/>
          <p:cNvSpPr>
            <a:spLocks noChangeArrowheads="1"/>
          </p:cNvSpPr>
          <p:nvPr/>
        </p:nvSpPr>
        <p:spPr bwMode="auto">
          <a:xfrm>
            <a:off x="1948633" y="2298283"/>
            <a:ext cx="3259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 dirty="0">
                <a:solidFill>
                  <a:schemeClr val="tx1"/>
                </a:solidFill>
                <a:latin typeface="Times New Roman" pitchFamily="18" charset="0"/>
              </a:rPr>
              <a:t>est un minimum de f sur </a:t>
            </a:r>
          </a:p>
        </p:txBody>
      </p:sp>
      <p:graphicFrame>
        <p:nvGraphicFramePr>
          <p:cNvPr id="8218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802249"/>
              </p:ext>
            </p:extLst>
          </p:nvPr>
        </p:nvGraphicFramePr>
        <p:xfrm>
          <a:off x="589733" y="2331621"/>
          <a:ext cx="135466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2" name="Equation" r:id="rId4" imgW="558558" imgH="253890" progId="Equation.DSMT4">
                  <p:embed/>
                </p:oleObj>
              </mc:Choice>
              <mc:Fallback>
                <p:oleObj name="Equation" r:id="rId4" imgW="55855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33" y="2331621"/>
                        <a:ext cx="135466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9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240825"/>
              </p:ext>
            </p:extLst>
          </p:nvPr>
        </p:nvGraphicFramePr>
        <p:xfrm>
          <a:off x="5138451" y="2379096"/>
          <a:ext cx="400049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3" name="Equation" r:id="rId6" imgW="164885" imgH="164885" progId="Equation.DSMT4">
                  <p:embed/>
                </p:oleObj>
              </mc:Choice>
              <mc:Fallback>
                <p:oleObj name="Equation" r:id="rId6" imgW="164885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451" y="2379096"/>
                        <a:ext cx="400049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20" name="Image 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49" y="956845"/>
            <a:ext cx="4222751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1" name="Rectangle 49"/>
          <p:cNvSpPr>
            <a:spLocks noChangeArrowheads="1"/>
          </p:cNvSpPr>
          <p:nvPr/>
        </p:nvSpPr>
        <p:spPr bwMode="auto">
          <a:xfrm>
            <a:off x="7896467" y="2304634"/>
            <a:ext cx="3361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 dirty="0">
                <a:solidFill>
                  <a:schemeClr val="tx1"/>
                </a:solidFill>
                <a:latin typeface="Times New Roman" pitchFamily="18" charset="0"/>
              </a:rPr>
              <a:t>est un maximum de g sur </a:t>
            </a:r>
          </a:p>
        </p:txBody>
      </p:sp>
      <p:graphicFrame>
        <p:nvGraphicFramePr>
          <p:cNvPr id="8222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907113"/>
              </p:ext>
            </p:extLst>
          </p:nvPr>
        </p:nvGraphicFramePr>
        <p:xfrm>
          <a:off x="6613767" y="2334796"/>
          <a:ext cx="1314449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4" name="Equation" r:id="rId9" imgW="571252" imgH="253890" progId="Equation.DSMT4">
                  <p:embed/>
                </p:oleObj>
              </mc:Choice>
              <mc:Fallback>
                <p:oleObj name="Equation" r:id="rId9" imgW="571252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767" y="2334796"/>
                        <a:ext cx="1314449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3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826709"/>
              </p:ext>
            </p:extLst>
          </p:nvPr>
        </p:nvGraphicFramePr>
        <p:xfrm>
          <a:off x="11094751" y="2403809"/>
          <a:ext cx="400049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5" name="Equation" r:id="rId11" imgW="164885" imgH="164885" progId="Equation.DSMT4">
                  <p:embed/>
                </p:oleObj>
              </mc:Choice>
              <mc:Fallback>
                <p:oleObj name="Equation" r:id="rId11" imgW="164885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4751" y="2403809"/>
                        <a:ext cx="400049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7442770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/>
      <p:bldP spid="82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0263" y="764705"/>
            <a:ext cx="1027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Soit la fonction </a:t>
            </a:r>
            <a:r>
              <a:rPr lang="fr-FR" sz="2400" b="1" i="1" dirty="0" smtClean="0"/>
              <a:t>f</a:t>
            </a:r>
            <a:r>
              <a:rPr lang="fr-FR" sz="2400" b="1" dirty="0" smtClean="0"/>
              <a:t> </a:t>
            </a:r>
            <a:r>
              <a:rPr lang="fr-FR" sz="2400" b="1" dirty="0"/>
              <a:t>définie sur l'intervalle [−1 ; 8</a:t>
            </a:r>
            <a:r>
              <a:rPr lang="fr-FR" sz="2400" b="1" dirty="0" smtClean="0"/>
              <a:t>] dont </a:t>
            </a:r>
            <a:r>
              <a:rPr lang="fr-FR" sz="2400" b="1" dirty="0"/>
              <a:t>la courbe représentative est tracée ci-dessous :</a:t>
            </a:r>
          </a:p>
        </p:txBody>
      </p:sp>
      <p:pic>
        <p:nvPicPr>
          <p:cNvPr id="11266" name="Picture 2" descr="C:\Users\atmani\Desktop\samedi\courbe-variation-secon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80" y="1595702"/>
            <a:ext cx="10273141" cy="37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90263" y="5517233"/>
            <a:ext cx="10945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1)Dresser </a:t>
            </a:r>
            <a:r>
              <a:rPr lang="fr-FR" sz="2400" b="1" dirty="0"/>
              <a:t>le tableau de variations de la </a:t>
            </a:r>
            <a:r>
              <a:rPr lang="fr-FR" sz="2400" b="1" dirty="0" smtClean="0"/>
              <a:t>fonction  </a:t>
            </a:r>
            <a:r>
              <a:rPr lang="fr-FR" sz="2400" b="1" i="1" dirty="0" smtClean="0"/>
              <a:t>f</a:t>
            </a:r>
            <a:endParaRPr lang="fr-F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123847" y="5980458"/>
            <a:ext cx="10911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2)Déterminer les </a:t>
            </a:r>
            <a:r>
              <a:rPr lang="fr-FR" sz="2400" b="1" dirty="0"/>
              <a:t>extremums </a:t>
            </a:r>
            <a:r>
              <a:rPr lang="fr-FR" sz="2400" b="1" dirty="0" smtClean="0"/>
              <a:t>de </a:t>
            </a:r>
            <a:r>
              <a:rPr lang="fr-FR" sz="2400" b="1" i="1" dirty="0" smtClean="0"/>
              <a:t>f</a:t>
            </a:r>
            <a:r>
              <a:rPr lang="fr-FR" sz="2400" b="1" dirty="0"/>
              <a:t>.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93233" y="293688"/>
            <a:ext cx="827405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chemeClr val="tx1"/>
                </a:solidFill>
                <a:latin typeface="Times New Roman" pitchFamily="18" charset="0"/>
              </a:rPr>
              <a:t>Exercice:</a:t>
            </a:r>
            <a:endParaRPr lang="fr-FR" altLang="fr-F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2480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312" y="4590850"/>
            <a:ext cx="10465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5 est </a:t>
            </a:r>
            <a:r>
              <a:rPr lang="fr-FR" sz="2400" dirty="0" smtClean="0"/>
              <a:t>le </a:t>
            </a:r>
            <a:r>
              <a:rPr lang="fr-FR" sz="2400" dirty="0"/>
              <a:t>maximum de f </a:t>
            </a:r>
            <a:r>
              <a:rPr lang="fr-FR" sz="2400" dirty="0" smtClean="0"/>
              <a:t>pour </a:t>
            </a:r>
            <a:r>
              <a:rPr lang="fr-FR" sz="2400" dirty="0"/>
              <a:t>x=1.</a:t>
            </a:r>
            <a:br>
              <a:rPr lang="fr-FR" sz="2400" dirty="0"/>
            </a:br>
            <a:r>
              <a:rPr lang="fr-FR" sz="2400" b="1" dirty="0" smtClean="0"/>
              <a:t>-3 </a:t>
            </a:r>
            <a:r>
              <a:rPr lang="fr-FR" sz="2400" dirty="0" smtClean="0"/>
              <a:t>est le minimum </a:t>
            </a:r>
            <a:r>
              <a:rPr lang="fr-FR" sz="2400" dirty="0"/>
              <a:t>de f </a:t>
            </a:r>
            <a:r>
              <a:rPr lang="fr-FR" sz="2400" dirty="0" smtClean="0"/>
              <a:t>pour </a:t>
            </a:r>
            <a:r>
              <a:rPr lang="fr-FR" sz="2400" dirty="0"/>
              <a:t>x=8.</a:t>
            </a:r>
          </a:p>
        </p:txBody>
      </p:sp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1066801" y="260648"/>
            <a:ext cx="1382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</a:rPr>
              <a:t>Solution: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0313" y="722611"/>
            <a:ext cx="625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1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192435" y="4159196"/>
            <a:ext cx="423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2)Détermination des </a:t>
            </a:r>
            <a:r>
              <a:rPr lang="fr-FR" sz="2000" b="1" dirty="0"/>
              <a:t>extremums de </a:t>
            </a:r>
            <a:r>
              <a:rPr lang="fr-FR" sz="2000" b="1" i="1" dirty="0"/>
              <a:t>f</a:t>
            </a:r>
            <a:r>
              <a:rPr lang="fr-FR" sz="2000" b="1" dirty="0"/>
              <a:t>. </a:t>
            </a:r>
          </a:p>
        </p:txBody>
      </p:sp>
      <p:pic>
        <p:nvPicPr>
          <p:cNvPr id="12290" name="Picture 2" descr="C:\Users\atmani\Desktop\samedi\tableau-de-vari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35" y="1312178"/>
            <a:ext cx="8343568" cy="26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696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78987" y="2205038"/>
            <a:ext cx="10477500" cy="14465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fr-FR" sz="4400" dirty="0" smtClean="0">
                <a:solidFill>
                  <a:schemeClr val="tx1"/>
                </a:solidFill>
                <a:latin typeface="Times New Roman" pitchFamily="18" charset="0"/>
              </a:rPr>
              <a:t>Leçon12: </a:t>
            </a:r>
            <a:r>
              <a:rPr lang="fr-FR" sz="4400" dirty="0"/>
              <a:t>FONCTIONS - </a:t>
            </a:r>
            <a:r>
              <a:rPr lang="fr-FR" sz="4400" i="1" dirty="0"/>
              <a:t>Généralités</a:t>
            </a:r>
            <a:r>
              <a:rPr lang="fr-FR" sz="4400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44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276351" y="6165850"/>
            <a:ext cx="10871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/>
              <a:t>Création :ATMANI NAJIB</a:t>
            </a: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1352551" y="746539"/>
            <a:ext cx="1071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 dirty="0">
                <a:solidFill>
                  <a:srgbClr val="FF0000"/>
                </a:solidFill>
                <a:latin typeface="Times New Roman" pitchFamily="18" charset="0"/>
              </a:rPr>
              <a:t>Résumé de Cours avec exemples et exercices avec corrections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1" y="5556263"/>
            <a:ext cx="235373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78820" y="182563"/>
            <a:ext cx="56959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</a:rPr>
              <a:t>Tronc commun Sciences</a:t>
            </a:r>
            <a:endParaRPr lang="fr-FR" alt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2865966" y="5314963"/>
            <a:ext cx="710565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Méthodes et astuces  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 Remarques et conseils pratiques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80041" y="3651588"/>
            <a:ext cx="104775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88900" algn="l"/>
              </a:tabLst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88900" algn="l"/>
              </a:tabLst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88900" algn="l"/>
              </a:tabLst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fr-FR" sz="2000" dirty="0" smtClean="0"/>
              <a:t>IIV</a:t>
            </a:r>
            <a:r>
              <a:rPr lang="fr-FR" sz="2000" dirty="0"/>
              <a:t>) Les variations d’une fonction </a:t>
            </a:r>
            <a:r>
              <a:rPr lang="fr-FR" sz="2000" dirty="0" smtClean="0"/>
              <a:t>numérique</a:t>
            </a:r>
            <a:endParaRPr lang="fr-FR" dirty="0"/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1676527" y="182872"/>
            <a:ext cx="2806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</a:rPr>
              <a:t>MATHÉMATIQUE</a:t>
            </a:r>
            <a:endParaRPr lang="fr-FR" alt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60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7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1858" y="1132449"/>
            <a:ext cx="10363200" cy="1143000"/>
          </a:xfrm>
        </p:spPr>
        <p:txBody>
          <a:bodyPr/>
          <a:lstStyle/>
          <a:p>
            <a:r>
              <a:rPr lang="fr-FR" altLang="fr-FR" dirty="0" smtClean="0">
                <a:solidFill>
                  <a:srgbClr val="FF3300"/>
                </a:solidFill>
              </a:rPr>
              <a:t>Exercices</a:t>
            </a:r>
            <a:endParaRPr lang="fr-FR" altLang="fr-FR" dirty="0">
              <a:solidFill>
                <a:srgbClr val="FF33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23160"/>
            <a:ext cx="9245600" cy="1752600"/>
          </a:xfrm>
        </p:spPr>
        <p:txBody>
          <a:bodyPr/>
          <a:lstStyle/>
          <a:p>
            <a:r>
              <a:rPr lang="fr-FR" altLang="fr-FR" b="1" dirty="0">
                <a:solidFill>
                  <a:schemeClr val="accent1"/>
                </a:solidFill>
              </a:rPr>
              <a:t>Dresser un tableau de variation à partir d’une représentation graphique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131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384800" cy="3810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1. Déterminer l’ensemble de définition de f</a:t>
            </a:r>
          </a:p>
        </p:txBody>
      </p:sp>
      <p:pic>
        <p:nvPicPr>
          <p:cNvPr id="3081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0" y="1066800"/>
            <a:ext cx="5850467" cy="4578350"/>
          </a:xfrm>
          <a:noFill/>
          <a:ln/>
        </p:spPr>
      </p:pic>
      <p:graphicFrame>
        <p:nvGraphicFramePr>
          <p:cNvPr id="3096" name="Group 2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7309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283200" cy="4572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1. Déterminer l’ensemble de définition de f</a:t>
            </a:r>
          </a:p>
        </p:txBody>
      </p:sp>
      <p:graphicFrame>
        <p:nvGraphicFramePr>
          <p:cNvPr id="7173" name="Group 5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99200" y="4114801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f est définie de l’abscisse du </a:t>
            </a:r>
            <a:r>
              <a:rPr lang="fr-FR" altLang="fr-FR" b="1"/>
              <a:t>point A</a:t>
            </a:r>
          </a:p>
        </p:txBody>
      </p:sp>
      <p:pic>
        <p:nvPicPr>
          <p:cNvPr id="7186" name="Picture 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0" y="1066800"/>
            <a:ext cx="5842000" cy="46482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6818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384800" cy="4572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1. Déterminer l’ensemble de définition de f</a:t>
            </a:r>
          </a:p>
        </p:txBody>
      </p:sp>
      <p:graphicFrame>
        <p:nvGraphicFramePr>
          <p:cNvPr id="8196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299200" y="4114801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f est définie de l’abscisse du point A :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1074400" y="41148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 b="1">
                <a:solidFill>
                  <a:srgbClr val="FF3300"/>
                </a:solidFill>
              </a:rPr>
              <a:t>-5</a:t>
            </a:r>
          </a:p>
        </p:txBody>
      </p:sp>
      <p:pic>
        <p:nvPicPr>
          <p:cNvPr id="8214" name="Picture 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534" y="1066800"/>
            <a:ext cx="5939367" cy="472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pSp>
        <p:nvGrpSpPr>
          <p:cNvPr id="8221" name="Group 29"/>
          <p:cNvGrpSpPr>
            <a:grpSpLocks/>
          </p:cNvGrpSpPr>
          <p:nvPr/>
        </p:nvGrpSpPr>
        <p:grpSpPr bwMode="auto">
          <a:xfrm>
            <a:off x="304800" y="1066800"/>
            <a:ext cx="7823200" cy="1782763"/>
            <a:chOff x="144" y="672"/>
            <a:chExt cx="3696" cy="1123"/>
          </a:xfrm>
        </p:grpSpPr>
        <p:sp>
          <p:nvSpPr>
            <p:cNvPr id="8215" name="Oval 23"/>
            <p:cNvSpPr>
              <a:spLocks noChangeArrowheads="1"/>
            </p:cNvSpPr>
            <p:nvPr/>
          </p:nvSpPr>
          <p:spPr bwMode="auto">
            <a:xfrm>
              <a:off x="144" y="1468"/>
              <a:ext cx="336" cy="3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8217" name="Oval 25"/>
            <p:cNvSpPr>
              <a:spLocks noChangeArrowheads="1"/>
            </p:cNvSpPr>
            <p:nvPr/>
          </p:nvSpPr>
          <p:spPr bwMode="auto">
            <a:xfrm>
              <a:off x="3456" y="672"/>
              <a:ext cx="384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cxnSp>
          <p:nvCxnSpPr>
            <p:cNvPr id="8218" name="AutoShape 26"/>
            <p:cNvCxnSpPr>
              <a:cxnSpLocks noChangeShapeType="1"/>
              <a:stCxn id="8215" idx="5"/>
              <a:endCxn id="8217" idx="4"/>
            </p:cNvCxnSpPr>
            <p:nvPr/>
          </p:nvCxnSpPr>
          <p:spPr bwMode="auto">
            <a:xfrm rot="5400000" flipH="1" flipV="1">
              <a:off x="1670" y="-231"/>
              <a:ext cx="739" cy="3217"/>
            </a:xfrm>
            <a:prstGeom prst="curvedConnector3">
              <a:avLst>
                <a:gd name="adj1" fmla="val -25962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416800" y="11430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FF3300"/>
                </a:solidFill>
              </a:rPr>
              <a:t>-5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8816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 autoUpdateAnimBg="0"/>
      <p:bldP spid="822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384800" cy="4572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1. Déterminer l’ensemble de définition de f</a:t>
            </a:r>
          </a:p>
        </p:txBody>
      </p:sp>
      <p:graphicFrame>
        <p:nvGraphicFramePr>
          <p:cNvPr id="5125" name="Group 5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299200" y="4114801"/>
            <a:ext cx="497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f est définie de l’abscisse du point A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1074400" y="4114801"/>
            <a:ext cx="71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 -5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7823200" y="4419601"/>
            <a:ext cx="254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à celle </a:t>
            </a:r>
            <a:r>
              <a:rPr lang="fr-FR" altLang="fr-FR" b="1"/>
              <a:t>point B</a:t>
            </a:r>
          </a:p>
        </p:txBody>
      </p:sp>
      <p:pic>
        <p:nvPicPr>
          <p:cNvPr id="5141" name="Picture 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533" y="1066800"/>
            <a:ext cx="5842000" cy="472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7315200" y="1143001"/>
            <a:ext cx="71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-5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7699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384800" cy="4572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1. Déterminer l’ensemble de définition de f</a:t>
            </a:r>
          </a:p>
        </p:txBody>
      </p:sp>
      <p:graphicFrame>
        <p:nvGraphicFramePr>
          <p:cNvPr id="9221" name="Group 5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299200" y="4114801"/>
            <a:ext cx="477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f est définie de l’abscisse du point A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1176000" y="4114801"/>
            <a:ext cx="71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-5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0363200" y="44196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823200" y="44196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à celle du point B :</a:t>
            </a:r>
          </a:p>
        </p:txBody>
      </p:sp>
      <p:pic>
        <p:nvPicPr>
          <p:cNvPr id="9237" name="Picture 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767" y="1066800"/>
            <a:ext cx="5939367" cy="472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7213600" y="1143001"/>
            <a:ext cx="71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-5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11277600" y="11430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FF3300"/>
                </a:solidFill>
              </a:rPr>
              <a:t>4</a:t>
            </a:r>
          </a:p>
        </p:txBody>
      </p: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5486400" y="1066800"/>
            <a:ext cx="6400800" cy="1706563"/>
            <a:chOff x="2592" y="672"/>
            <a:chExt cx="3024" cy="1075"/>
          </a:xfrm>
        </p:grpSpPr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2592" y="1420"/>
              <a:ext cx="123" cy="3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5280" y="672"/>
              <a:ext cx="336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cxnSp>
          <p:nvCxnSpPr>
            <p:cNvPr id="9242" name="AutoShape 26"/>
            <p:cNvCxnSpPr>
              <a:cxnSpLocks noChangeShapeType="1"/>
              <a:stCxn id="9239" idx="6"/>
              <a:endCxn id="9241" idx="2"/>
            </p:cNvCxnSpPr>
            <p:nvPr/>
          </p:nvCxnSpPr>
          <p:spPr bwMode="auto">
            <a:xfrm flipV="1">
              <a:off x="2715" y="840"/>
              <a:ext cx="2565" cy="744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394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75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utoUpdateAnimBg="0"/>
      <p:bldP spid="924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384800" cy="53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2. Déterminer les points de changement de sens de variation</a:t>
            </a:r>
          </a:p>
        </p:txBody>
      </p:sp>
      <p:graphicFrame>
        <p:nvGraphicFramePr>
          <p:cNvPr id="10244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400800" y="4267201"/>
            <a:ext cx="477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f est change de variation au </a:t>
            </a:r>
            <a:r>
              <a:rPr lang="fr-FR" altLang="fr-FR" b="1"/>
              <a:t>point C</a:t>
            </a:r>
          </a:p>
        </p:txBody>
      </p:sp>
      <p:grpSp>
        <p:nvGrpSpPr>
          <p:cNvPr id="10268" name="Group 28"/>
          <p:cNvGrpSpPr>
            <a:grpSpLocks/>
          </p:cNvGrpSpPr>
          <p:nvPr/>
        </p:nvGrpSpPr>
        <p:grpSpPr bwMode="auto">
          <a:xfrm>
            <a:off x="7213600" y="1143001"/>
            <a:ext cx="4673600" cy="366713"/>
            <a:chOff x="3408" y="720"/>
            <a:chExt cx="2208" cy="231"/>
          </a:xfrm>
        </p:grpSpPr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3408" y="7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-5</a:t>
              </a:r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532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4</a:t>
              </a:r>
            </a:p>
          </p:txBody>
        </p:sp>
      </p:grpSp>
      <p:pic>
        <p:nvPicPr>
          <p:cNvPr id="10267" name="Picture 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533" y="1066800"/>
            <a:ext cx="6036733" cy="4724400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67760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5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384800" cy="53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2. Déterminer les points de changement de sens de variation</a:t>
            </a: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400800" y="4267201"/>
            <a:ext cx="477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f est change de variation au </a:t>
            </a:r>
            <a:r>
              <a:rPr lang="fr-FR" altLang="fr-FR" b="1"/>
              <a:t>point C</a:t>
            </a:r>
          </a:p>
        </p:txBody>
      </p:sp>
      <p:grpSp>
        <p:nvGrpSpPr>
          <p:cNvPr id="11291" name="Group 27"/>
          <p:cNvGrpSpPr>
            <a:grpSpLocks/>
          </p:cNvGrpSpPr>
          <p:nvPr/>
        </p:nvGrpSpPr>
        <p:grpSpPr bwMode="auto">
          <a:xfrm>
            <a:off x="7213600" y="1143001"/>
            <a:ext cx="4673600" cy="366713"/>
            <a:chOff x="3408" y="720"/>
            <a:chExt cx="2208" cy="231"/>
          </a:xfrm>
        </p:grpSpPr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3408" y="7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-5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532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4</a:t>
              </a: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823200" y="4572001"/>
            <a:ext cx="223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 b="1">
                <a:solidFill>
                  <a:srgbClr val="FF3300"/>
                </a:solidFill>
              </a:rPr>
              <a:t>d’abscisse -3</a:t>
            </a:r>
          </a:p>
        </p:txBody>
      </p:sp>
      <p:pic>
        <p:nvPicPr>
          <p:cNvPr id="11285" name="Picture 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767" y="1066800"/>
            <a:ext cx="6036733" cy="4724400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8432800" y="11430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FF3300"/>
                </a:solidFill>
              </a:rPr>
              <a:t>-3</a:t>
            </a:r>
          </a:p>
        </p:txBody>
      </p:sp>
      <p:grpSp>
        <p:nvGrpSpPr>
          <p:cNvPr id="11290" name="Group 26"/>
          <p:cNvGrpSpPr>
            <a:grpSpLocks/>
          </p:cNvGrpSpPr>
          <p:nvPr/>
        </p:nvGrpSpPr>
        <p:grpSpPr bwMode="auto">
          <a:xfrm>
            <a:off x="1320800" y="1035050"/>
            <a:ext cx="7924800" cy="1814513"/>
            <a:chOff x="624" y="652"/>
            <a:chExt cx="3744" cy="1143"/>
          </a:xfrm>
        </p:grpSpPr>
        <p:sp>
          <p:nvSpPr>
            <p:cNvPr id="11286" name="Oval 22"/>
            <p:cNvSpPr>
              <a:spLocks noChangeArrowheads="1"/>
            </p:cNvSpPr>
            <p:nvPr/>
          </p:nvSpPr>
          <p:spPr bwMode="auto">
            <a:xfrm>
              <a:off x="624" y="1468"/>
              <a:ext cx="123" cy="3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1287" name="Oval 23"/>
            <p:cNvSpPr>
              <a:spLocks noChangeArrowheads="1"/>
            </p:cNvSpPr>
            <p:nvPr/>
          </p:nvSpPr>
          <p:spPr bwMode="auto">
            <a:xfrm>
              <a:off x="3936" y="652"/>
              <a:ext cx="432" cy="3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cxnSp>
          <p:nvCxnSpPr>
            <p:cNvPr id="11289" name="AutoShape 25"/>
            <p:cNvCxnSpPr>
              <a:cxnSpLocks noChangeShapeType="1"/>
              <a:stCxn id="11286" idx="5"/>
              <a:endCxn id="11287" idx="4"/>
            </p:cNvCxnSpPr>
            <p:nvPr/>
          </p:nvCxnSpPr>
          <p:spPr bwMode="auto">
            <a:xfrm rot="5400000" flipH="1" flipV="1">
              <a:off x="2056" y="-348"/>
              <a:ext cx="768" cy="3423"/>
            </a:xfrm>
            <a:prstGeom prst="curvedConnector3">
              <a:avLst>
                <a:gd name="adj1" fmla="val -24982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98082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75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 autoUpdateAnimBg="0"/>
      <p:bldP spid="1128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384800" cy="53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2. Déterminer les points de changement de sens de variation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400800" y="4267201"/>
            <a:ext cx="477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f est change de variation au point C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823200" y="4572001"/>
            <a:ext cx="223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d’abscisse -3</a:t>
            </a:r>
          </a:p>
        </p:txBody>
      </p: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7213600" y="1143001"/>
            <a:ext cx="4673600" cy="366713"/>
            <a:chOff x="3408" y="720"/>
            <a:chExt cx="2208" cy="231"/>
          </a:xfrm>
        </p:grpSpPr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3408" y="7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-5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532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4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3984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-3</a:t>
              </a:r>
            </a:p>
          </p:txBody>
        </p:sp>
      </p:grpSp>
      <p:pic>
        <p:nvPicPr>
          <p:cNvPr id="12313" name="Picture 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34" y="1066800"/>
            <a:ext cx="6134100" cy="4724400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6604000" y="4953001"/>
            <a:ext cx="223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et </a:t>
            </a:r>
            <a:r>
              <a:rPr lang="fr-FR" altLang="fr-FR" b="1"/>
              <a:t>au point D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90996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384800" cy="53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2. Déterminer les points de changement de sens de variation</a:t>
            </a:r>
          </a:p>
        </p:txBody>
      </p:sp>
      <p:graphicFrame>
        <p:nvGraphicFramePr>
          <p:cNvPr id="13316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400800" y="4267201"/>
            <a:ext cx="477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f est change de variation au point C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823200" y="4572001"/>
            <a:ext cx="223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d’abscisse -3</a:t>
            </a:r>
          </a:p>
        </p:txBody>
      </p:sp>
      <p:grpSp>
        <p:nvGrpSpPr>
          <p:cNvPr id="13342" name="Group 30"/>
          <p:cNvGrpSpPr>
            <a:grpSpLocks/>
          </p:cNvGrpSpPr>
          <p:nvPr/>
        </p:nvGrpSpPr>
        <p:grpSpPr bwMode="auto">
          <a:xfrm>
            <a:off x="7213600" y="1143001"/>
            <a:ext cx="4673600" cy="366713"/>
            <a:chOff x="3408" y="720"/>
            <a:chExt cx="2208" cy="231"/>
          </a:xfrm>
        </p:grpSpPr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3408" y="7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-5</a:t>
              </a: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532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4</a:t>
              </a:r>
            </a:p>
          </p:txBody>
        </p: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3984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-3</a:t>
              </a:r>
            </a:p>
          </p:txBody>
        </p:sp>
      </p:grp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604000" y="4953001"/>
            <a:ext cx="223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et </a:t>
            </a:r>
            <a:r>
              <a:rPr lang="fr-FR" altLang="fr-FR" b="1"/>
              <a:t>au point D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8432800" y="4953001"/>
            <a:ext cx="223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 b="1">
                <a:solidFill>
                  <a:srgbClr val="FF3300"/>
                </a:solidFill>
              </a:rPr>
              <a:t>d’abscisse 1</a:t>
            </a:r>
          </a:p>
        </p:txBody>
      </p:sp>
      <p:pic>
        <p:nvPicPr>
          <p:cNvPr id="13336" name="Picture 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33" y="1066800"/>
            <a:ext cx="6036733" cy="4724400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9753600" y="11430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FF3300"/>
                </a:solidFill>
              </a:rPr>
              <a:t>1</a:t>
            </a:r>
          </a:p>
        </p:txBody>
      </p:sp>
      <p:grpSp>
        <p:nvGrpSpPr>
          <p:cNvPr id="13345" name="Group 33"/>
          <p:cNvGrpSpPr>
            <a:grpSpLocks/>
          </p:cNvGrpSpPr>
          <p:nvPr/>
        </p:nvGrpSpPr>
        <p:grpSpPr bwMode="auto">
          <a:xfrm>
            <a:off x="3759200" y="1035050"/>
            <a:ext cx="6254750" cy="1814513"/>
            <a:chOff x="1776" y="652"/>
            <a:chExt cx="2955" cy="1143"/>
          </a:xfrm>
        </p:grpSpPr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4608" y="652"/>
              <a:ext cx="123" cy="3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1776" y="1468"/>
              <a:ext cx="123" cy="3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cxnSp>
          <p:nvCxnSpPr>
            <p:cNvPr id="13340" name="AutoShape 28"/>
            <p:cNvCxnSpPr>
              <a:cxnSpLocks noChangeShapeType="1"/>
              <a:stCxn id="13337" idx="5"/>
              <a:endCxn id="13338" idx="4"/>
            </p:cNvCxnSpPr>
            <p:nvPr/>
          </p:nvCxnSpPr>
          <p:spPr bwMode="auto">
            <a:xfrm rot="5400000" flipH="1" flipV="1">
              <a:off x="2891" y="-31"/>
              <a:ext cx="768" cy="2789"/>
            </a:xfrm>
            <a:prstGeom prst="curvedConnector3">
              <a:avLst>
                <a:gd name="adj1" fmla="val -24982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3809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75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utoUpdateAnimBg="0"/>
      <p:bldP spid="1333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715919" y="6596512"/>
            <a:ext cx="2844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6725" y="412233"/>
            <a:ext cx="5758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IV) Les variations d’une fonction numérique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725" y="842952"/>
            <a:ext cx="1423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Activité1: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0213" y="848716"/>
            <a:ext cx="2327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Soit f une fonction tq :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781672"/>
              </p:ext>
            </p:extLst>
          </p:nvPr>
        </p:nvGraphicFramePr>
        <p:xfrm>
          <a:off x="3973872" y="873898"/>
          <a:ext cx="13541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75" name="Equation" r:id="rId3" imgW="901440" imgH="253800" progId="Equation.DSMT4">
                  <p:embed/>
                </p:oleObj>
              </mc:Choice>
              <mc:Fallback>
                <p:oleObj name="Equation" r:id="rId3" imgW="9014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872" y="873898"/>
                        <a:ext cx="1354137" cy="38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36725" y="1204148"/>
            <a:ext cx="304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1) Déterminer : </a:t>
            </a:r>
            <a:endParaRPr lang="fr-FR" dirty="0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056016"/>
              </p:ext>
            </p:extLst>
          </p:nvPr>
        </p:nvGraphicFramePr>
        <p:xfrm>
          <a:off x="2119093" y="1225818"/>
          <a:ext cx="3429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76"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093" y="1225818"/>
                        <a:ext cx="342900" cy="347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36725" y="1573480"/>
            <a:ext cx="5659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2) Remplissez le tableau suivant :(donner des remarques)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3442582"/>
                  </p:ext>
                </p:extLst>
              </p:nvPr>
            </p:nvGraphicFramePr>
            <p:xfrm>
              <a:off x="831761" y="2047964"/>
              <a:ext cx="3613239" cy="86576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616324"/>
                    <a:gridCol w="399534"/>
                    <a:gridCol w="430334"/>
                    <a:gridCol w="440342"/>
                    <a:gridCol w="410319"/>
                    <a:gridCol w="400311"/>
                    <a:gridCol w="400311"/>
                    <a:gridCol w="515764"/>
                  </a:tblGrid>
                  <a:tr h="5000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x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-3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FR" sz="1400" b="1" i="1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32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f(x)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3442582"/>
                  </p:ext>
                </p:extLst>
              </p:nvPr>
            </p:nvGraphicFramePr>
            <p:xfrm>
              <a:off x="831761" y="2047964"/>
              <a:ext cx="3613239" cy="86576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616324"/>
                    <a:gridCol w="399534"/>
                    <a:gridCol w="430334"/>
                    <a:gridCol w="440342"/>
                    <a:gridCol w="410319"/>
                    <a:gridCol w="400311"/>
                    <a:gridCol w="400311"/>
                    <a:gridCol w="515764"/>
                  </a:tblGrid>
                  <a:tr h="5000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x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-3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238571" t="-1220" r="-510000" b="-92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f(x)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24" name="Rectangle 23"/>
          <p:cNvSpPr/>
          <p:nvPr/>
        </p:nvSpPr>
        <p:spPr>
          <a:xfrm>
            <a:off x="436725" y="2962730"/>
            <a:ext cx="130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3) Soient :</a:t>
            </a:r>
            <a:endParaRPr lang="fr-FR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874103"/>
              </p:ext>
            </p:extLst>
          </p:nvPr>
        </p:nvGraphicFramePr>
        <p:xfrm>
          <a:off x="1800900" y="2976378"/>
          <a:ext cx="766161" cy="34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77" name="Equation" r:id="rId8" imgW="520560" imgH="228600" progId="Equation.DSMT4">
                  <p:embed/>
                </p:oleObj>
              </mc:Choice>
              <mc:Fallback>
                <p:oleObj name="Equation" r:id="rId8" imgW="5205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900" y="2976378"/>
                        <a:ext cx="766161" cy="342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2461993" y="2962730"/>
            <a:ext cx="48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et </a:t>
            </a:r>
            <a:endParaRPr lang="fr-FR" dirty="0"/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545818"/>
              </p:ext>
            </p:extLst>
          </p:nvPr>
        </p:nvGraphicFramePr>
        <p:xfrm>
          <a:off x="2767688" y="2975946"/>
          <a:ext cx="7826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78" name="Equation" r:id="rId10" imgW="533160" imgH="228600" progId="Equation.DSMT4">
                  <p:embed/>
                </p:oleObj>
              </mc:Choice>
              <mc:Fallback>
                <p:oleObj name="Equation" r:id="rId10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688" y="2975946"/>
                        <a:ext cx="782637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3583109" y="2962730"/>
            <a:ext cx="54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tq : </a:t>
            </a:r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656719"/>
              </p:ext>
            </p:extLst>
          </p:nvPr>
        </p:nvGraphicFramePr>
        <p:xfrm>
          <a:off x="4169450" y="2975946"/>
          <a:ext cx="711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79" name="Equation" r:id="rId12" imgW="482400" imgH="228600" progId="Equation.DSMT4">
                  <p:embed/>
                </p:oleObj>
              </mc:Choice>
              <mc:Fallback>
                <p:oleObj name="Equation" r:id="rId12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450" y="2975946"/>
                        <a:ext cx="7112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436725" y="3336261"/>
            <a:ext cx="192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Montrer que : </a:t>
            </a:r>
            <a:endParaRPr lang="fr-FR" dirty="0"/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72141"/>
              </p:ext>
            </p:extLst>
          </p:nvPr>
        </p:nvGraphicFramePr>
        <p:xfrm>
          <a:off x="2043275" y="3336261"/>
          <a:ext cx="1441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80" name="Equation" r:id="rId14" imgW="977760" imgH="253800" progId="Equation.DSMT4">
                  <p:embed/>
                </p:oleObj>
              </mc:Choice>
              <mc:Fallback>
                <p:oleObj name="Equation" r:id="rId14" imgW="977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275" y="3336261"/>
                        <a:ext cx="144145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436725" y="3705593"/>
            <a:ext cx="1263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solution: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77225" y="3705593"/>
            <a:ext cx="566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1) : </a:t>
            </a:r>
            <a:endParaRPr lang="fr-FR" dirty="0"/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25945"/>
              </p:ext>
            </p:extLst>
          </p:nvPr>
        </p:nvGraphicFramePr>
        <p:xfrm>
          <a:off x="1942456" y="3731817"/>
          <a:ext cx="7620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81" name="Equation" r:id="rId16" imgW="507960" imgH="228600" progId="Equation.DSMT4">
                  <p:embed/>
                </p:oleObj>
              </mc:Choice>
              <mc:Fallback>
                <p:oleObj name="Equation" r:id="rId16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2456" y="3731817"/>
                        <a:ext cx="762000" cy="347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2704456" y="3698034"/>
            <a:ext cx="325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car f est  </a:t>
            </a:r>
            <a:r>
              <a:rPr lang="fr-FR" dirty="0"/>
              <a:t>une fonction polynôme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3725" y="4105703"/>
            <a:ext cx="388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2)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au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4119403"/>
                  </p:ext>
                </p:extLst>
              </p:nvPr>
            </p:nvGraphicFramePr>
            <p:xfrm>
              <a:off x="955561" y="4105703"/>
              <a:ext cx="3591039" cy="86576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624017"/>
                    <a:gridCol w="404521"/>
                    <a:gridCol w="435705"/>
                    <a:gridCol w="445838"/>
                    <a:gridCol w="415441"/>
                    <a:gridCol w="405308"/>
                    <a:gridCol w="405308"/>
                    <a:gridCol w="454901"/>
                  </a:tblGrid>
                  <a:tr h="5000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x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-3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FR" sz="1400" b="1" i="1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32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f(x)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-7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-5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-1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19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au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4119403"/>
                  </p:ext>
                </p:extLst>
              </p:nvPr>
            </p:nvGraphicFramePr>
            <p:xfrm>
              <a:off x="955561" y="4105703"/>
              <a:ext cx="3591039" cy="86576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624017"/>
                    <a:gridCol w="404521"/>
                    <a:gridCol w="435705"/>
                    <a:gridCol w="445838"/>
                    <a:gridCol w="415441"/>
                    <a:gridCol w="405308"/>
                    <a:gridCol w="405308"/>
                    <a:gridCol w="454901"/>
                  </a:tblGrid>
                  <a:tr h="5000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x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-3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18"/>
                          <a:stretch>
                            <a:fillRect l="-239437" t="-1220" r="-491549" b="-92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f(x)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-7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-5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-1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19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0" name="Rectangle 39"/>
          <p:cNvSpPr/>
          <p:nvPr/>
        </p:nvSpPr>
        <p:spPr>
          <a:xfrm>
            <a:off x="436725" y="5002430"/>
            <a:ext cx="5799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(On remarque que l’osque x augmente  f(x) aussi augmente)</a:t>
            </a:r>
            <a:endParaRPr lang="fr-FR" dirty="0"/>
          </a:p>
        </p:txBody>
      </p:sp>
      <p:cxnSp>
        <p:nvCxnSpPr>
          <p:cNvPr id="41" name="Straight Arrow Connector 8"/>
          <p:cNvCxnSpPr/>
          <p:nvPr/>
        </p:nvCxnSpPr>
        <p:spPr>
          <a:xfrm>
            <a:off x="1577225" y="4931203"/>
            <a:ext cx="275232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8"/>
          <p:cNvCxnSpPr/>
          <p:nvPr/>
        </p:nvCxnSpPr>
        <p:spPr>
          <a:xfrm>
            <a:off x="1577225" y="4515184"/>
            <a:ext cx="27034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27073" y="5640913"/>
            <a:ext cx="130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3) Soient :</a:t>
            </a:r>
            <a:endParaRPr lang="fr-FR" dirty="0"/>
          </a:p>
        </p:txBody>
      </p:sp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77331"/>
              </p:ext>
            </p:extLst>
          </p:nvPr>
        </p:nvGraphicFramePr>
        <p:xfrm>
          <a:off x="1737669" y="5640397"/>
          <a:ext cx="654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82" name="Equation" r:id="rId19" imgW="444240" imgH="228600" progId="Equation.DSMT4">
                  <p:embed/>
                </p:oleObj>
              </mc:Choice>
              <mc:Fallback>
                <p:oleObj name="Equation" r:id="rId19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669" y="5640397"/>
                        <a:ext cx="65405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2343581" y="5622766"/>
            <a:ext cx="48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et </a:t>
            </a:r>
            <a:endParaRPr lang="fr-FR" dirty="0"/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771297"/>
              </p:ext>
            </p:extLst>
          </p:nvPr>
        </p:nvGraphicFramePr>
        <p:xfrm>
          <a:off x="2704456" y="5649922"/>
          <a:ext cx="671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83" name="Equation" r:id="rId21" imgW="457200" imgH="228600" progId="Equation.DSMT4">
                  <p:embed/>
                </p:oleObj>
              </mc:Choice>
              <mc:Fallback>
                <p:oleObj name="Equation" r:id="rId21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456" y="5649922"/>
                        <a:ext cx="671513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3464697" y="5613617"/>
            <a:ext cx="54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tq : </a:t>
            </a:r>
          </a:p>
        </p:txBody>
      </p:sp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23927"/>
              </p:ext>
            </p:extLst>
          </p:nvPr>
        </p:nvGraphicFramePr>
        <p:xfrm>
          <a:off x="4051038" y="5640425"/>
          <a:ext cx="711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84" name="Equation" r:id="rId23" imgW="482400" imgH="228600" progId="Equation.DSMT4">
                  <p:embed/>
                </p:oleObj>
              </mc:Choice>
              <mc:Fallback>
                <p:oleObj name="Equation" r:id="rId23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038" y="5640425"/>
                        <a:ext cx="7112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202374"/>
              </p:ext>
            </p:extLst>
          </p:nvPr>
        </p:nvGraphicFramePr>
        <p:xfrm>
          <a:off x="779675" y="6010245"/>
          <a:ext cx="711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85" name="Equation" r:id="rId24" imgW="482400" imgH="228600" progId="Equation.DSMT4">
                  <p:embed/>
                </p:oleObj>
              </mc:Choice>
              <mc:Fallback>
                <p:oleObj name="Equation" r:id="rId24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75" y="6010245"/>
                        <a:ext cx="7112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1563881" y="6011664"/>
            <a:ext cx="78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donc </a:t>
            </a:r>
            <a:endParaRPr lang="fr-FR" dirty="0"/>
          </a:p>
        </p:txBody>
      </p:sp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572696"/>
              </p:ext>
            </p:extLst>
          </p:nvPr>
        </p:nvGraphicFramePr>
        <p:xfrm>
          <a:off x="2234556" y="6038096"/>
          <a:ext cx="936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86" name="Equation" r:id="rId25" imgW="634680" imgH="228600" progId="Equation.DSMT4">
                  <p:embed/>
                </p:oleObj>
              </mc:Choice>
              <mc:Fallback>
                <p:oleObj name="Equation" r:id="rId25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556" y="6038096"/>
                        <a:ext cx="936625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7"/>
          <p:cNvSpPr/>
          <p:nvPr/>
        </p:nvSpPr>
        <p:spPr>
          <a:xfrm>
            <a:off x="3179001" y="5982949"/>
            <a:ext cx="78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donc </a:t>
            </a:r>
            <a:endParaRPr lang="fr-FR" dirty="0"/>
          </a:p>
        </p:txBody>
      </p: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21844"/>
              </p:ext>
            </p:extLst>
          </p:nvPr>
        </p:nvGraphicFramePr>
        <p:xfrm>
          <a:off x="3844359" y="6011664"/>
          <a:ext cx="149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87" name="Equation" r:id="rId27" imgW="1015920" imgH="228600" progId="Equation.DSMT4">
                  <p:embed/>
                </p:oleObj>
              </mc:Choice>
              <mc:Fallback>
                <p:oleObj name="Equation" r:id="rId27" imgW="1015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359" y="6011664"/>
                        <a:ext cx="14986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683339" y="6407645"/>
            <a:ext cx="78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donc </a:t>
            </a:r>
            <a:endParaRPr lang="fr-FR" dirty="0"/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529143"/>
              </p:ext>
            </p:extLst>
          </p:nvPr>
        </p:nvGraphicFramePr>
        <p:xfrm>
          <a:off x="1408928" y="6413430"/>
          <a:ext cx="1441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88" name="Equation" r:id="rId29" imgW="977760" imgH="253800" progId="Equation.DSMT4">
                  <p:embed/>
                </p:oleObj>
              </mc:Choice>
              <mc:Fallback>
                <p:oleObj name="Equation" r:id="rId29" imgW="977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928" y="6413430"/>
                        <a:ext cx="144145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9" name="Connecteur droit 98"/>
          <p:cNvCxnSpPr/>
          <p:nvPr/>
        </p:nvCxnSpPr>
        <p:spPr>
          <a:xfrm>
            <a:off x="6378233" y="526464"/>
            <a:ext cx="0" cy="60658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527073" y="5371762"/>
            <a:ext cx="2882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(On dira que f est croissante)</a:t>
            </a:r>
            <a:endParaRPr lang="fr-FR" dirty="0"/>
          </a:p>
        </p:txBody>
      </p:sp>
      <p:sp>
        <p:nvSpPr>
          <p:cNvPr id="107" name="Rectangle 106"/>
          <p:cNvSpPr/>
          <p:nvPr/>
        </p:nvSpPr>
        <p:spPr>
          <a:xfrm>
            <a:off x="6539759" y="565213"/>
            <a:ext cx="146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Activité2: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03247" y="570977"/>
            <a:ext cx="2327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Soit f une fonction tq : 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109" name="Obje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758548"/>
              </p:ext>
            </p:extLst>
          </p:nvPr>
        </p:nvGraphicFramePr>
        <p:xfrm>
          <a:off x="10010775" y="596900"/>
          <a:ext cx="14874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89" name="Equation" r:id="rId30" imgW="990360" imgH="253800" progId="Equation.DSMT4">
                  <p:embed/>
                </p:oleObj>
              </mc:Choice>
              <mc:Fallback>
                <p:oleObj name="Equation" r:id="rId30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0775" y="596900"/>
                        <a:ext cx="1487488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Rectangle 109"/>
          <p:cNvSpPr/>
          <p:nvPr/>
        </p:nvSpPr>
        <p:spPr>
          <a:xfrm>
            <a:off x="6539759" y="926409"/>
            <a:ext cx="304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1) Déterminer : </a:t>
            </a:r>
            <a:endParaRPr lang="fr-FR" dirty="0"/>
          </a:p>
        </p:txBody>
      </p:sp>
      <p:graphicFrame>
        <p:nvGraphicFramePr>
          <p:cNvPr id="111" name="Obje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87037"/>
              </p:ext>
            </p:extLst>
          </p:nvPr>
        </p:nvGraphicFramePr>
        <p:xfrm>
          <a:off x="8221663" y="938213"/>
          <a:ext cx="3429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90" name="Equation" r:id="rId32" imgW="228600" imgH="241200" progId="Equation.DSMT4">
                  <p:embed/>
                </p:oleObj>
              </mc:Choice>
              <mc:Fallback>
                <p:oleObj name="Equation" r:id="rId32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1663" y="938213"/>
                        <a:ext cx="342900" cy="366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11"/>
          <p:cNvSpPr/>
          <p:nvPr/>
        </p:nvSpPr>
        <p:spPr>
          <a:xfrm>
            <a:off x="6539759" y="1295741"/>
            <a:ext cx="5659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2) Remplissez le tableau suivant :(donner des remarques)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3" name="Tableau 1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9370980"/>
                  </p:ext>
                </p:extLst>
              </p:nvPr>
            </p:nvGraphicFramePr>
            <p:xfrm>
              <a:off x="6934795" y="1770225"/>
              <a:ext cx="3613239" cy="86576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616324"/>
                    <a:gridCol w="399534"/>
                    <a:gridCol w="430334"/>
                    <a:gridCol w="440342"/>
                    <a:gridCol w="410319"/>
                    <a:gridCol w="400311"/>
                    <a:gridCol w="400311"/>
                    <a:gridCol w="515764"/>
                  </a:tblGrid>
                  <a:tr h="5000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x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-3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FR" sz="1400" b="1" i="1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32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g(x)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3" name="Tableau 1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9370980"/>
                  </p:ext>
                </p:extLst>
              </p:nvPr>
            </p:nvGraphicFramePr>
            <p:xfrm>
              <a:off x="6934795" y="1770225"/>
              <a:ext cx="3613239" cy="86576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616324"/>
                    <a:gridCol w="399534"/>
                    <a:gridCol w="430334"/>
                    <a:gridCol w="440342"/>
                    <a:gridCol w="410319"/>
                    <a:gridCol w="400311"/>
                    <a:gridCol w="400311"/>
                    <a:gridCol w="515764"/>
                  </a:tblGrid>
                  <a:tr h="5000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x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-3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34"/>
                          <a:stretch>
                            <a:fillRect l="-235211" r="-501408" b="-92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g(x)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14" name="Rectangle 113"/>
          <p:cNvSpPr/>
          <p:nvPr/>
        </p:nvSpPr>
        <p:spPr>
          <a:xfrm>
            <a:off x="6539759" y="2684991"/>
            <a:ext cx="130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3) Soient :</a:t>
            </a:r>
            <a:endParaRPr lang="fr-FR" dirty="0"/>
          </a:p>
        </p:txBody>
      </p:sp>
      <p:graphicFrame>
        <p:nvGraphicFramePr>
          <p:cNvPr id="115" name="Obje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011063"/>
              </p:ext>
            </p:extLst>
          </p:nvPr>
        </p:nvGraphicFramePr>
        <p:xfrm>
          <a:off x="7903934" y="2698639"/>
          <a:ext cx="766161" cy="34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91" name="Equation" r:id="rId35" imgW="520560" imgH="228600" progId="Equation.DSMT4">
                  <p:embed/>
                </p:oleObj>
              </mc:Choice>
              <mc:Fallback>
                <p:oleObj name="Equation" r:id="rId35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3934" y="2698639"/>
                        <a:ext cx="766161" cy="342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Rectangle 115"/>
          <p:cNvSpPr/>
          <p:nvPr/>
        </p:nvSpPr>
        <p:spPr>
          <a:xfrm>
            <a:off x="8565027" y="2684991"/>
            <a:ext cx="48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et </a:t>
            </a:r>
            <a:endParaRPr lang="fr-FR" dirty="0"/>
          </a:p>
        </p:txBody>
      </p:sp>
      <p:graphicFrame>
        <p:nvGraphicFramePr>
          <p:cNvPr id="117" name="Obje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256065"/>
              </p:ext>
            </p:extLst>
          </p:nvPr>
        </p:nvGraphicFramePr>
        <p:xfrm>
          <a:off x="8870722" y="2698207"/>
          <a:ext cx="7826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92" name="Equation" r:id="rId36" imgW="533160" imgH="228600" progId="Equation.DSMT4">
                  <p:embed/>
                </p:oleObj>
              </mc:Choice>
              <mc:Fallback>
                <p:oleObj name="Equation" r:id="rId36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0722" y="2698207"/>
                        <a:ext cx="782637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Rectangle 117"/>
          <p:cNvSpPr/>
          <p:nvPr/>
        </p:nvSpPr>
        <p:spPr>
          <a:xfrm>
            <a:off x="9686143" y="2684991"/>
            <a:ext cx="54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tq : </a:t>
            </a:r>
          </a:p>
        </p:txBody>
      </p:sp>
      <p:graphicFrame>
        <p:nvGraphicFramePr>
          <p:cNvPr id="119" name="Obje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441872"/>
              </p:ext>
            </p:extLst>
          </p:nvPr>
        </p:nvGraphicFramePr>
        <p:xfrm>
          <a:off x="10272484" y="2698207"/>
          <a:ext cx="711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93" name="Equation" r:id="rId37" imgW="482400" imgH="228600" progId="Equation.DSMT4">
                  <p:embed/>
                </p:oleObj>
              </mc:Choice>
              <mc:Fallback>
                <p:oleObj name="Equation" r:id="rId37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2484" y="2698207"/>
                        <a:ext cx="7112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Rectangle 119"/>
          <p:cNvSpPr/>
          <p:nvPr/>
        </p:nvSpPr>
        <p:spPr>
          <a:xfrm>
            <a:off x="6539759" y="3058522"/>
            <a:ext cx="192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Montrer que : </a:t>
            </a:r>
            <a:endParaRPr lang="fr-FR" dirty="0"/>
          </a:p>
        </p:txBody>
      </p:sp>
      <p:graphicFrame>
        <p:nvGraphicFramePr>
          <p:cNvPr id="121" name="Obje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17758"/>
              </p:ext>
            </p:extLst>
          </p:nvPr>
        </p:nvGraphicFramePr>
        <p:xfrm>
          <a:off x="8146309" y="3058522"/>
          <a:ext cx="1441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94" name="Equation" r:id="rId38" imgW="977760" imgH="253800" progId="Equation.DSMT4">
                  <p:embed/>
                </p:oleObj>
              </mc:Choice>
              <mc:Fallback>
                <p:oleObj name="Equation" r:id="rId38" imgW="977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309" y="3058522"/>
                        <a:ext cx="144145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Rectangle 121"/>
          <p:cNvSpPr/>
          <p:nvPr/>
        </p:nvSpPr>
        <p:spPr>
          <a:xfrm>
            <a:off x="6539759" y="3427854"/>
            <a:ext cx="1263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solution: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680259" y="3427854"/>
            <a:ext cx="566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1) : </a:t>
            </a:r>
            <a:endParaRPr lang="fr-FR" dirty="0"/>
          </a:p>
        </p:txBody>
      </p:sp>
      <p:graphicFrame>
        <p:nvGraphicFramePr>
          <p:cNvPr id="124" name="Obje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031349"/>
              </p:ext>
            </p:extLst>
          </p:nvPr>
        </p:nvGraphicFramePr>
        <p:xfrm>
          <a:off x="8045490" y="3454078"/>
          <a:ext cx="7620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95" name="Equation" r:id="rId40" imgW="507960" imgH="228600" progId="Equation.DSMT4">
                  <p:embed/>
                </p:oleObj>
              </mc:Choice>
              <mc:Fallback>
                <p:oleObj name="Equation" r:id="rId40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90" y="3454078"/>
                        <a:ext cx="762000" cy="347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Rectangle 124"/>
          <p:cNvSpPr/>
          <p:nvPr/>
        </p:nvSpPr>
        <p:spPr>
          <a:xfrm>
            <a:off x="8807490" y="3420295"/>
            <a:ext cx="325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car f est  </a:t>
            </a:r>
            <a:r>
              <a:rPr lang="fr-FR" dirty="0"/>
              <a:t>une fonction polynôme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666759" y="3827964"/>
            <a:ext cx="388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2)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" name="Tableau 1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4488014"/>
                  </p:ext>
                </p:extLst>
              </p:nvPr>
            </p:nvGraphicFramePr>
            <p:xfrm>
              <a:off x="7058595" y="3827964"/>
              <a:ext cx="3801663" cy="86576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624017"/>
                    <a:gridCol w="434446"/>
                    <a:gridCol w="405780"/>
                    <a:gridCol w="445838"/>
                    <a:gridCol w="415441"/>
                    <a:gridCol w="405308"/>
                    <a:gridCol w="508126"/>
                    <a:gridCol w="562707"/>
                  </a:tblGrid>
                  <a:tr h="5000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x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-3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FR" sz="1400" b="1" i="1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32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g(x)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-2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-5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-14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-29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" name="Tableau 1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4488014"/>
                  </p:ext>
                </p:extLst>
              </p:nvPr>
            </p:nvGraphicFramePr>
            <p:xfrm>
              <a:off x="7058595" y="3827964"/>
              <a:ext cx="3801663" cy="86576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624017"/>
                    <a:gridCol w="434446"/>
                    <a:gridCol w="405780"/>
                    <a:gridCol w="445838"/>
                    <a:gridCol w="415441"/>
                    <a:gridCol w="405308"/>
                    <a:gridCol w="508126"/>
                    <a:gridCol w="562707"/>
                  </a:tblGrid>
                  <a:tr h="5000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x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-3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41"/>
                          <a:stretch>
                            <a:fillRect l="-265152" t="-1220" r="-581818" b="-92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g(x)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-2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-5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-14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-29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28" name="Rectangle 127"/>
          <p:cNvSpPr/>
          <p:nvPr/>
        </p:nvSpPr>
        <p:spPr>
          <a:xfrm>
            <a:off x="6539759" y="4724691"/>
            <a:ext cx="5140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(On remarque que l’osque x augmente  g(x) diminue)</a:t>
            </a:r>
            <a:endParaRPr lang="fr-FR" dirty="0"/>
          </a:p>
        </p:txBody>
      </p:sp>
      <p:cxnSp>
        <p:nvCxnSpPr>
          <p:cNvPr id="129" name="Straight Arrow Connector 8"/>
          <p:cNvCxnSpPr/>
          <p:nvPr/>
        </p:nvCxnSpPr>
        <p:spPr>
          <a:xfrm flipH="1">
            <a:off x="7805372" y="4724691"/>
            <a:ext cx="274474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8"/>
          <p:cNvCxnSpPr/>
          <p:nvPr/>
        </p:nvCxnSpPr>
        <p:spPr>
          <a:xfrm flipV="1">
            <a:off x="7680259" y="4197296"/>
            <a:ext cx="2768641" cy="40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6630107" y="5363174"/>
            <a:ext cx="130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3) Soient :</a:t>
            </a:r>
            <a:endParaRPr lang="fr-FR" dirty="0"/>
          </a:p>
        </p:txBody>
      </p:sp>
      <p:graphicFrame>
        <p:nvGraphicFramePr>
          <p:cNvPr id="132" name="Obje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74134"/>
              </p:ext>
            </p:extLst>
          </p:nvPr>
        </p:nvGraphicFramePr>
        <p:xfrm>
          <a:off x="7840703" y="5362658"/>
          <a:ext cx="654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96" name="Equation" r:id="rId42" imgW="444240" imgH="228600" progId="Equation.DSMT4">
                  <p:embed/>
                </p:oleObj>
              </mc:Choice>
              <mc:Fallback>
                <p:oleObj name="Equation" r:id="rId42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703" y="5362658"/>
                        <a:ext cx="65405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Rectangle 132"/>
          <p:cNvSpPr/>
          <p:nvPr/>
        </p:nvSpPr>
        <p:spPr>
          <a:xfrm>
            <a:off x="8446615" y="5345027"/>
            <a:ext cx="48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et </a:t>
            </a:r>
            <a:endParaRPr lang="fr-FR" dirty="0"/>
          </a:p>
        </p:txBody>
      </p:sp>
      <p:graphicFrame>
        <p:nvGraphicFramePr>
          <p:cNvPr id="134" name="Obje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041999"/>
              </p:ext>
            </p:extLst>
          </p:nvPr>
        </p:nvGraphicFramePr>
        <p:xfrm>
          <a:off x="8807490" y="5372183"/>
          <a:ext cx="671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97" name="Equation" r:id="rId43" imgW="457200" imgH="228600" progId="Equation.DSMT4">
                  <p:embed/>
                </p:oleObj>
              </mc:Choice>
              <mc:Fallback>
                <p:oleObj name="Equation" r:id="rId4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7490" y="5372183"/>
                        <a:ext cx="671513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/>
          <p:cNvSpPr/>
          <p:nvPr/>
        </p:nvSpPr>
        <p:spPr>
          <a:xfrm>
            <a:off x="9567731" y="5335878"/>
            <a:ext cx="54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tq : </a:t>
            </a:r>
          </a:p>
        </p:txBody>
      </p:sp>
      <p:graphicFrame>
        <p:nvGraphicFramePr>
          <p:cNvPr id="136" name="Obje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203154"/>
              </p:ext>
            </p:extLst>
          </p:nvPr>
        </p:nvGraphicFramePr>
        <p:xfrm>
          <a:off x="10154072" y="5362686"/>
          <a:ext cx="711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98" name="Equation" r:id="rId44" imgW="482400" imgH="228600" progId="Equation.DSMT4">
                  <p:embed/>
                </p:oleObj>
              </mc:Choice>
              <mc:Fallback>
                <p:oleObj name="Equation" r:id="rId44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4072" y="5362686"/>
                        <a:ext cx="7112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068932"/>
              </p:ext>
            </p:extLst>
          </p:nvPr>
        </p:nvGraphicFramePr>
        <p:xfrm>
          <a:off x="6882709" y="5732506"/>
          <a:ext cx="711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99" name="Equation" r:id="rId45" imgW="482400" imgH="228600" progId="Equation.DSMT4">
                  <p:embed/>
                </p:oleObj>
              </mc:Choice>
              <mc:Fallback>
                <p:oleObj name="Equation" r:id="rId45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709" y="5732506"/>
                        <a:ext cx="7112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Rectangle 137"/>
          <p:cNvSpPr/>
          <p:nvPr/>
        </p:nvSpPr>
        <p:spPr>
          <a:xfrm>
            <a:off x="7666915" y="5733925"/>
            <a:ext cx="78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donc </a:t>
            </a:r>
            <a:endParaRPr lang="fr-FR" dirty="0"/>
          </a:p>
        </p:txBody>
      </p:sp>
      <p:graphicFrame>
        <p:nvGraphicFramePr>
          <p:cNvPr id="139" name="Obje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760918"/>
              </p:ext>
            </p:extLst>
          </p:nvPr>
        </p:nvGraphicFramePr>
        <p:xfrm>
          <a:off x="8224838" y="5761038"/>
          <a:ext cx="1162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00" name="Equation" r:id="rId46" imgW="787320" imgH="228600" progId="Equation.DSMT4">
                  <p:embed/>
                </p:oleObj>
              </mc:Choice>
              <mc:Fallback>
                <p:oleObj name="Equation" r:id="rId46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4838" y="5761038"/>
                        <a:ext cx="116205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Rectangle 139"/>
          <p:cNvSpPr/>
          <p:nvPr/>
        </p:nvSpPr>
        <p:spPr>
          <a:xfrm>
            <a:off x="9282035" y="5705210"/>
            <a:ext cx="78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donc </a:t>
            </a:r>
            <a:endParaRPr lang="fr-FR" dirty="0"/>
          </a:p>
        </p:txBody>
      </p:sp>
      <p:graphicFrame>
        <p:nvGraphicFramePr>
          <p:cNvPr id="141" name="Obje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1918"/>
              </p:ext>
            </p:extLst>
          </p:nvPr>
        </p:nvGraphicFramePr>
        <p:xfrm>
          <a:off x="9834563" y="5734050"/>
          <a:ext cx="17240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01" name="Equation" r:id="rId48" imgW="1168200" imgH="228600" progId="Equation.DSMT4">
                  <p:embed/>
                </p:oleObj>
              </mc:Choice>
              <mc:Fallback>
                <p:oleObj name="Equation" r:id="rId48" imgW="116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563" y="5734050"/>
                        <a:ext cx="1724025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Rectangle 141"/>
          <p:cNvSpPr/>
          <p:nvPr/>
        </p:nvSpPr>
        <p:spPr>
          <a:xfrm>
            <a:off x="6786373" y="6129906"/>
            <a:ext cx="78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donc </a:t>
            </a:r>
            <a:endParaRPr lang="fr-FR" dirty="0"/>
          </a:p>
        </p:txBody>
      </p:sp>
      <p:graphicFrame>
        <p:nvGraphicFramePr>
          <p:cNvPr id="143" name="Obje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62516"/>
              </p:ext>
            </p:extLst>
          </p:nvPr>
        </p:nvGraphicFramePr>
        <p:xfrm>
          <a:off x="7511962" y="6135691"/>
          <a:ext cx="1441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02" name="Equation" r:id="rId50" imgW="977760" imgH="253800" progId="Equation.DSMT4">
                  <p:embed/>
                </p:oleObj>
              </mc:Choice>
              <mc:Fallback>
                <p:oleObj name="Equation" r:id="rId50" imgW="977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1962" y="6135691"/>
                        <a:ext cx="144145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Rectangle 143"/>
          <p:cNvSpPr/>
          <p:nvPr/>
        </p:nvSpPr>
        <p:spPr>
          <a:xfrm>
            <a:off x="6630107" y="5094023"/>
            <a:ext cx="2921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(On dira que g est croissante)</a:t>
            </a:r>
            <a:endParaRPr lang="fr-FR" dirty="0"/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8780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40" grpId="0"/>
      <p:bldP spid="49" grpId="0"/>
      <p:bldP spid="51" grpId="0"/>
      <p:bldP spid="53" grpId="0"/>
      <p:bldP spid="56" grpId="0"/>
      <p:bldP spid="58" grpId="0"/>
      <p:bldP spid="60" grpId="0"/>
      <p:bldP spid="102" grpId="0"/>
      <p:bldP spid="122" grpId="0"/>
      <p:bldP spid="123" grpId="0"/>
      <p:bldP spid="125" grpId="0"/>
      <p:bldP spid="126" grpId="0"/>
      <p:bldP spid="128" grpId="0"/>
      <p:bldP spid="131" grpId="0"/>
      <p:bldP spid="133" grpId="0"/>
      <p:bldP spid="135" grpId="0"/>
      <p:bldP spid="138" grpId="0"/>
      <p:bldP spid="140" grpId="0"/>
      <p:bldP spid="142" grpId="0"/>
      <p:bldP spid="1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791200" cy="9906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3. Déterminer entre chaque point si la fonction est croissante ( la courbe « monte » ) </a:t>
            </a:r>
          </a:p>
          <a:p>
            <a:pPr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	ou décroissante ( la courbe « descend » )</a:t>
            </a:r>
          </a:p>
        </p:txBody>
      </p:sp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7213600" y="1143001"/>
            <a:ext cx="4673600" cy="366713"/>
            <a:chOff x="3408" y="720"/>
            <a:chExt cx="2208" cy="231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3408" y="7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-5</a:t>
              </a: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532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4</a:t>
              </a:r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3984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-3</a:t>
              </a:r>
            </a:p>
          </p:txBody>
        </p:sp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460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1</a:t>
              </a:r>
            </a:p>
          </p:txBody>
        </p:sp>
      </p:grpSp>
      <p:pic>
        <p:nvPicPr>
          <p:cNvPr id="14364" name="Picture 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1" y="1066800"/>
            <a:ext cx="5939367" cy="4724400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4460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791200" cy="9906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3. Déterminer entre chaque point si la fonction est croissante ( la courbe « monte » ) </a:t>
            </a:r>
          </a:p>
          <a:p>
            <a:pPr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	ou décroissante ( la courbe « descend » )</a:t>
            </a:r>
          </a:p>
        </p:txBody>
      </p:sp>
      <p:graphicFrame>
        <p:nvGraphicFramePr>
          <p:cNvPr id="15364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394" name="Group 34"/>
          <p:cNvGrpSpPr>
            <a:grpSpLocks/>
          </p:cNvGrpSpPr>
          <p:nvPr/>
        </p:nvGrpSpPr>
        <p:grpSpPr bwMode="auto">
          <a:xfrm>
            <a:off x="7213600" y="1143001"/>
            <a:ext cx="4673600" cy="366713"/>
            <a:chOff x="3408" y="720"/>
            <a:chExt cx="2208" cy="231"/>
          </a:xfrm>
        </p:grpSpPr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3408" y="7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-5</a:t>
              </a:r>
            </a:p>
          </p:txBody>
        </p:sp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532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4</a:t>
              </a:r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3984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-3</a:t>
              </a:r>
            </a:p>
          </p:txBody>
        </p:sp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460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1</a:t>
              </a:r>
            </a:p>
          </p:txBody>
        </p:sp>
      </p:grp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299200" y="4724401"/>
            <a:ext cx="193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>
                <a:solidFill>
                  <a:srgbClr val="FF33CC"/>
                </a:solidFill>
              </a:rPr>
              <a:t>Entre A et C,</a:t>
            </a:r>
          </a:p>
        </p:txBody>
      </p:sp>
      <p:pic>
        <p:nvPicPr>
          <p:cNvPr id="15382" name="Picture 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533" y="1066800"/>
            <a:ext cx="6036733" cy="4724400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8128000" y="47244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la fonction est </a:t>
            </a:r>
            <a:r>
              <a:rPr lang="fr-FR" altLang="fr-FR" b="1">
                <a:solidFill>
                  <a:srgbClr val="FF33CC"/>
                </a:solidFill>
              </a:rPr>
              <a:t>décroissante</a:t>
            </a:r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7721600" y="1981200"/>
            <a:ext cx="711200" cy="11430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15393" name="Group 33"/>
          <p:cNvGrpSpPr>
            <a:grpSpLocks/>
          </p:cNvGrpSpPr>
          <p:nvPr/>
        </p:nvGrpSpPr>
        <p:grpSpPr bwMode="auto">
          <a:xfrm>
            <a:off x="7010400" y="2330450"/>
            <a:ext cx="3105150" cy="2881313"/>
            <a:chOff x="3312" y="1468"/>
            <a:chExt cx="1467" cy="1815"/>
          </a:xfrm>
        </p:grpSpPr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4656" y="2956"/>
              <a:ext cx="123" cy="327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3312" y="1468"/>
              <a:ext cx="960" cy="327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cxnSp>
          <p:nvCxnSpPr>
            <p:cNvPr id="15390" name="AutoShape 30"/>
            <p:cNvCxnSpPr>
              <a:cxnSpLocks noChangeShapeType="1"/>
              <a:stCxn id="15385" idx="7"/>
              <a:endCxn id="15386" idx="7"/>
            </p:cNvCxnSpPr>
            <p:nvPr/>
          </p:nvCxnSpPr>
          <p:spPr bwMode="auto">
            <a:xfrm rot="16200000" flipV="1">
              <a:off x="3702" y="1945"/>
              <a:ext cx="1488" cy="630"/>
            </a:xfrm>
            <a:prstGeom prst="curvedConnector3">
              <a:avLst>
                <a:gd name="adj1" fmla="val 112896"/>
              </a:avLst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8498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autoUpdateAnimBg="0"/>
      <p:bldP spid="15383" grpId="0" autoUpdateAnimBg="0"/>
      <p:bldP spid="1538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791200" cy="9906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3. Déterminer entre chaque point si la fonction est croissante ( la courbe « monte » ) </a:t>
            </a:r>
          </a:p>
          <a:p>
            <a:pPr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	ou décroissante ( la courbe « descend » )</a:t>
            </a:r>
          </a:p>
          <a:p>
            <a:pPr>
              <a:buFontTx/>
              <a:buNone/>
            </a:pPr>
            <a:endParaRPr lang="fr-FR" altLang="fr-FR" sz="1600" b="1">
              <a:solidFill>
                <a:srgbClr val="008000"/>
              </a:solidFill>
            </a:endParaRPr>
          </a:p>
        </p:txBody>
      </p:sp>
      <p:graphicFrame>
        <p:nvGraphicFramePr>
          <p:cNvPr id="16388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6299200" y="4724401"/>
            <a:ext cx="193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>
                <a:solidFill>
                  <a:srgbClr val="FF33CC"/>
                </a:solidFill>
              </a:rPr>
              <a:t>Entre A et C,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8128000" y="47244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la fonction est </a:t>
            </a:r>
            <a:r>
              <a:rPr lang="fr-FR" altLang="fr-FR" b="1">
                <a:solidFill>
                  <a:srgbClr val="FF33CC"/>
                </a:solidFill>
              </a:rPr>
              <a:t>décroissante</a:t>
            </a:r>
          </a:p>
        </p:txBody>
      </p:sp>
      <p:grpSp>
        <p:nvGrpSpPr>
          <p:cNvPr id="16419" name="Group 35"/>
          <p:cNvGrpSpPr>
            <a:grpSpLocks/>
          </p:cNvGrpSpPr>
          <p:nvPr/>
        </p:nvGrpSpPr>
        <p:grpSpPr bwMode="auto">
          <a:xfrm>
            <a:off x="7213600" y="1143000"/>
            <a:ext cx="4673600" cy="1981200"/>
            <a:chOff x="3408" y="720"/>
            <a:chExt cx="2208" cy="1248"/>
          </a:xfrm>
        </p:grpSpPr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3408" y="7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-5</a:t>
              </a: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532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4</a:t>
              </a:r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3984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-3</a:t>
              </a: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460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1</a:t>
              </a:r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3648" y="1248"/>
              <a:ext cx="336" cy="72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6299200" y="5181601"/>
            <a:ext cx="193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>
                <a:solidFill>
                  <a:schemeClr val="accent2"/>
                </a:solidFill>
              </a:rPr>
              <a:t>Entre C et D,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8128000" y="51816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la fonction est </a:t>
            </a:r>
            <a:r>
              <a:rPr lang="fr-FR" altLang="fr-FR" b="1">
                <a:solidFill>
                  <a:schemeClr val="accent2"/>
                </a:solidFill>
              </a:rPr>
              <a:t>croissante</a:t>
            </a:r>
          </a:p>
        </p:txBody>
      </p:sp>
      <p:pic>
        <p:nvPicPr>
          <p:cNvPr id="16413" name="Picture 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533" y="1066800"/>
            <a:ext cx="6036733" cy="4724400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8940800" y="1981200"/>
            <a:ext cx="91440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16418" name="Group 34"/>
          <p:cNvGrpSpPr>
            <a:grpSpLocks/>
          </p:cNvGrpSpPr>
          <p:nvPr/>
        </p:nvGrpSpPr>
        <p:grpSpPr bwMode="auto">
          <a:xfrm>
            <a:off x="8534402" y="2292350"/>
            <a:ext cx="1784351" cy="3376613"/>
            <a:chOff x="4032" y="1444"/>
            <a:chExt cx="843" cy="2127"/>
          </a:xfrm>
        </p:grpSpPr>
        <p:sp>
          <p:nvSpPr>
            <p:cNvPr id="16415" name="Oval 31"/>
            <p:cNvSpPr>
              <a:spLocks noChangeArrowheads="1"/>
            </p:cNvSpPr>
            <p:nvPr/>
          </p:nvSpPr>
          <p:spPr bwMode="auto">
            <a:xfrm>
              <a:off x="4752" y="3244"/>
              <a:ext cx="123" cy="32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6416" name="Oval 32"/>
            <p:cNvSpPr>
              <a:spLocks noChangeArrowheads="1"/>
            </p:cNvSpPr>
            <p:nvPr/>
          </p:nvSpPr>
          <p:spPr bwMode="auto">
            <a:xfrm>
              <a:off x="4032" y="1444"/>
              <a:ext cx="816" cy="32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cxnSp>
          <p:nvCxnSpPr>
            <p:cNvPr id="16417" name="AutoShape 33"/>
            <p:cNvCxnSpPr>
              <a:cxnSpLocks noChangeShapeType="1"/>
              <a:stCxn id="16415" idx="6"/>
              <a:endCxn id="16416" idx="6"/>
            </p:cNvCxnSpPr>
            <p:nvPr/>
          </p:nvCxnSpPr>
          <p:spPr bwMode="auto">
            <a:xfrm flipH="1" flipV="1">
              <a:off x="4848" y="1608"/>
              <a:ext cx="27" cy="1800"/>
            </a:xfrm>
            <a:prstGeom prst="curvedConnector3">
              <a:avLst>
                <a:gd name="adj1" fmla="val -40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16495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 autoUpdateAnimBg="0"/>
      <p:bldP spid="16411" grpId="0" autoUpdateAnimBg="0"/>
      <p:bldP spid="164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791200" cy="9906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3. Déterminer entre chaque point si la fonction est croissante ( la courbe « monte » ) </a:t>
            </a:r>
          </a:p>
          <a:p>
            <a:pPr>
              <a:buFontTx/>
              <a:buNone/>
            </a:pPr>
            <a:r>
              <a:rPr lang="fr-FR" altLang="fr-FR" sz="1600" b="1">
                <a:solidFill>
                  <a:srgbClr val="008000"/>
                </a:solidFill>
              </a:rPr>
              <a:t>	ou décroissante ( la courbe « descend » )</a:t>
            </a:r>
          </a:p>
        </p:txBody>
      </p:sp>
      <p:graphicFrame>
        <p:nvGraphicFramePr>
          <p:cNvPr id="17412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299200" y="4724401"/>
            <a:ext cx="193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>
                <a:solidFill>
                  <a:srgbClr val="FF33CC"/>
                </a:solidFill>
              </a:rPr>
              <a:t>Entre A et C,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8128000" y="47244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la fonction est </a:t>
            </a:r>
            <a:r>
              <a:rPr lang="fr-FR" altLang="fr-FR" b="1">
                <a:solidFill>
                  <a:srgbClr val="FF33CC"/>
                </a:solidFill>
              </a:rPr>
              <a:t>décroissante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299200" y="5181601"/>
            <a:ext cx="193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>
                <a:solidFill>
                  <a:schemeClr val="accent2"/>
                </a:solidFill>
              </a:rPr>
              <a:t>Entre C et D,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8128000" y="51816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la fonction est </a:t>
            </a:r>
            <a:r>
              <a:rPr lang="fr-FR" altLang="fr-FR" b="1">
                <a:solidFill>
                  <a:schemeClr val="accent2"/>
                </a:solidFill>
              </a:rPr>
              <a:t>croissante</a:t>
            </a:r>
          </a:p>
        </p:txBody>
      </p:sp>
      <p:grpSp>
        <p:nvGrpSpPr>
          <p:cNvPr id="17448" name="Group 40"/>
          <p:cNvGrpSpPr>
            <a:grpSpLocks/>
          </p:cNvGrpSpPr>
          <p:nvPr/>
        </p:nvGrpSpPr>
        <p:grpSpPr bwMode="auto">
          <a:xfrm>
            <a:off x="7213600" y="1143000"/>
            <a:ext cx="4673600" cy="1981200"/>
            <a:chOff x="3408" y="720"/>
            <a:chExt cx="2208" cy="1248"/>
          </a:xfrm>
        </p:grpSpPr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3408" y="7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-5</a:t>
              </a: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532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4</a:t>
              </a: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3984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-3</a:t>
              </a: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460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1</a:t>
              </a:r>
            </a:p>
          </p:txBody>
        </p:sp>
        <p:grpSp>
          <p:nvGrpSpPr>
            <p:cNvPr id="17447" name="Group 39"/>
            <p:cNvGrpSpPr>
              <a:grpSpLocks/>
            </p:cNvGrpSpPr>
            <p:nvPr/>
          </p:nvGrpSpPr>
          <p:grpSpPr bwMode="auto">
            <a:xfrm>
              <a:off x="3648" y="1248"/>
              <a:ext cx="1008" cy="720"/>
              <a:chOff x="3648" y="1248"/>
              <a:chExt cx="1008" cy="720"/>
            </a:xfrm>
          </p:grpSpPr>
          <p:sp>
            <p:nvSpPr>
              <p:cNvPr id="17429" name="Line 21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336" cy="72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 flipV="1">
                <a:off x="4224" y="1248"/>
                <a:ext cx="432" cy="72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6299200" y="5638801"/>
            <a:ext cx="193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>
                <a:solidFill>
                  <a:srgbClr val="008000"/>
                </a:solidFill>
              </a:rPr>
              <a:t>Entre D et B,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8128000" y="56388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la fonction est </a:t>
            </a:r>
            <a:r>
              <a:rPr lang="fr-FR" altLang="fr-FR" b="1">
                <a:solidFill>
                  <a:srgbClr val="008000"/>
                </a:solidFill>
              </a:rPr>
              <a:t>décroissante</a:t>
            </a:r>
          </a:p>
        </p:txBody>
      </p:sp>
      <p:pic>
        <p:nvPicPr>
          <p:cNvPr id="17441" name="Picture 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534" y="1066800"/>
            <a:ext cx="5939367" cy="4648200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10363200" y="2057400"/>
            <a:ext cx="914400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17446" name="Group 38"/>
          <p:cNvGrpSpPr>
            <a:grpSpLocks/>
          </p:cNvGrpSpPr>
          <p:nvPr/>
        </p:nvGrpSpPr>
        <p:grpSpPr bwMode="auto">
          <a:xfrm>
            <a:off x="9855200" y="2330450"/>
            <a:ext cx="1930400" cy="3757613"/>
            <a:chOff x="4656" y="1468"/>
            <a:chExt cx="912" cy="2367"/>
          </a:xfrm>
        </p:grpSpPr>
        <p:sp>
          <p:nvSpPr>
            <p:cNvPr id="17443" name="Oval 35"/>
            <p:cNvSpPr>
              <a:spLocks noChangeArrowheads="1"/>
            </p:cNvSpPr>
            <p:nvPr/>
          </p:nvSpPr>
          <p:spPr bwMode="auto">
            <a:xfrm>
              <a:off x="4704" y="3508"/>
              <a:ext cx="123" cy="327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7444" name="Oval 36"/>
            <p:cNvSpPr>
              <a:spLocks noChangeArrowheads="1"/>
            </p:cNvSpPr>
            <p:nvPr/>
          </p:nvSpPr>
          <p:spPr bwMode="auto">
            <a:xfrm>
              <a:off x="4656" y="1468"/>
              <a:ext cx="912" cy="327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cxnSp>
          <p:nvCxnSpPr>
            <p:cNvPr id="17445" name="AutoShape 37"/>
            <p:cNvCxnSpPr>
              <a:cxnSpLocks noChangeShapeType="1"/>
              <a:stCxn id="17443" idx="7"/>
              <a:endCxn id="17444" idx="6"/>
            </p:cNvCxnSpPr>
            <p:nvPr/>
          </p:nvCxnSpPr>
          <p:spPr bwMode="auto">
            <a:xfrm rot="5400000" flipH="1" flipV="1">
              <a:off x="4226" y="2214"/>
              <a:ext cx="1924" cy="759"/>
            </a:xfrm>
            <a:prstGeom prst="curvedConnector4">
              <a:avLst>
                <a:gd name="adj1" fmla="val 44508"/>
                <a:gd name="adj2" fmla="val 114229"/>
              </a:avLst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4661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" grpId="0" autoUpdateAnimBg="0"/>
      <p:bldP spid="17439" grpId="0" autoUpdateAnimBg="0"/>
      <p:bldP spid="174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791200" cy="6858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800" b="1">
                <a:solidFill>
                  <a:srgbClr val="008000"/>
                </a:solidFill>
              </a:rPr>
              <a:t>4. Déterminer pour chaque valeur de x de la première ligne, son image f(x) par f </a:t>
            </a:r>
          </a:p>
        </p:txBody>
      </p:sp>
      <p:graphicFrame>
        <p:nvGraphicFramePr>
          <p:cNvPr id="18436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99200" y="47244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>
                <a:solidFill>
                  <a:srgbClr val="996633"/>
                </a:solidFill>
              </a:rPr>
              <a:t>Pour A,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518400" y="47244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l’image de –5 est </a:t>
            </a:r>
            <a:r>
              <a:rPr lang="fr-FR" altLang="fr-FR" b="1">
                <a:solidFill>
                  <a:srgbClr val="996633"/>
                </a:solidFill>
              </a:rPr>
              <a:t>1</a:t>
            </a:r>
          </a:p>
        </p:txBody>
      </p:sp>
      <p:grpSp>
        <p:nvGrpSpPr>
          <p:cNvPr id="18477" name="Group 45"/>
          <p:cNvGrpSpPr>
            <a:grpSpLocks/>
          </p:cNvGrpSpPr>
          <p:nvPr/>
        </p:nvGrpSpPr>
        <p:grpSpPr bwMode="auto">
          <a:xfrm>
            <a:off x="7213600" y="1143000"/>
            <a:ext cx="4673600" cy="1981200"/>
            <a:chOff x="3408" y="720"/>
            <a:chExt cx="2208" cy="1248"/>
          </a:xfrm>
        </p:grpSpPr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3408" y="7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-5</a:t>
              </a:r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532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4</a:t>
              </a: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3984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-3</a:t>
              </a:r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460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1</a:t>
              </a:r>
            </a:p>
          </p:txBody>
        </p:sp>
        <p:grpSp>
          <p:nvGrpSpPr>
            <p:cNvPr id="18476" name="Group 44"/>
            <p:cNvGrpSpPr>
              <a:grpSpLocks/>
            </p:cNvGrpSpPr>
            <p:nvPr/>
          </p:nvGrpSpPr>
          <p:grpSpPr bwMode="auto">
            <a:xfrm>
              <a:off x="3648" y="1248"/>
              <a:ext cx="1680" cy="720"/>
              <a:chOff x="3648" y="1248"/>
              <a:chExt cx="1680" cy="720"/>
            </a:xfrm>
          </p:grpSpPr>
          <p:sp>
            <p:nvSpPr>
              <p:cNvPr id="18453" name="Line 21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336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8456" name="Line 24"/>
              <p:cNvSpPr>
                <a:spLocks noChangeShapeType="1"/>
              </p:cNvSpPr>
              <p:nvPr/>
            </p:nvSpPr>
            <p:spPr bwMode="auto">
              <a:xfrm flipV="1">
                <a:off x="4224" y="1248"/>
                <a:ext cx="432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8460" name="Line 28"/>
              <p:cNvSpPr>
                <a:spLocks noChangeShapeType="1"/>
              </p:cNvSpPr>
              <p:nvPr/>
            </p:nvSpPr>
            <p:spPr bwMode="auto">
              <a:xfrm>
                <a:off x="4896" y="1296"/>
                <a:ext cx="432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7315200" y="16764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996633"/>
                </a:solidFill>
              </a:rPr>
              <a:t>1</a:t>
            </a:r>
          </a:p>
        </p:txBody>
      </p:sp>
      <p:pic>
        <p:nvPicPr>
          <p:cNvPr id="18467" name="Picture 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534" y="1066800"/>
            <a:ext cx="5939367" cy="4648200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6400800" y="4343400"/>
            <a:ext cx="548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 i="1">
                <a:solidFill>
                  <a:srgbClr val="FF3300"/>
                </a:solidFill>
              </a:rPr>
              <a:t>rappel : c’est aussi l’ordonnée du point</a:t>
            </a:r>
          </a:p>
        </p:txBody>
      </p:sp>
      <p:grpSp>
        <p:nvGrpSpPr>
          <p:cNvPr id="18474" name="Group 42"/>
          <p:cNvGrpSpPr>
            <a:grpSpLocks/>
          </p:cNvGrpSpPr>
          <p:nvPr/>
        </p:nvGrpSpPr>
        <p:grpSpPr bwMode="auto">
          <a:xfrm>
            <a:off x="2946400" y="1595440"/>
            <a:ext cx="4876800" cy="595314"/>
            <a:chOff x="1392" y="1005"/>
            <a:chExt cx="2304" cy="375"/>
          </a:xfrm>
        </p:grpSpPr>
        <p:sp>
          <p:nvSpPr>
            <p:cNvPr id="18470" name="Oval 38"/>
            <p:cNvSpPr>
              <a:spLocks noChangeArrowheads="1"/>
            </p:cNvSpPr>
            <p:nvPr/>
          </p:nvSpPr>
          <p:spPr bwMode="auto">
            <a:xfrm>
              <a:off x="3408" y="1005"/>
              <a:ext cx="288" cy="327"/>
            </a:xfrm>
            <a:prstGeom prst="ellips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altLang="fr-FR">
                <a:solidFill>
                  <a:srgbClr val="996633"/>
                </a:solidFill>
              </a:endParaRPr>
            </a:p>
          </p:txBody>
        </p:sp>
        <p:sp>
          <p:nvSpPr>
            <p:cNvPr id="18471" name="Oval 39"/>
            <p:cNvSpPr>
              <a:spLocks noChangeArrowheads="1"/>
            </p:cNvSpPr>
            <p:nvPr/>
          </p:nvSpPr>
          <p:spPr bwMode="auto">
            <a:xfrm>
              <a:off x="1392" y="1053"/>
              <a:ext cx="288" cy="327"/>
            </a:xfrm>
            <a:prstGeom prst="ellips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altLang="fr-FR">
                <a:solidFill>
                  <a:srgbClr val="996633"/>
                </a:solidFill>
              </a:endParaRPr>
            </a:p>
          </p:txBody>
        </p:sp>
        <p:cxnSp>
          <p:nvCxnSpPr>
            <p:cNvPr id="18472" name="AutoShape 40"/>
            <p:cNvCxnSpPr>
              <a:cxnSpLocks noChangeShapeType="1"/>
              <a:stCxn id="18471" idx="7"/>
              <a:endCxn id="18470" idx="2"/>
            </p:cNvCxnSpPr>
            <p:nvPr/>
          </p:nvCxnSpPr>
          <p:spPr bwMode="auto">
            <a:xfrm rot="16200000" flipH="1">
              <a:off x="2489" y="250"/>
              <a:ext cx="68" cy="1770"/>
            </a:xfrm>
            <a:prstGeom prst="curvedConnector4">
              <a:avLst>
                <a:gd name="adj1" fmla="val -212978"/>
                <a:gd name="adj2" fmla="val 51191"/>
              </a:avLst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475" name="Group 43"/>
          <p:cNvGrpSpPr>
            <a:grpSpLocks/>
          </p:cNvGrpSpPr>
          <p:nvPr/>
        </p:nvGrpSpPr>
        <p:grpSpPr bwMode="auto">
          <a:xfrm>
            <a:off x="3251200" y="2190751"/>
            <a:ext cx="6908801" cy="2971801"/>
            <a:chOff x="1536" y="1380"/>
            <a:chExt cx="3264" cy="1872"/>
          </a:xfrm>
        </p:grpSpPr>
        <p:sp>
          <p:nvSpPr>
            <p:cNvPr id="18469" name="Oval 37"/>
            <p:cNvSpPr>
              <a:spLocks noChangeArrowheads="1"/>
            </p:cNvSpPr>
            <p:nvPr/>
          </p:nvSpPr>
          <p:spPr bwMode="auto">
            <a:xfrm>
              <a:off x="4512" y="2925"/>
              <a:ext cx="288" cy="327"/>
            </a:xfrm>
            <a:prstGeom prst="ellips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altLang="fr-FR">
                <a:solidFill>
                  <a:srgbClr val="996633"/>
                </a:solidFill>
              </a:endParaRPr>
            </a:p>
          </p:txBody>
        </p:sp>
        <p:cxnSp>
          <p:nvCxnSpPr>
            <p:cNvPr id="18473" name="AutoShape 41"/>
            <p:cNvCxnSpPr>
              <a:cxnSpLocks noChangeShapeType="1"/>
              <a:stCxn id="18471" idx="4"/>
              <a:endCxn id="18469" idx="6"/>
            </p:cNvCxnSpPr>
            <p:nvPr/>
          </p:nvCxnSpPr>
          <p:spPr bwMode="auto">
            <a:xfrm rot="16200000" flipH="1">
              <a:off x="2314" y="602"/>
              <a:ext cx="1708" cy="3264"/>
            </a:xfrm>
            <a:prstGeom prst="curvedConnector4">
              <a:avLst>
                <a:gd name="adj1" fmla="val 45215"/>
                <a:gd name="adj2" fmla="val 103309"/>
              </a:avLst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1001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75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75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51" grpId="0" autoUpdateAnimBg="0"/>
      <p:bldP spid="18452" grpId="0" autoUpdateAnimBg="0"/>
      <p:bldP spid="18465" grpId="0" autoUpdateAnimBg="0"/>
      <p:bldP spid="1846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791200" cy="6858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800" b="1">
                <a:solidFill>
                  <a:srgbClr val="008000"/>
                </a:solidFill>
              </a:rPr>
              <a:t>4. Déterminer pour chaque valeur de x de la première ligne, son image f(x) par f </a:t>
            </a:r>
          </a:p>
        </p:txBody>
      </p:sp>
      <p:graphicFrame>
        <p:nvGraphicFramePr>
          <p:cNvPr id="19460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299200" y="47244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Pour A,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518400" y="47244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l’image de –5 est 1</a:t>
            </a:r>
          </a:p>
        </p:txBody>
      </p:sp>
      <p:grpSp>
        <p:nvGrpSpPr>
          <p:cNvPr id="19498" name="Group 42"/>
          <p:cNvGrpSpPr>
            <a:grpSpLocks/>
          </p:cNvGrpSpPr>
          <p:nvPr/>
        </p:nvGrpSpPr>
        <p:grpSpPr bwMode="auto">
          <a:xfrm>
            <a:off x="7213600" y="1143000"/>
            <a:ext cx="4673600" cy="1981200"/>
            <a:chOff x="3408" y="720"/>
            <a:chExt cx="2208" cy="1248"/>
          </a:xfrm>
        </p:grpSpPr>
        <p:grpSp>
          <p:nvGrpSpPr>
            <p:cNvPr id="19497" name="Group 41"/>
            <p:cNvGrpSpPr>
              <a:grpSpLocks/>
            </p:cNvGrpSpPr>
            <p:nvPr/>
          </p:nvGrpSpPr>
          <p:grpSpPr bwMode="auto">
            <a:xfrm>
              <a:off x="3408" y="720"/>
              <a:ext cx="2208" cy="1248"/>
              <a:chOff x="3408" y="720"/>
              <a:chExt cx="2208" cy="1248"/>
            </a:xfrm>
          </p:grpSpPr>
          <p:sp>
            <p:nvSpPr>
              <p:cNvPr id="19471" name="Text Box 15"/>
              <p:cNvSpPr txBox="1">
                <a:spLocks noChangeArrowheads="1"/>
              </p:cNvSpPr>
              <p:nvPr/>
            </p:nvSpPr>
            <p:spPr bwMode="auto">
              <a:xfrm>
                <a:off x="3408" y="720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/>
                  <a:t>-5</a:t>
                </a:r>
              </a:p>
            </p:txBody>
          </p:sp>
          <p:sp>
            <p:nvSpPr>
              <p:cNvPr id="19472" name="Text Box 16"/>
              <p:cNvSpPr txBox="1">
                <a:spLocks noChangeArrowheads="1"/>
              </p:cNvSpPr>
              <p:nvPr/>
            </p:nvSpPr>
            <p:spPr bwMode="auto">
              <a:xfrm>
                <a:off x="5328" y="72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/>
                  <a:t>4</a:t>
                </a:r>
              </a:p>
            </p:txBody>
          </p:sp>
          <p:sp>
            <p:nvSpPr>
              <p:cNvPr id="19473" name="Text Box 17"/>
              <p:cNvSpPr txBox="1">
                <a:spLocks noChangeArrowheads="1"/>
              </p:cNvSpPr>
              <p:nvPr/>
            </p:nvSpPr>
            <p:spPr bwMode="auto">
              <a:xfrm>
                <a:off x="3984" y="72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/>
                  <a:t>-3</a:t>
                </a:r>
              </a:p>
            </p:txBody>
          </p:sp>
          <p:sp>
            <p:nvSpPr>
              <p:cNvPr id="19474" name="Text Box 18"/>
              <p:cNvSpPr txBox="1">
                <a:spLocks noChangeArrowheads="1"/>
              </p:cNvSpPr>
              <p:nvPr/>
            </p:nvSpPr>
            <p:spPr bwMode="auto">
              <a:xfrm>
                <a:off x="4608" y="72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/>
                  <a:t>1</a:t>
                </a:r>
              </a:p>
            </p:txBody>
          </p:sp>
          <p:sp>
            <p:nvSpPr>
              <p:cNvPr id="19477" name="Line 21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336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9478" name="Line 22"/>
              <p:cNvSpPr>
                <a:spLocks noChangeShapeType="1"/>
              </p:cNvSpPr>
              <p:nvPr/>
            </p:nvSpPr>
            <p:spPr bwMode="auto">
              <a:xfrm flipV="1">
                <a:off x="4224" y="1248"/>
                <a:ext cx="432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9479" name="Line 23"/>
              <p:cNvSpPr>
                <a:spLocks noChangeShapeType="1"/>
              </p:cNvSpPr>
              <p:nvPr/>
            </p:nvSpPr>
            <p:spPr bwMode="auto">
              <a:xfrm>
                <a:off x="4896" y="1296"/>
                <a:ext cx="432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9480" name="Text Box 24"/>
            <p:cNvSpPr txBox="1">
              <a:spLocks noChangeArrowheads="1"/>
            </p:cNvSpPr>
            <p:nvPr/>
          </p:nvSpPr>
          <p:spPr bwMode="auto">
            <a:xfrm>
              <a:off x="3456" y="105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b="1"/>
                <a:t>1</a:t>
              </a:r>
            </a:p>
          </p:txBody>
        </p:sp>
      </p:grp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400800" y="4343400"/>
            <a:ext cx="548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 i="1">
                <a:solidFill>
                  <a:srgbClr val="FF3300"/>
                </a:solidFill>
              </a:rPr>
              <a:t>rappel : c’est aussi l’ordonnée du point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6299200" y="51816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>
                <a:solidFill>
                  <a:srgbClr val="CC0099"/>
                </a:solidFill>
              </a:rPr>
              <a:t>Pour C</a:t>
            </a:r>
            <a:r>
              <a:rPr lang="fr-FR" altLang="fr-FR">
                <a:solidFill>
                  <a:srgbClr val="996633"/>
                </a:solidFill>
              </a:rPr>
              <a:t>,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7518400" y="51816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l’image de –3 est </a:t>
            </a:r>
            <a:r>
              <a:rPr lang="fr-FR" altLang="fr-FR" b="1">
                <a:solidFill>
                  <a:srgbClr val="CC0099"/>
                </a:solidFill>
              </a:rPr>
              <a:t>-5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8432800" y="3124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CC0099"/>
                </a:solidFill>
              </a:rPr>
              <a:t>-5</a:t>
            </a:r>
          </a:p>
        </p:txBody>
      </p:sp>
      <p:pic>
        <p:nvPicPr>
          <p:cNvPr id="19494" name="Picture 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1" y="1066800"/>
            <a:ext cx="5939367" cy="4648200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pSp>
        <p:nvGrpSpPr>
          <p:cNvPr id="19496" name="Group 40"/>
          <p:cNvGrpSpPr>
            <a:grpSpLocks/>
          </p:cNvGrpSpPr>
          <p:nvPr/>
        </p:nvGrpSpPr>
        <p:grpSpPr bwMode="auto">
          <a:xfrm>
            <a:off x="3467101" y="5110162"/>
            <a:ext cx="6794500" cy="519113"/>
            <a:chOff x="1638" y="3219"/>
            <a:chExt cx="3210" cy="327"/>
          </a:xfrm>
        </p:grpSpPr>
        <p:sp>
          <p:nvSpPr>
            <p:cNvPr id="19488" name="Oval 32"/>
            <p:cNvSpPr>
              <a:spLocks noChangeArrowheads="1"/>
            </p:cNvSpPr>
            <p:nvPr/>
          </p:nvSpPr>
          <p:spPr bwMode="auto">
            <a:xfrm>
              <a:off x="4560" y="3219"/>
              <a:ext cx="288" cy="327"/>
            </a:xfrm>
            <a:prstGeom prst="ellips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altLang="fr-FR">
                <a:solidFill>
                  <a:srgbClr val="996633"/>
                </a:solidFill>
              </a:endParaRPr>
            </a:p>
          </p:txBody>
        </p:sp>
        <p:cxnSp>
          <p:nvCxnSpPr>
            <p:cNvPr id="19489" name="AutoShape 33"/>
            <p:cNvCxnSpPr>
              <a:cxnSpLocks noChangeShapeType="1"/>
              <a:stCxn id="19485" idx="5"/>
              <a:endCxn id="19488" idx="3"/>
            </p:cNvCxnSpPr>
            <p:nvPr/>
          </p:nvCxnSpPr>
          <p:spPr bwMode="auto">
            <a:xfrm rot="5400000" flipH="1" flipV="1">
              <a:off x="3099" y="2037"/>
              <a:ext cx="42" cy="2964"/>
            </a:xfrm>
            <a:prstGeom prst="curvedConnector3">
              <a:avLst>
                <a:gd name="adj1" fmla="val -456855"/>
              </a:avLst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495" name="Group 39"/>
          <p:cNvGrpSpPr>
            <a:grpSpLocks/>
          </p:cNvGrpSpPr>
          <p:nvPr/>
        </p:nvGrpSpPr>
        <p:grpSpPr bwMode="auto">
          <a:xfrm>
            <a:off x="2946400" y="3043239"/>
            <a:ext cx="6096000" cy="2652714"/>
            <a:chOff x="1392" y="1917"/>
            <a:chExt cx="2880" cy="1671"/>
          </a:xfrm>
        </p:grpSpPr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3984" y="1917"/>
              <a:ext cx="288" cy="327"/>
            </a:xfrm>
            <a:prstGeom prst="ellips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altLang="fr-FR">
                <a:solidFill>
                  <a:srgbClr val="996633"/>
                </a:solidFill>
              </a:endParaRPr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1392" y="3261"/>
              <a:ext cx="288" cy="327"/>
            </a:xfrm>
            <a:prstGeom prst="ellips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altLang="fr-FR">
                <a:solidFill>
                  <a:srgbClr val="996633"/>
                </a:solidFill>
              </a:endParaRPr>
            </a:p>
          </p:txBody>
        </p:sp>
        <p:cxnSp>
          <p:nvCxnSpPr>
            <p:cNvPr id="19486" name="AutoShape 30"/>
            <p:cNvCxnSpPr>
              <a:cxnSpLocks noChangeShapeType="1"/>
              <a:stCxn id="19485" idx="6"/>
              <a:endCxn id="19484" idx="2"/>
            </p:cNvCxnSpPr>
            <p:nvPr/>
          </p:nvCxnSpPr>
          <p:spPr bwMode="auto">
            <a:xfrm flipV="1">
              <a:off x="1680" y="2081"/>
              <a:ext cx="2304" cy="1344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6755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75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75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0" grpId="0" autoUpdateAnimBg="0"/>
      <p:bldP spid="19491" grpId="0" autoUpdateAnimBg="0"/>
      <p:bldP spid="1949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791200" cy="6858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800" b="1">
                <a:solidFill>
                  <a:srgbClr val="008000"/>
                </a:solidFill>
              </a:rPr>
              <a:t>4. Déterminer pour chaque valeur de x de la première ligne, son image f(x) par f </a:t>
            </a:r>
          </a:p>
        </p:txBody>
      </p:sp>
      <p:graphicFrame>
        <p:nvGraphicFramePr>
          <p:cNvPr id="20484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299200" y="47244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Pour A,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7518400" y="47244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l’image de –5 est 1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6400800" y="4343400"/>
            <a:ext cx="548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 i="1">
                <a:solidFill>
                  <a:srgbClr val="FF3300"/>
                </a:solidFill>
              </a:rPr>
              <a:t>rappel : c’est aussi l’ordonnée du point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6299200" y="51816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Pour C,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7518400" y="51816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l’image de –3 est </a:t>
            </a:r>
            <a:r>
              <a:rPr lang="fr-FR" altLang="fr-FR" b="1"/>
              <a:t>-5</a:t>
            </a:r>
          </a:p>
        </p:txBody>
      </p:sp>
      <p:grpSp>
        <p:nvGrpSpPr>
          <p:cNvPr id="20528" name="Group 48"/>
          <p:cNvGrpSpPr>
            <a:grpSpLocks/>
          </p:cNvGrpSpPr>
          <p:nvPr/>
        </p:nvGrpSpPr>
        <p:grpSpPr bwMode="auto">
          <a:xfrm>
            <a:off x="7213600" y="1143001"/>
            <a:ext cx="4673600" cy="2347913"/>
            <a:chOff x="3408" y="720"/>
            <a:chExt cx="2208" cy="1479"/>
          </a:xfrm>
        </p:grpSpPr>
        <p:grpSp>
          <p:nvGrpSpPr>
            <p:cNvPr id="20497" name="Group 17"/>
            <p:cNvGrpSpPr>
              <a:grpSpLocks/>
            </p:cNvGrpSpPr>
            <p:nvPr/>
          </p:nvGrpSpPr>
          <p:grpSpPr bwMode="auto">
            <a:xfrm>
              <a:off x="3408" y="720"/>
              <a:ext cx="2208" cy="1248"/>
              <a:chOff x="3408" y="720"/>
              <a:chExt cx="2208" cy="1248"/>
            </a:xfrm>
          </p:grpSpPr>
          <p:grpSp>
            <p:nvGrpSpPr>
              <p:cNvPr id="20498" name="Group 18"/>
              <p:cNvGrpSpPr>
                <a:grpSpLocks/>
              </p:cNvGrpSpPr>
              <p:nvPr/>
            </p:nvGrpSpPr>
            <p:grpSpPr bwMode="auto">
              <a:xfrm>
                <a:off x="3408" y="720"/>
                <a:ext cx="2208" cy="1248"/>
                <a:chOff x="3408" y="720"/>
                <a:chExt cx="2208" cy="1248"/>
              </a:xfrm>
            </p:grpSpPr>
            <p:sp>
              <p:nvSpPr>
                <p:cNvPr id="2049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408" y="720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altLang="fr-FR"/>
                    <a:t>-5</a:t>
                  </a:r>
                </a:p>
              </p:txBody>
            </p:sp>
            <p:sp>
              <p:nvSpPr>
                <p:cNvPr id="2050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328" y="720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altLang="fr-FR"/>
                    <a:t>4</a:t>
                  </a:r>
                </a:p>
              </p:txBody>
            </p:sp>
            <p:sp>
              <p:nvSpPr>
                <p:cNvPr id="2050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984" y="720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altLang="fr-FR"/>
                    <a:t>-3</a:t>
                  </a:r>
                </a:p>
              </p:txBody>
            </p:sp>
            <p:sp>
              <p:nvSpPr>
                <p:cNvPr id="2050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608" y="720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altLang="fr-FR"/>
                    <a:t>1</a:t>
                  </a:r>
                </a:p>
              </p:txBody>
            </p:sp>
            <p:sp>
              <p:nvSpPr>
                <p:cNvPr id="20503" name="Line 23"/>
                <p:cNvSpPr>
                  <a:spLocks noChangeShapeType="1"/>
                </p:cNvSpPr>
                <p:nvPr/>
              </p:nvSpPr>
              <p:spPr bwMode="auto">
                <a:xfrm>
                  <a:off x="3648" y="1248"/>
                  <a:ext cx="336" cy="7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050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224" y="1248"/>
                  <a:ext cx="432" cy="7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0505" name="Line 25"/>
                <p:cNvSpPr>
                  <a:spLocks noChangeShapeType="1"/>
                </p:cNvSpPr>
                <p:nvPr/>
              </p:nvSpPr>
              <p:spPr bwMode="auto">
                <a:xfrm>
                  <a:off x="4896" y="1296"/>
                  <a:ext cx="432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0506" name="Text Box 26"/>
              <p:cNvSpPr txBox="1">
                <a:spLocks noChangeArrowheads="1"/>
              </p:cNvSpPr>
              <p:nvPr/>
            </p:nvSpPr>
            <p:spPr bwMode="auto">
              <a:xfrm>
                <a:off x="3456" y="105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 b="1"/>
                  <a:t>1</a:t>
                </a:r>
              </a:p>
            </p:txBody>
          </p:sp>
        </p:grpSp>
        <p:sp>
          <p:nvSpPr>
            <p:cNvPr id="20510" name="Text Box 30"/>
            <p:cNvSpPr txBox="1">
              <a:spLocks noChangeArrowheads="1"/>
            </p:cNvSpPr>
            <p:nvPr/>
          </p:nvSpPr>
          <p:spPr bwMode="auto">
            <a:xfrm>
              <a:off x="3984" y="196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-5</a:t>
              </a:r>
            </a:p>
          </p:txBody>
        </p:sp>
      </p:grp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6299200" y="57150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>
                <a:solidFill>
                  <a:schemeClr val="accent2"/>
                </a:solidFill>
              </a:rPr>
              <a:t>Pour D</a:t>
            </a:r>
            <a:r>
              <a:rPr lang="fr-FR" altLang="fr-FR"/>
              <a:t>,</a:t>
            </a:r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7518400" y="57150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l’image de 1 est </a:t>
            </a:r>
            <a:r>
              <a:rPr lang="fr-FR" altLang="fr-FR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9855200" y="16764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solidFill>
                  <a:schemeClr val="accent2"/>
                </a:solidFill>
              </a:rPr>
              <a:t>2</a:t>
            </a:r>
          </a:p>
        </p:txBody>
      </p:sp>
      <p:pic>
        <p:nvPicPr>
          <p:cNvPr id="20523" name="Picture 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767" y="1066800"/>
            <a:ext cx="6036733" cy="4724400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pSp>
        <p:nvGrpSpPr>
          <p:cNvPr id="20527" name="Group 47"/>
          <p:cNvGrpSpPr>
            <a:grpSpLocks/>
          </p:cNvGrpSpPr>
          <p:nvPr/>
        </p:nvGrpSpPr>
        <p:grpSpPr bwMode="auto">
          <a:xfrm>
            <a:off x="3048000" y="1138239"/>
            <a:ext cx="7315200" cy="976314"/>
            <a:chOff x="1440" y="717"/>
            <a:chExt cx="3456" cy="615"/>
          </a:xfrm>
        </p:grpSpPr>
        <p:sp>
          <p:nvSpPr>
            <p:cNvPr id="20516" name="Oval 36"/>
            <p:cNvSpPr>
              <a:spLocks noChangeArrowheads="1"/>
            </p:cNvSpPr>
            <p:nvPr/>
          </p:nvSpPr>
          <p:spPr bwMode="auto">
            <a:xfrm>
              <a:off x="4608" y="1005"/>
              <a:ext cx="288" cy="32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altLang="fr-FR">
                <a:solidFill>
                  <a:srgbClr val="996633"/>
                </a:solidFill>
              </a:endParaRPr>
            </a:p>
          </p:txBody>
        </p:sp>
        <p:sp>
          <p:nvSpPr>
            <p:cNvPr id="20517" name="Oval 37"/>
            <p:cNvSpPr>
              <a:spLocks noChangeArrowheads="1"/>
            </p:cNvSpPr>
            <p:nvPr/>
          </p:nvSpPr>
          <p:spPr bwMode="auto">
            <a:xfrm>
              <a:off x="1440" y="717"/>
              <a:ext cx="288" cy="32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altLang="fr-FR">
                <a:solidFill>
                  <a:srgbClr val="996633"/>
                </a:solidFill>
              </a:endParaRPr>
            </a:p>
          </p:txBody>
        </p:sp>
        <p:cxnSp>
          <p:nvCxnSpPr>
            <p:cNvPr id="20518" name="AutoShape 38"/>
            <p:cNvCxnSpPr>
              <a:cxnSpLocks noChangeShapeType="1"/>
              <a:stCxn id="20517" idx="7"/>
              <a:endCxn id="20516" idx="2"/>
            </p:cNvCxnSpPr>
            <p:nvPr/>
          </p:nvCxnSpPr>
          <p:spPr bwMode="auto">
            <a:xfrm rot="16200000" flipH="1">
              <a:off x="2945" y="-494"/>
              <a:ext cx="404" cy="2922"/>
            </a:xfrm>
            <a:prstGeom prst="curvedConnector4">
              <a:avLst>
                <a:gd name="adj1" fmla="val -35678"/>
                <a:gd name="adj2" fmla="val 50722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526" name="Group 46"/>
          <p:cNvGrpSpPr>
            <a:grpSpLocks/>
          </p:cNvGrpSpPr>
          <p:nvPr/>
        </p:nvGrpSpPr>
        <p:grpSpPr bwMode="auto">
          <a:xfrm>
            <a:off x="3352800" y="1657350"/>
            <a:ext cx="6604000" cy="4495801"/>
            <a:chOff x="1584" y="1044"/>
            <a:chExt cx="3120" cy="2832"/>
          </a:xfrm>
        </p:grpSpPr>
        <p:sp>
          <p:nvSpPr>
            <p:cNvPr id="20513" name="Oval 33"/>
            <p:cNvSpPr>
              <a:spLocks noChangeArrowheads="1"/>
            </p:cNvSpPr>
            <p:nvPr/>
          </p:nvSpPr>
          <p:spPr bwMode="auto">
            <a:xfrm>
              <a:off x="4416" y="3549"/>
              <a:ext cx="288" cy="32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altLang="fr-FR">
                <a:solidFill>
                  <a:srgbClr val="996633"/>
                </a:solidFill>
              </a:endParaRPr>
            </a:p>
          </p:txBody>
        </p:sp>
        <p:cxnSp>
          <p:nvCxnSpPr>
            <p:cNvPr id="20514" name="AutoShape 34"/>
            <p:cNvCxnSpPr>
              <a:cxnSpLocks noChangeShapeType="1"/>
              <a:stCxn id="20517" idx="4"/>
              <a:endCxn id="20513" idx="3"/>
            </p:cNvCxnSpPr>
            <p:nvPr/>
          </p:nvCxnSpPr>
          <p:spPr bwMode="auto">
            <a:xfrm rot="16200000" flipH="1">
              <a:off x="1629" y="999"/>
              <a:ext cx="2784" cy="2874"/>
            </a:xfrm>
            <a:prstGeom prst="curvedConnector3">
              <a:avLst>
                <a:gd name="adj1" fmla="val 106892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4845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75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75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9" grpId="0" autoUpdateAnimBg="0"/>
      <p:bldP spid="20520" grpId="0" autoUpdateAnimBg="0"/>
      <p:bldP spid="2052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733800"/>
            <a:ext cx="5791200" cy="6858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800" b="1">
                <a:solidFill>
                  <a:srgbClr val="008000"/>
                </a:solidFill>
              </a:rPr>
              <a:t>4. Déterminer pour chaque valeur de x de la première ligne, son image f(x) par f </a:t>
            </a: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299200" y="47244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Pour A,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518400" y="47244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l’image de –5 est 1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400800" y="4343400"/>
            <a:ext cx="548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 i="1">
                <a:solidFill>
                  <a:srgbClr val="FF3300"/>
                </a:solidFill>
              </a:rPr>
              <a:t>rappel : c’est aussi l’ordonnée du point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6299200" y="51816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Pour C,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7518400" y="51816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l’image de –3 est </a:t>
            </a:r>
            <a:r>
              <a:rPr lang="fr-FR" altLang="fr-FR" b="1"/>
              <a:t>-5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6299200" y="57150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Pour D,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7518400" y="57150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l’image de 1 est </a:t>
            </a:r>
            <a:r>
              <a:rPr lang="fr-FR" altLang="fr-FR" b="1"/>
              <a:t>2</a:t>
            </a:r>
          </a:p>
        </p:txBody>
      </p:sp>
      <p:grpSp>
        <p:nvGrpSpPr>
          <p:cNvPr id="21554" name="Group 50"/>
          <p:cNvGrpSpPr>
            <a:grpSpLocks/>
          </p:cNvGrpSpPr>
          <p:nvPr/>
        </p:nvGrpSpPr>
        <p:grpSpPr bwMode="auto">
          <a:xfrm>
            <a:off x="7213600" y="1143001"/>
            <a:ext cx="4673600" cy="2347913"/>
            <a:chOff x="3408" y="720"/>
            <a:chExt cx="2208" cy="1479"/>
          </a:xfrm>
        </p:grpSpPr>
        <p:grpSp>
          <p:nvGrpSpPr>
            <p:cNvPr id="21524" name="Group 20"/>
            <p:cNvGrpSpPr>
              <a:grpSpLocks/>
            </p:cNvGrpSpPr>
            <p:nvPr/>
          </p:nvGrpSpPr>
          <p:grpSpPr bwMode="auto">
            <a:xfrm>
              <a:off x="3408" y="720"/>
              <a:ext cx="2208" cy="1479"/>
              <a:chOff x="3408" y="720"/>
              <a:chExt cx="2208" cy="1479"/>
            </a:xfrm>
          </p:grpSpPr>
          <p:grpSp>
            <p:nvGrpSpPr>
              <p:cNvPr id="21525" name="Group 21"/>
              <p:cNvGrpSpPr>
                <a:grpSpLocks/>
              </p:cNvGrpSpPr>
              <p:nvPr/>
            </p:nvGrpSpPr>
            <p:grpSpPr bwMode="auto">
              <a:xfrm>
                <a:off x="3408" y="720"/>
                <a:ext cx="2208" cy="1248"/>
                <a:chOff x="3408" y="720"/>
                <a:chExt cx="2208" cy="1248"/>
              </a:xfrm>
            </p:grpSpPr>
            <p:grpSp>
              <p:nvGrpSpPr>
                <p:cNvPr id="21526" name="Group 22"/>
                <p:cNvGrpSpPr>
                  <a:grpSpLocks/>
                </p:cNvGrpSpPr>
                <p:nvPr/>
              </p:nvGrpSpPr>
              <p:grpSpPr bwMode="auto">
                <a:xfrm>
                  <a:off x="3408" y="720"/>
                  <a:ext cx="2208" cy="1248"/>
                  <a:chOff x="3408" y="720"/>
                  <a:chExt cx="2208" cy="1248"/>
                </a:xfrm>
              </p:grpSpPr>
              <p:sp>
                <p:nvSpPr>
                  <p:cNvPr id="2152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8" y="720"/>
                    <a:ext cx="33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fr-FR" altLang="fr-FR"/>
                      <a:t>-5</a:t>
                    </a:r>
                  </a:p>
                </p:txBody>
              </p:sp>
              <p:sp>
                <p:nvSpPr>
                  <p:cNvPr id="2152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28" y="720"/>
                    <a:ext cx="2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fr-FR" altLang="fr-FR"/>
                      <a:t>4</a:t>
                    </a:r>
                  </a:p>
                </p:txBody>
              </p:sp>
              <p:sp>
                <p:nvSpPr>
                  <p:cNvPr id="21529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84" y="720"/>
                    <a:ext cx="2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fr-FR" altLang="fr-FR"/>
                      <a:t>-3</a:t>
                    </a:r>
                  </a:p>
                </p:txBody>
              </p:sp>
              <p:sp>
                <p:nvSpPr>
                  <p:cNvPr id="21530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8" y="720"/>
                    <a:ext cx="2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fr-FR" altLang="fr-FR"/>
                      <a:t>1</a:t>
                    </a:r>
                  </a:p>
                </p:txBody>
              </p:sp>
              <p:sp>
                <p:nvSpPr>
                  <p:cNvPr id="2153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1248"/>
                    <a:ext cx="336" cy="7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1532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1248"/>
                    <a:ext cx="432" cy="7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153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296"/>
                    <a:ext cx="432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153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456" y="10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altLang="fr-FR" b="1"/>
                    <a:t>1</a:t>
                  </a:r>
                </a:p>
              </p:txBody>
            </p:sp>
          </p:grpSp>
          <p:sp>
            <p:nvSpPr>
              <p:cNvPr id="21535" name="Text Box 31"/>
              <p:cNvSpPr txBox="1">
                <a:spLocks noChangeArrowheads="1"/>
              </p:cNvSpPr>
              <p:nvPr/>
            </p:nvSpPr>
            <p:spPr bwMode="auto">
              <a:xfrm>
                <a:off x="3984" y="196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/>
                  <a:t>-5</a:t>
                </a:r>
              </a:p>
            </p:txBody>
          </p:sp>
        </p:grpSp>
        <p:sp>
          <p:nvSpPr>
            <p:cNvPr id="21538" name="Text Box 34"/>
            <p:cNvSpPr txBox="1">
              <a:spLocks noChangeArrowheads="1"/>
            </p:cNvSpPr>
            <p:nvPr/>
          </p:nvSpPr>
          <p:spPr bwMode="auto">
            <a:xfrm>
              <a:off x="4656" y="105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2</a:t>
              </a:r>
            </a:p>
          </p:txBody>
        </p:sp>
      </p:grp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6299200" y="61722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>
                <a:solidFill>
                  <a:srgbClr val="008000"/>
                </a:solidFill>
              </a:rPr>
              <a:t>Pour B</a:t>
            </a:r>
            <a:r>
              <a:rPr lang="fr-FR" altLang="fr-FR"/>
              <a:t>,</a:t>
            </a: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7518400" y="6172201"/>
            <a:ext cx="375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/>
              <a:t>l’image de 4 est </a:t>
            </a:r>
            <a:r>
              <a:rPr lang="fr-FR" altLang="fr-FR">
                <a:solidFill>
                  <a:srgbClr val="008000"/>
                </a:solidFill>
              </a:rPr>
              <a:t>-</a:t>
            </a:r>
            <a:r>
              <a:rPr lang="fr-FR" altLang="fr-FR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11176000" y="3124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008000"/>
                </a:solidFill>
              </a:rPr>
              <a:t>-2</a:t>
            </a:r>
          </a:p>
        </p:txBody>
      </p:sp>
      <p:pic>
        <p:nvPicPr>
          <p:cNvPr id="21551" name="Picture 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767" y="1066800"/>
            <a:ext cx="6036733" cy="4724400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pSp>
        <p:nvGrpSpPr>
          <p:cNvPr id="21552" name="Group 48"/>
          <p:cNvGrpSpPr>
            <a:grpSpLocks/>
          </p:cNvGrpSpPr>
          <p:nvPr/>
        </p:nvGrpSpPr>
        <p:grpSpPr bwMode="auto">
          <a:xfrm>
            <a:off x="3251200" y="4019552"/>
            <a:ext cx="6807200" cy="2590801"/>
            <a:chOff x="1536" y="2532"/>
            <a:chExt cx="3216" cy="1632"/>
          </a:xfrm>
        </p:grpSpPr>
        <p:sp>
          <p:nvSpPr>
            <p:cNvPr id="21545" name="Oval 41"/>
            <p:cNvSpPr>
              <a:spLocks noChangeArrowheads="1"/>
            </p:cNvSpPr>
            <p:nvPr/>
          </p:nvSpPr>
          <p:spPr bwMode="auto">
            <a:xfrm>
              <a:off x="4464" y="3837"/>
              <a:ext cx="288" cy="32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altLang="fr-FR">
                <a:solidFill>
                  <a:srgbClr val="996633"/>
                </a:solidFill>
              </a:endParaRPr>
            </a:p>
          </p:txBody>
        </p:sp>
        <p:cxnSp>
          <p:nvCxnSpPr>
            <p:cNvPr id="21546" name="AutoShape 42"/>
            <p:cNvCxnSpPr>
              <a:cxnSpLocks noChangeShapeType="1"/>
              <a:stCxn id="21542" idx="4"/>
              <a:endCxn id="21545" idx="3"/>
            </p:cNvCxnSpPr>
            <p:nvPr/>
          </p:nvCxnSpPr>
          <p:spPr bwMode="auto">
            <a:xfrm rot="16200000" flipH="1">
              <a:off x="2229" y="1839"/>
              <a:ext cx="1584" cy="2970"/>
            </a:xfrm>
            <a:prstGeom prst="curvedConnector3">
              <a:avLst>
                <a:gd name="adj1" fmla="val 112113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553" name="Group 49"/>
          <p:cNvGrpSpPr>
            <a:grpSpLocks/>
          </p:cNvGrpSpPr>
          <p:nvPr/>
        </p:nvGrpSpPr>
        <p:grpSpPr bwMode="auto">
          <a:xfrm>
            <a:off x="2946400" y="2967040"/>
            <a:ext cx="8839200" cy="1052514"/>
            <a:chOff x="1392" y="1869"/>
            <a:chExt cx="4176" cy="663"/>
          </a:xfrm>
        </p:grpSpPr>
        <p:sp>
          <p:nvSpPr>
            <p:cNvPr id="21541" name="Oval 37"/>
            <p:cNvSpPr>
              <a:spLocks noChangeArrowheads="1"/>
            </p:cNvSpPr>
            <p:nvPr/>
          </p:nvSpPr>
          <p:spPr bwMode="auto">
            <a:xfrm>
              <a:off x="5280" y="1869"/>
              <a:ext cx="288" cy="32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altLang="fr-FR">
                <a:solidFill>
                  <a:srgbClr val="996633"/>
                </a:solidFill>
              </a:endParaRPr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auto">
            <a:xfrm>
              <a:off x="1392" y="2205"/>
              <a:ext cx="288" cy="32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altLang="fr-FR">
                <a:solidFill>
                  <a:srgbClr val="996633"/>
                </a:solidFill>
              </a:endParaRPr>
            </a:p>
          </p:txBody>
        </p:sp>
        <p:cxnSp>
          <p:nvCxnSpPr>
            <p:cNvPr id="21543" name="AutoShape 39"/>
            <p:cNvCxnSpPr>
              <a:cxnSpLocks noChangeShapeType="1"/>
              <a:stCxn id="21542" idx="5"/>
              <a:endCxn id="21541" idx="2"/>
            </p:cNvCxnSpPr>
            <p:nvPr/>
          </p:nvCxnSpPr>
          <p:spPr bwMode="auto">
            <a:xfrm rot="5400000" flipH="1" flipV="1">
              <a:off x="3233" y="437"/>
              <a:ext cx="452" cy="3642"/>
            </a:xfrm>
            <a:prstGeom prst="curvedConnector4">
              <a:avLst>
                <a:gd name="adj1" fmla="val -31886"/>
                <a:gd name="adj2" fmla="val 50579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4424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75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75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7" grpId="0" autoUpdateAnimBg="0"/>
      <p:bldP spid="21548" grpId="0" autoUpdateAnimBg="0"/>
      <p:bldP spid="2154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379200" cy="533400"/>
          </a:xfrm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</a:rPr>
              <a:t>Dresser le tableau de variation de la fonction f définie par la représentation graphique ci-dessous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502400" y="3733800"/>
            <a:ext cx="5283200" cy="5334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Tableau de variation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de la fonction f</a:t>
            </a:r>
          </a:p>
        </p:txBody>
      </p:sp>
      <p:graphicFrame>
        <p:nvGraphicFramePr>
          <p:cNvPr id="22532" name="Group 4"/>
          <p:cNvGraphicFramePr>
            <a:graphicFrameLocks noGrp="1"/>
          </p:cNvGraphicFramePr>
          <p:nvPr/>
        </p:nvGraphicFramePr>
        <p:xfrm>
          <a:off x="6400800" y="1066800"/>
          <a:ext cx="5486400" cy="2489200"/>
        </p:xfrm>
        <a:graphic>
          <a:graphicData uri="http://schemas.openxmlformats.org/drawingml/2006/table">
            <a:tbl>
              <a:tblPr/>
              <a:tblGrid>
                <a:gridCol w="914400"/>
                <a:gridCol w="4572000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578" name="Group 50"/>
          <p:cNvGrpSpPr>
            <a:grpSpLocks/>
          </p:cNvGrpSpPr>
          <p:nvPr/>
        </p:nvGrpSpPr>
        <p:grpSpPr bwMode="auto">
          <a:xfrm>
            <a:off x="7213600" y="1143001"/>
            <a:ext cx="4673600" cy="2347913"/>
            <a:chOff x="3408" y="720"/>
            <a:chExt cx="2208" cy="1479"/>
          </a:xfrm>
        </p:grpSpPr>
        <p:grpSp>
          <p:nvGrpSpPr>
            <p:cNvPr id="22550" name="Group 22"/>
            <p:cNvGrpSpPr>
              <a:grpSpLocks/>
            </p:cNvGrpSpPr>
            <p:nvPr/>
          </p:nvGrpSpPr>
          <p:grpSpPr bwMode="auto">
            <a:xfrm>
              <a:off x="3408" y="720"/>
              <a:ext cx="2208" cy="1479"/>
              <a:chOff x="3408" y="720"/>
              <a:chExt cx="2208" cy="1479"/>
            </a:xfrm>
          </p:grpSpPr>
          <p:grpSp>
            <p:nvGrpSpPr>
              <p:cNvPr id="22551" name="Group 23"/>
              <p:cNvGrpSpPr>
                <a:grpSpLocks/>
              </p:cNvGrpSpPr>
              <p:nvPr/>
            </p:nvGrpSpPr>
            <p:grpSpPr bwMode="auto">
              <a:xfrm>
                <a:off x="3408" y="720"/>
                <a:ext cx="2208" cy="1479"/>
                <a:chOff x="3408" y="720"/>
                <a:chExt cx="2208" cy="1479"/>
              </a:xfrm>
            </p:grpSpPr>
            <p:grpSp>
              <p:nvGrpSpPr>
                <p:cNvPr id="22552" name="Group 24"/>
                <p:cNvGrpSpPr>
                  <a:grpSpLocks/>
                </p:cNvGrpSpPr>
                <p:nvPr/>
              </p:nvGrpSpPr>
              <p:grpSpPr bwMode="auto">
                <a:xfrm>
                  <a:off x="3408" y="720"/>
                  <a:ext cx="2208" cy="1248"/>
                  <a:chOff x="3408" y="720"/>
                  <a:chExt cx="2208" cy="1248"/>
                </a:xfrm>
              </p:grpSpPr>
              <p:grpSp>
                <p:nvGrpSpPr>
                  <p:cNvPr id="22553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408" y="720"/>
                    <a:ext cx="2208" cy="1248"/>
                    <a:chOff x="3408" y="720"/>
                    <a:chExt cx="2208" cy="1248"/>
                  </a:xfrm>
                </p:grpSpPr>
                <p:sp>
                  <p:nvSpPr>
                    <p:cNvPr id="22554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8" y="720"/>
                      <a:ext cx="33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fr-FR" altLang="fr-FR"/>
                        <a:t>-5</a:t>
                      </a:r>
                    </a:p>
                  </p:txBody>
                </p:sp>
                <p:sp>
                  <p:nvSpPr>
                    <p:cNvPr id="22555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28" y="720"/>
                      <a:ext cx="28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fr-FR" altLang="fr-FR"/>
                        <a:t>4</a:t>
                      </a:r>
                    </a:p>
                  </p:txBody>
                </p:sp>
                <p:sp>
                  <p:nvSpPr>
                    <p:cNvPr id="22556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84" y="720"/>
                      <a:ext cx="28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fr-FR" altLang="fr-FR"/>
                        <a:t>-3</a:t>
                      </a:r>
                    </a:p>
                  </p:txBody>
                </p:sp>
                <p:sp>
                  <p:nvSpPr>
                    <p:cNvPr id="22557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8" y="720"/>
                      <a:ext cx="28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fr-FR" altLang="fr-FR"/>
                        <a:t>1</a:t>
                      </a:r>
                    </a:p>
                  </p:txBody>
                </p:sp>
                <p:sp>
                  <p:nvSpPr>
                    <p:cNvPr id="2255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248"/>
                      <a:ext cx="336" cy="72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559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24" y="1248"/>
                      <a:ext cx="432" cy="72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560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96" y="1296"/>
                      <a:ext cx="432" cy="6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2256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56" y="1056"/>
                    <a:ext cx="24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fr-FR" altLang="fr-FR" b="1"/>
                      <a:t>1</a:t>
                    </a:r>
                  </a:p>
                </p:txBody>
              </p:sp>
            </p:grpSp>
            <p:sp>
              <p:nvSpPr>
                <p:cNvPr id="2256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984" y="196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altLang="fr-FR"/>
                    <a:t>-5</a:t>
                  </a:r>
                </a:p>
              </p:txBody>
            </p:sp>
          </p:grpSp>
          <p:sp>
            <p:nvSpPr>
              <p:cNvPr id="22563" name="Text Box 35"/>
              <p:cNvSpPr txBox="1">
                <a:spLocks noChangeArrowheads="1"/>
              </p:cNvSpPr>
              <p:nvPr/>
            </p:nvSpPr>
            <p:spPr bwMode="auto">
              <a:xfrm>
                <a:off x="4656" y="105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/>
                  <a:t>2</a:t>
                </a:r>
              </a:p>
            </p:txBody>
          </p:sp>
        </p:grpSp>
        <p:sp>
          <p:nvSpPr>
            <p:cNvPr id="22566" name="Text Box 38"/>
            <p:cNvSpPr txBox="1">
              <a:spLocks noChangeArrowheads="1"/>
            </p:cNvSpPr>
            <p:nvPr/>
          </p:nvSpPr>
          <p:spPr bwMode="auto">
            <a:xfrm>
              <a:off x="5280" y="196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-2</a:t>
              </a:r>
            </a:p>
          </p:txBody>
        </p:sp>
      </p:grpSp>
      <p:pic>
        <p:nvPicPr>
          <p:cNvPr id="22576" name="Picture 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534" y="1066800"/>
            <a:ext cx="5939367" cy="4648200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2577" name="AutoShape 4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117600" y="6330434"/>
            <a:ext cx="184731" cy="369332"/>
          </a:xfrm>
          <a:prstGeom prst="actionButtonBeginning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3258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Image5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403415"/>
            <a:ext cx="11083639" cy="6051177"/>
          </a:xfrm>
          <a:prstGeom prst="rect">
            <a:avLst/>
          </a:prstGeom>
          <a:noFill/>
        </p:spPr>
      </p:pic>
      <p:pic>
        <p:nvPicPr>
          <p:cNvPr id="522" name="Image5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88" y="630994"/>
            <a:ext cx="5289456" cy="3635669"/>
          </a:xfrm>
          <a:prstGeom prst="rect">
            <a:avLst/>
          </a:prstGeom>
          <a:noFill/>
        </p:spPr>
      </p:pic>
      <p:pic>
        <p:nvPicPr>
          <p:cNvPr id="4" name="Picture 2" descr="C:\Users\Propriétaire\AppData\Local\Microsoft\Windows\Temporary Internet Files\Content.IE5\OFOWAE8W\MCj0412570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72" y="4266663"/>
            <a:ext cx="20716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9887" y="4943593"/>
            <a:ext cx="31744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smtClean="0"/>
              <a:t>FONCTIONS(partie2)</a:t>
            </a:r>
            <a:endParaRPr lang="fr-FR" sz="2800" dirty="0"/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9793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83725" y="412234"/>
            <a:ext cx="5758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IV) Les variations d’une fonction numérique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3725" y="873899"/>
            <a:ext cx="2975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a) Fonction </a:t>
            </a:r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croissante 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9220" y="873899"/>
            <a:ext cx="1639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latin typeface="Comic Sans MS" panose="030F0702030302020204" pitchFamily="66" charset="0"/>
              </a:rPr>
              <a:t>Définition1 </a:t>
            </a:r>
            <a:r>
              <a:rPr lang="fr-FR" sz="2000" u="sng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978936" y="1302208"/>
            <a:ext cx="5884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Soit </a:t>
            </a:r>
            <a:r>
              <a:rPr lang="fr-FR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f</a:t>
            </a:r>
            <a:r>
              <a:rPr lang="fr-FR" sz="2000" dirty="0">
                <a:latin typeface="Comic Sans MS" panose="030F0702030302020204" pitchFamily="66" charset="0"/>
              </a:rPr>
              <a:t> une fonction définie sur un intervalle 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3"/>
              <p:cNvSpPr txBox="1">
                <a:spLocks/>
              </p:cNvSpPr>
              <p:nvPr/>
            </p:nvSpPr>
            <p:spPr>
              <a:xfrm>
                <a:off x="978936" y="1632933"/>
                <a:ext cx="6106616" cy="113246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buFont typeface="Wingdings" panose="05000000000000000000" pitchFamily="2" charset="2"/>
                  <a:buChar char="v"/>
                </a:pPr>
                <a:r>
                  <a:rPr lang="fr-FR" sz="2000" dirty="0" smtClean="0">
                    <a:latin typeface="Comic Sans MS" panose="030F0702030302020204" pitchFamily="66" charset="0"/>
                  </a:rPr>
                  <a:t>Dire que </a:t>
                </a:r>
                <a:r>
                  <a:rPr lang="fr-FR" sz="2000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fr-FR" sz="2000" dirty="0">
                    <a:latin typeface="Comic Sans MS" panose="030F0702030302020204" pitchFamily="66" charset="0"/>
                  </a:rPr>
                  <a:t> est </a:t>
                </a:r>
                <a:r>
                  <a:rPr lang="fr-FR" sz="2000" b="1" dirty="0">
                    <a:latin typeface="Comic Sans MS" panose="030F0702030302020204" pitchFamily="66" charset="0"/>
                  </a:rPr>
                  <a:t>croissante</a:t>
                </a:r>
                <a:r>
                  <a:rPr lang="fr-FR" sz="2000" dirty="0">
                    <a:latin typeface="Comic Sans MS" panose="030F0702030302020204" pitchFamily="66" charset="0"/>
                  </a:rPr>
                  <a:t> sur D signifie que pour tout réels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de D :</a:t>
                </a:r>
              </a:p>
              <a:p>
                <a:pPr marL="0" lvl="1" indent="0">
                  <a:buNone/>
                </a:pPr>
                <a:r>
                  <a:rPr lang="fr-FR" sz="2000" dirty="0" smtClean="0">
                    <a:latin typeface="Comic Sans MS" panose="030F0702030302020204" pitchFamily="66" charset="0"/>
                  </a:rPr>
                  <a:t>    Si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0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 smtClean="0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 smtClean="0">
                    <a:latin typeface="Comic Sans MS" panose="030F0702030302020204" pitchFamily="66" charset="0"/>
                  </a:rPr>
                  <a:t>   alors:</a:t>
                </a:r>
                <a:endParaRPr lang="fr-FR" sz="2000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36" y="1632933"/>
                <a:ext cx="6106616" cy="1132469"/>
              </a:xfrm>
              <a:prstGeom prst="rect">
                <a:avLst/>
              </a:prstGeom>
              <a:blipFill rotWithShape="1">
                <a:blip r:embed="rId2"/>
                <a:stretch>
                  <a:fillRect l="-899" t="-2688" b="-37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u contenu 3"/>
          <p:cNvSpPr txBox="1">
            <a:spLocks/>
          </p:cNvSpPr>
          <p:nvPr/>
        </p:nvSpPr>
        <p:spPr>
          <a:xfrm>
            <a:off x="1027107" y="3618370"/>
            <a:ext cx="5259391" cy="59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1800" dirty="0" smtClean="0">
                <a:latin typeface="Comic Sans MS" panose="030F0702030302020204" pitchFamily="66" charset="0"/>
              </a:rPr>
              <a:t>Rq : Une </a:t>
            </a:r>
            <a:r>
              <a:rPr lang="fr-FR" sz="1800" dirty="0">
                <a:latin typeface="Comic Sans MS" panose="030F0702030302020204" pitchFamily="66" charset="0"/>
              </a:rPr>
              <a:t>fonction croissante </a:t>
            </a:r>
            <a:r>
              <a:rPr lang="fr-FR" sz="1800" dirty="0" smtClean="0">
                <a:latin typeface="Comic Sans MS" panose="030F0702030302020204" pitchFamily="66" charset="0"/>
              </a:rPr>
              <a:t>conserve l’ordre</a:t>
            </a:r>
            <a:r>
              <a:rPr lang="fr-FR" sz="1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4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585" y="440661"/>
            <a:ext cx="4238625" cy="2867025"/>
          </a:xfrm>
          <a:prstGeom prst="rect">
            <a:avLst/>
          </a:prstGeom>
        </p:spPr>
      </p:pic>
      <p:sp>
        <p:nvSpPr>
          <p:cNvPr id="25" name="Freeform 4"/>
          <p:cNvSpPr/>
          <p:nvPr/>
        </p:nvSpPr>
        <p:spPr>
          <a:xfrm>
            <a:off x="8360932" y="577588"/>
            <a:ext cx="2893325" cy="1743223"/>
          </a:xfrm>
          <a:custGeom>
            <a:avLst/>
            <a:gdLst>
              <a:gd name="connsiteX0" fmla="*/ 0 w 2893325"/>
              <a:gd name="connsiteY0" fmla="*/ 2374710 h 2374710"/>
              <a:gd name="connsiteX1" fmla="*/ 1897039 w 2893325"/>
              <a:gd name="connsiteY1" fmla="*/ 1692322 h 2374710"/>
              <a:gd name="connsiteX2" fmla="*/ 2893325 w 2893325"/>
              <a:gd name="connsiteY2" fmla="*/ 0 h 2374710"/>
              <a:gd name="connsiteX3" fmla="*/ 2893325 w 2893325"/>
              <a:gd name="connsiteY3" fmla="*/ 0 h 237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325" h="2374710">
                <a:moveTo>
                  <a:pt x="0" y="2374710"/>
                </a:moveTo>
                <a:cubicBezTo>
                  <a:pt x="707409" y="2231408"/>
                  <a:pt x="1414818" y="2088107"/>
                  <a:pt x="1897039" y="1692322"/>
                </a:cubicBezTo>
                <a:cubicBezTo>
                  <a:pt x="2379260" y="1296537"/>
                  <a:pt x="2893325" y="0"/>
                  <a:pt x="2893325" y="0"/>
                </a:cubicBezTo>
                <a:lnTo>
                  <a:pt x="2893325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2"/>
              <p:cNvSpPr txBox="1"/>
              <p:nvPr/>
            </p:nvSpPr>
            <p:spPr>
              <a:xfrm>
                <a:off x="9205349" y="2503375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4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349" y="2503375"/>
                <a:ext cx="79157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7"/>
              <p:cNvSpPr txBox="1"/>
              <p:nvPr/>
            </p:nvSpPr>
            <p:spPr>
              <a:xfrm>
                <a:off x="7896042" y="1823275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4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042" y="1823275"/>
                <a:ext cx="79157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6154" r="-21538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8"/>
              <p:cNvSpPr txBox="1"/>
              <p:nvPr/>
            </p:nvSpPr>
            <p:spPr>
              <a:xfrm>
                <a:off x="7843907" y="739627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000" b="1" i="1" baseline="-25000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907" y="739627"/>
                <a:ext cx="79157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6923" r="-14615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9"/>
              <p:cNvSpPr txBox="1"/>
              <p:nvPr/>
            </p:nvSpPr>
            <p:spPr>
              <a:xfrm>
                <a:off x="10652011" y="2484182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400" b="1" i="1" baseline="-25000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011" y="2484182"/>
                <a:ext cx="79157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1"/>
          <p:cNvCxnSpPr>
            <a:stCxn id="26" idx="0"/>
          </p:cNvCxnSpPr>
          <p:nvPr/>
        </p:nvCxnSpPr>
        <p:spPr>
          <a:xfrm flipV="1">
            <a:off x="9601134" y="2102863"/>
            <a:ext cx="0" cy="4005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2"/>
          <p:cNvCxnSpPr/>
          <p:nvPr/>
        </p:nvCxnSpPr>
        <p:spPr>
          <a:xfrm flipH="1" flipV="1">
            <a:off x="10963600" y="1042273"/>
            <a:ext cx="11904" cy="145732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4"/>
          <p:cNvCxnSpPr/>
          <p:nvPr/>
        </p:nvCxnSpPr>
        <p:spPr>
          <a:xfrm>
            <a:off x="8687612" y="1046055"/>
            <a:ext cx="223996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7"/>
          <p:cNvCxnSpPr/>
          <p:nvPr/>
        </p:nvCxnSpPr>
        <p:spPr>
          <a:xfrm>
            <a:off x="8706616" y="2094363"/>
            <a:ext cx="894518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89515" y="2326353"/>
                <a:ext cx="18095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fr-FR" sz="2000" b="1" i="1" baseline="-25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515" y="2326353"/>
                <a:ext cx="1809598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347" b="-16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126861" y="4227995"/>
            <a:ext cx="3267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b) 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Fonction </a:t>
            </a:r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décroissante 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47162" y="4230285"/>
            <a:ext cx="1770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latin typeface="Comic Sans MS" panose="030F0702030302020204" pitchFamily="66" charset="0"/>
              </a:rPr>
              <a:t>Définition2 </a:t>
            </a:r>
            <a:r>
              <a:rPr lang="fr-FR" sz="2000" u="sng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8733" y="4619491"/>
            <a:ext cx="5884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Soit </a:t>
            </a:r>
            <a:r>
              <a:rPr lang="fr-FR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f</a:t>
            </a:r>
            <a:r>
              <a:rPr lang="fr-FR" sz="2000" dirty="0">
                <a:latin typeface="Comic Sans MS" panose="030F0702030302020204" pitchFamily="66" charset="0"/>
              </a:rPr>
              <a:t> une fonction définie sur un intervalle 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Espace réservé du contenu 3"/>
              <p:cNvSpPr txBox="1">
                <a:spLocks/>
              </p:cNvSpPr>
              <p:nvPr/>
            </p:nvSpPr>
            <p:spPr>
              <a:xfrm>
                <a:off x="1118733" y="4976662"/>
                <a:ext cx="6106616" cy="113246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1"/>
                <a:r>
                  <a:rPr lang="fr-FR" sz="2000" dirty="0" smtClean="0">
                    <a:latin typeface="Comic Sans MS" panose="030F0702030302020204" pitchFamily="66" charset="0"/>
                  </a:rPr>
                  <a:t>Dire que </a:t>
                </a:r>
                <a:r>
                  <a:rPr lang="fr-FR" sz="2000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fr-FR" sz="2000" dirty="0">
                    <a:latin typeface="Comic Sans MS" panose="030F0702030302020204" pitchFamily="66" charset="0"/>
                  </a:rPr>
                  <a:t> est </a:t>
                </a:r>
                <a:r>
                  <a:rPr lang="fr-FR" sz="2000" b="1" dirty="0">
                    <a:latin typeface="Comic Sans MS" panose="030F0702030302020204" pitchFamily="66" charset="0"/>
                  </a:rPr>
                  <a:t>croissante</a:t>
                </a:r>
                <a:r>
                  <a:rPr lang="fr-FR" sz="2000" dirty="0">
                    <a:latin typeface="Comic Sans MS" panose="030F0702030302020204" pitchFamily="66" charset="0"/>
                  </a:rPr>
                  <a:t> sur D signifie que pour tout réels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de D :</a:t>
                </a:r>
              </a:p>
              <a:p>
                <a:pPr marL="0" lvl="1" indent="0">
                  <a:buNone/>
                </a:pPr>
                <a:r>
                  <a:rPr lang="fr-FR" sz="2000" dirty="0" smtClean="0">
                    <a:latin typeface="Comic Sans MS" panose="030F0702030302020204" pitchFamily="66" charset="0"/>
                  </a:rPr>
                  <a:t>    Si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0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 smtClean="0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 smtClean="0">
                    <a:latin typeface="Comic Sans MS" panose="030F0702030302020204" pitchFamily="66" charset="0"/>
                  </a:rPr>
                  <a:t> alors:</a:t>
                </a:r>
                <a:endParaRPr lang="fr-FR" sz="2000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33" y="4976662"/>
                <a:ext cx="6106616" cy="1132469"/>
              </a:xfrm>
              <a:prstGeom prst="rect">
                <a:avLst/>
              </a:prstGeom>
              <a:blipFill rotWithShape="1">
                <a:blip r:embed="rId9"/>
                <a:stretch>
                  <a:fillRect l="-899" t="-2688" b="-37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Espace réservé du contenu 3"/>
          <p:cNvSpPr txBox="1">
            <a:spLocks/>
          </p:cNvSpPr>
          <p:nvPr/>
        </p:nvSpPr>
        <p:spPr>
          <a:xfrm>
            <a:off x="1027107" y="5972640"/>
            <a:ext cx="6152078" cy="59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1800" dirty="0" smtClean="0">
                <a:latin typeface="Comic Sans MS" panose="030F0702030302020204" pitchFamily="66" charset="0"/>
              </a:rPr>
              <a:t>Rq : Une </a:t>
            </a:r>
            <a:r>
              <a:rPr lang="fr-FR" sz="1800" dirty="0">
                <a:latin typeface="Comic Sans MS" panose="030F0702030302020204" pitchFamily="66" charset="0"/>
              </a:rPr>
              <a:t>fonction </a:t>
            </a:r>
            <a:r>
              <a:rPr lang="fr-FR" sz="1800" dirty="0" smtClean="0">
                <a:latin typeface="Comic Sans MS" panose="030F0702030302020204" pitchFamily="66" charset="0"/>
              </a:rPr>
              <a:t>décroissante change l’ordre</a:t>
            </a:r>
            <a:r>
              <a:rPr lang="fr-FR" sz="1800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384280" y="5596841"/>
                <a:ext cx="2119491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fr-FR" sz="2400" b="1" i="1" baseline="-25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≽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fr-FR" sz="2400" b="1" i="1" baseline="-25000" dirty="0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280" y="5596841"/>
                <a:ext cx="2119491" cy="453137"/>
              </a:xfrm>
              <a:prstGeom prst="rect">
                <a:avLst/>
              </a:prstGeom>
              <a:blipFill rotWithShape="1">
                <a:blip r:embed="rId10"/>
                <a:stretch>
                  <a:fillRect l="-2299" b="-216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10" y="3485335"/>
            <a:ext cx="4238625" cy="2867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2"/>
              <p:cNvSpPr txBox="1"/>
              <p:nvPr/>
            </p:nvSpPr>
            <p:spPr>
              <a:xfrm>
                <a:off x="9240774" y="5548049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4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774" y="5548049"/>
                <a:ext cx="791570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17"/>
              <p:cNvSpPr txBox="1"/>
              <p:nvPr/>
            </p:nvSpPr>
            <p:spPr>
              <a:xfrm>
                <a:off x="7843907" y="3517103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0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907" y="3517103"/>
                <a:ext cx="791570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6923" r="-14615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18"/>
              <p:cNvSpPr txBox="1"/>
              <p:nvPr/>
            </p:nvSpPr>
            <p:spPr>
              <a:xfrm>
                <a:off x="7943422" y="4996325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000" b="1" i="1" baseline="-25000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4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422" y="4996325"/>
                <a:ext cx="791570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6154" r="-15385" b="-18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19"/>
              <p:cNvSpPr txBox="1"/>
              <p:nvPr/>
            </p:nvSpPr>
            <p:spPr>
              <a:xfrm>
                <a:off x="10616172" y="5525570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400" b="1" i="1" baseline="-25000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72" y="5525570"/>
                <a:ext cx="791570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 20"/>
          <p:cNvSpPr/>
          <p:nvPr/>
        </p:nvSpPr>
        <p:spPr>
          <a:xfrm>
            <a:off x="8239692" y="3487586"/>
            <a:ext cx="3206750" cy="2514600"/>
          </a:xfrm>
          <a:custGeom>
            <a:avLst/>
            <a:gdLst>
              <a:gd name="connsiteX0" fmla="*/ 0 w 3206750"/>
              <a:gd name="connsiteY0" fmla="*/ 0 h 2514600"/>
              <a:gd name="connsiteX1" fmla="*/ 1390650 w 3206750"/>
              <a:gd name="connsiteY1" fmla="*/ 260350 h 2514600"/>
              <a:gd name="connsiteX2" fmla="*/ 1993900 w 3206750"/>
              <a:gd name="connsiteY2" fmla="*/ 660400 h 2514600"/>
              <a:gd name="connsiteX3" fmla="*/ 3206750 w 3206750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0" h="2514600">
                <a:moveTo>
                  <a:pt x="0" y="0"/>
                </a:moveTo>
                <a:cubicBezTo>
                  <a:pt x="529166" y="75141"/>
                  <a:pt x="1058333" y="150283"/>
                  <a:pt x="1390650" y="260350"/>
                </a:cubicBezTo>
                <a:cubicBezTo>
                  <a:pt x="1722967" y="370417"/>
                  <a:pt x="1691217" y="284692"/>
                  <a:pt x="1993900" y="660400"/>
                </a:cubicBezTo>
                <a:cubicBezTo>
                  <a:pt x="2296583" y="1036108"/>
                  <a:pt x="2751666" y="1775354"/>
                  <a:pt x="3206750" y="251460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Straight Connector 21"/>
          <p:cNvCxnSpPr>
            <a:stCxn id="52" idx="0"/>
          </p:cNvCxnSpPr>
          <p:nvPr/>
        </p:nvCxnSpPr>
        <p:spPr>
          <a:xfrm flipV="1">
            <a:off x="9636559" y="3784301"/>
            <a:ext cx="0" cy="17637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27"/>
          <p:cNvCxnSpPr/>
          <p:nvPr/>
        </p:nvCxnSpPr>
        <p:spPr>
          <a:xfrm flipV="1">
            <a:off x="8734992" y="3747936"/>
            <a:ext cx="904875" cy="1428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22"/>
          <p:cNvCxnSpPr/>
          <p:nvPr/>
        </p:nvCxnSpPr>
        <p:spPr>
          <a:xfrm flipV="1">
            <a:off x="10996802" y="5322237"/>
            <a:ext cx="4207" cy="22203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24"/>
          <p:cNvCxnSpPr/>
          <p:nvPr/>
        </p:nvCxnSpPr>
        <p:spPr>
          <a:xfrm>
            <a:off x="8742041" y="5322237"/>
            <a:ext cx="223996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27107" y="2783613"/>
                <a:ext cx="17322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r-FR" sz="2000" dirty="0" smtClean="0">
                    <a:latin typeface="Comic Sans MS" panose="030F0702030302020204" pitchFamily="66" charset="0"/>
                  </a:rPr>
                  <a:t>Si</a:t>
                </a:r>
                <a14:m>
                  <m:oMath xmlns:m="http://schemas.openxmlformats.org/officeDocument/2006/math">
                    <m:r>
                      <a:rPr lang="fr-FR" sz="20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i="0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  <a:ea typeface="Cambria Math"/>
                      </a:rPr>
                      <m:t>&lt;</m:t>
                    </m:r>
                    <m:r>
                      <a:rPr lang="fr-FR" sz="2000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fr-FR" sz="2000" b="1" i="1" dirty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107" y="2783613"/>
                <a:ext cx="1732269" cy="400110"/>
              </a:xfrm>
              <a:prstGeom prst="rect">
                <a:avLst/>
              </a:prstGeom>
              <a:blipFill rotWithShape="1">
                <a:blip r:embed="rId15"/>
                <a:stretch>
                  <a:fillRect l="-2807" t="-9231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703271" y="2790758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alors: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689515" y="2755759"/>
                <a:ext cx="18095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fr-FR" sz="2000" b="1" i="1" baseline="-25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515" y="2755759"/>
                <a:ext cx="1809598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1347"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343787" y="3244334"/>
            <a:ext cx="452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On dit que </a:t>
            </a:r>
            <a:r>
              <a:rPr lang="fr-FR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f</a:t>
            </a:r>
            <a:r>
              <a:rPr lang="fr-FR" dirty="0">
                <a:latin typeface="Comic Sans MS" panose="030F0702030302020204" pitchFamily="66" charset="0"/>
              </a:rPr>
              <a:t> est </a:t>
            </a:r>
            <a:r>
              <a:rPr lang="fr-FR" dirty="0" smtClean="0">
                <a:latin typeface="Comic Sans MS" panose="030F0702030302020204" pitchFamily="66" charset="0"/>
              </a:rPr>
              <a:t>strictement </a:t>
            </a:r>
            <a:r>
              <a:rPr lang="fr-FR" b="1" dirty="0" smtClean="0">
                <a:latin typeface="Comic Sans MS" panose="030F0702030302020204" pitchFamily="66" charset="0"/>
              </a:rPr>
              <a:t>croissante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5301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29" grpId="0"/>
      <p:bldP spid="4" grpId="0"/>
      <p:bldP spid="45" grpId="0"/>
      <p:bldP spid="46" grpId="0"/>
      <p:bldP spid="47" grpId="0"/>
      <p:bldP spid="48" grpId="0"/>
      <p:bldP spid="50" grpId="0"/>
      <p:bldP spid="52" grpId="0"/>
      <p:bldP spid="53" grpId="0"/>
      <p:bldP spid="54" grpId="0"/>
      <p:bldP spid="55" grpId="0"/>
      <p:bldP spid="56" grpId="0" animBg="1"/>
      <p:bldP spid="10" grpId="0"/>
      <p:bldP spid="11" grpId="0"/>
      <p:bldP spid="4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4534" y="484088"/>
            <a:ext cx="2832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c) 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Fonction </a:t>
            </a:r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constante: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1645" y="862807"/>
            <a:ext cx="1888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latin typeface="Comic Sans MS" panose="030F0702030302020204" pitchFamily="66" charset="0"/>
              </a:rPr>
              <a:t>Définition3 </a:t>
            </a:r>
            <a:r>
              <a:rPr lang="fr-FR" sz="2000" u="sng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7107" y="1249144"/>
            <a:ext cx="5884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Soit </a:t>
            </a:r>
            <a:r>
              <a:rPr lang="fr-FR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f</a:t>
            </a:r>
            <a:r>
              <a:rPr lang="fr-FR" sz="2000" dirty="0">
                <a:latin typeface="Comic Sans MS" panose="030F0702030302020204" pitchFamily="66" charset="0"/>
              </a:rPr>
              <a:t> une fonction définie sur un intervalle 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3"/>
              <p:cNvSpPr txBox="1">
                <a:spLocks/>
              </p:cNvSpPr>
              <p:nvPr/>
            </p:nvSpPr>
            <p:spPr>
              <a:xfrm>
                <a:off x="985536" y="1596828"/>
                <a:ext cx="6152780" cy="91455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fr-FR" sz="2000" dirty="0" smtClean="0">
                    <a:latin typeface="Comic Sans MS" panose="030F0702030302020204" pitchFamily="66" charset="0"/>
                  </a:rPr>
                  <a:t>Dire que </a:t>
                </a:r>
                <a:r>
                  <a:rPr lang="fr-FR" sz="2000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fr-FR" sz="2000" dirty="0">
                    <a:latin typeface="Comic Sans MS" panose="030F0702030302020204" pitchFamily="66" charset="0"/>
                  </a:rPr>
                  <a:t> est </a:t>
                </a:r>
                <a:r>
                  <a:rPr lang="fr-FR" sz="2000" b="1" dirty="0">
                    <a:latin typeface="Comic Sans MS" panose="030F0702030302020204" pitchFamily="66" charset="0"/>
                  </a:rPr>
                  <a:t>constante</a:t>
                </a:r>
                <a:r>
                  <a:rPr lang="fr-FR" sz="2000" dirty="0">
                    <a:latin typeface="Comic Sans MS" panose="030F0702030302020204" pitchFamily="66" charset="0"/>
                  </a:rPr>
                  <a:t>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sur </a:t>
                </a:r>
                <a:r>
                  <a:rPr lang="fr-FR" sz="2000" dirty="0">
                    <a:latin typeface="Comic Sans MS" panose="030F0702030302020204" pitchFamily="66" charset="0"/>
                  </a:rPr>
                  <a:t>D signifie que pour tout réels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de D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:</a:t>
                </a:r>
                <a:endParaRPr lang="fr-FR" sz="2000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36" y="1596828"/>
                <a:ext cx="6152780" cy="914557"/>
              </a:xfrm>
              <a:prstGeom prst="rect">
                <a:avLst/>
              </a:prstGeom>
              <a:blipFill rotWithShape="1">
                <a:blip r:embed="rId2"/>
                <a:stretch>
                  <a:fillRect l="-1090" t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26579" y="1920701"/>
                <a:ext cx="18095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fr-FR" sz="2000" b="1" i="1" baseline="-25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2000" b="1" i="1" dirty="0" smtClean="0">
                        <a:latin typeface="Cambria Math"/>
                      </a:rPr>
                      <m:t>=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579" y="1920701"/>
                <a:ext cx="180959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684"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890" y="15687"/>
            <a:ext cx="4238625" cy="2725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2"/>
              <p:cNvSpPr txBox="1"/>
              <p:nvPr/>
            </p:nvSpPr>
            <p:spPr>
              <a:xfrm>
                <a:off x="9430766" y="2045088"/>
                <a:ext cx="665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4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766" y="2045088"/>
                <a:ext cx="66534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9"/>
              <p:cNvSpPr txBox="1"/>
              <p:nvPr/>
            </p:nvSpPr>
            <p:spPr>
              <a:xfrm>
                <a:off x="10733528" y="2045089"/>
                <a:ext cx="737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400" b="1" i="1" baseline="-25000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528" y="2045089"/>
                <a:ext cx="73774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4"/>
          <p:cNvCxnSpPr/>
          <p:nvPr/>
        </p:nvCxnSpPr>
        <p:spPr>
          <a:xfrm>
            <a:off x="7658100" y="1116487"/>
            <a:ext cx="407441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3"/>
          <p:cNvCxnSpPr/>
          <p:nvPr/>
        </p:nvCxnSpPr>
        <p:spPr>
          <a:xfrm flipV="1">
            <a:off x="9769922" y="1116488"/>
            <a:ext cx="0" cy="80421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5"/>
          <p:cNvCxnSpPr/>
          <p:nvPr/>
        </p:nvCxnSpPr>
        <p:spPr>
          <a:xfrm flipV="1">
            <a:off x="11102402" y="1116489"/>
            <a:ext cx="6483" cy="8042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7"/>
              <p:cNvSpPr txBox="1"/>
              <p:nvPr/>
            </p:nvSpPr>
            <p:spPr>
              <a:xfrm>
                <a:off x="7973291" y="716377"/>
                <a:ext cx="7915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291" y="716377"/>
                <a:ext cx="791570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538" r="-2308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8"/>
              <p:cNvSpPr txBox="1"/>
              <p:nvPr/>
            </p:nvSpPr>
            <p:spPr>
              <a:xfrm>
                <a:off x="8942824" y="722118"/>
                <a:ext cx="7915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b="1" i="1" baseline="-25000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824" y="722118"/>
                <a:ext cx="791570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538" r="-2308" b="-1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14"/>
          <p:cNvSpPr/>
          <p:nvPr/>
        </p:nvSpPr>
        <p:spPr>
          <a:xfrm>
            <a:off x="8764861" y="1048297"/>
            <a:ext cx="177963" cy="11110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3412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3" grpId="0"/>
      <p:bldP spid="44" grpId="0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43" y="1522985"/>
            <a:ext cx="3102087" cy="236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076743"/>
              </p:ext>
            </p:extLst>
          </p:nvPr>
        </p:nvGraphicFramePr>
        <p:xfrm>
          <a:off x="4790311" y="5027616"/>
          <a:ext cx="2804104" cy="12492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11698">
                  <a:extLst>
                    <a:ext uri="{9D8B030D-6E8A-4147-A177-3AD203B41FA5}">
                      <a16:colId xmlns:a16="http://schemas.microsoft.com/office/drawing/2014/main" xmlns="" val="2913730793"/>
                    </a:ext>
                  </a:extLst>
                </a:gridCol>
                <a:gridCol w="591990">
                  <a:extLst>
                    <a:ext uri="{9D8B030D-6E8A-4147-A177-3AD203B41FA5}">
                      <a16:colId xmlns:a16="http://schemas.microsoft.com/office/drawing/2014/main" xmlns="" val="2850375820"/>
                    </a:ext>
                  </a:extLst>
                </a:gridCol>
                <a:gridCol w="1049714">
                  <a:extLst>
                    <a:ext uri="{9D8B030D-6E8A-4147-A177-3AD203B41FA5}">
                      <a16:colId xmlns:a16="http://schemas.microsoft.com/office/drawing/2014/main" xmlns="" val="385188986"/>
                    </a:ext>
                  </a:extLst>
                </a:gridCol>
                <a:gridCol w="350702">
                  <a:extLst>
                    <a:ext uri="{9D8B030D-6E8A-4147-A177-3AD203B41FA5}">
                      <a16:colId xmlns:a16="http://schemas.microsoft.com/office/drawing/2014/main" xmlns="" val="1472542335"/>
                    </a:ext>
                  </a:extLst>
                </a:gridCol>
              </a:tblGrid>
              <a:tr h="429991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84735166"/>
                  </a:ext>
                </a:extLst>
              </a:tr>
              <a:tr h="792055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lang="fr-FR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97061903"/>
                  </a:ext>
                </a:extLst>
              </a:tr>
            </a:tbl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517412" y="386156"/>
            <a:ext cx="5674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d) 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Fonction </a:t>
            </a:r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monotone et tableau de variation 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71795" y="815099"/>
            <a:ext cx="9097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Une </a:t>
            </a:r>
            <a:r>
              <a:rPr lang="fr-FR" sz="2000" dirty="0">
                <a:latin typeface="Comic Sans MS" panose="030F0702030302020204" pitchFamily="66" charset="0"/>
              </a:rPr>
              <a:t>fonction définie sur un intervalle </a:t>
            </a:r>
            <a:r>
              <a:rPr lang="fr-FR" sz="2000" dirty="0" smtClean="0">
                <a:latin typeface="Comic Sans MS" panose="030F0702030302020204" pitchFamily="66" charset="0"/>
              </a:rPr>
              <a:t> I est </a:t>
            </a:r>
            <a:r>
              <a:rPr lang="fr-FR" sz="2000" dirty="0">
                <a:latin typeface="Comic Sans MS" panose="030F0702030302020204" pitchFamily="66" charset="0"/>
              </a:rPr>
              <a:t>monotone sur cet intervalle </a:t>
            </a:r>
            <a:r>
              <a:rPr lang="fr-FR" sz="2000" dirty="0" smtClean="0">
                <a:latin typeface="Comic Sans MS" panose="030F0702030302020204" pitchFamily="66" charset="0"/>
              </a:rPr>
              <a:t> I si </a:t>
            </a:r>
            <a:r>
              <a:rPr lang="fr-FR" sz="2000" dirty="0">
                <a:latin typeface="Comic Sans MS" panose="030F0702030302020204" pitchFamily="66" charset="0"/>
              </a:rPr>
              <a:t>elle est </a:t>
            </a:r>
            <a:r>
              <a:rPr lang="fr-FR" sz="2000" dirty="0" smtClean="0">
                <a:latin typeface="Comic Sans MS" panose="030F0702030302020204" pitchFamily="66" charset="0"/>
              </a:rPr>
              <a:t>soit </a:t>
            </a:r>
            <a:r>
              <a:rPr lang="fr-FR" sz="2000" dirty="0">
                <a:latin typeface="Comic Sans MS" panose="030F0702030302020204" pitchFamily="66" charset="0"/>
              </a:rPr>
              <a:t>croissante sur  </a:t>
            </a:r>
            <a:r>
              <a:rPr lang="fr-FR" sz="2000" dirty="0" smtClean="0">
                <a:latin typeface="Comic Sans MS" panose="030F0702030302020204" pitchFamily="66" charset="0"/>
              </a:rPr>
              <a:t>soit </a:t>
            </a:r>
            <a:r>
              <a:rPr lang="fr-FR" sz="2000" dirty="0">
                <a:latin typeface="Comic Sans MS" panose="030F0702030302020204" pitchFamily="66" charset="0"/>
              </a:rPr>
              <a:t>décroissante sur </a:t>
            </a:r>
            <a:r>
              <a:rPr lang="fr-FR" sz="2000" dirty="0" smtClean="0">
                <a:latin typeface="Comic Sans MS" panose="030F0702030302020204" pitchFamily="66" charset="0"/>
              </a:rPr>
              <a:t>I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4345" y="814236"/>
            <a:ext cx="1457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Définition:</a:t>
            </a:r>
            <a:endParaRPr lang="fr-FR" sz="2000" dirty="0">
              <a:solidFill>
                <a:srgbClr val="00B05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7765367" y="1522985"/>
            <a:ext cx="21100" cy="47428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52750" y="3995225"/>
                <a:ext cx="3739613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Fonctions monotone sur I=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fr-FR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fr-FR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fr-FR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750" y="3995225"/>
                <a:ext cx="3739613" cy="392993"/>
              </a:xfrm>
              <a:prstGeom prst="rect">
                <a:avLst/>
              </a:prstGeom>
              <a:blipFill rotWithShape="1">
                <a:blip r:embed="rId3"/>
                <a:stretch>
                  <a:fillRect l="-1303" t="-1538" b="-2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038214" y="4026094"/>
                <a:ext cx="4250972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Fonction non monotone sur I=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fr-FR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fr-FR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fr-FR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214" y="4026094"/>
                <a:ext cx="4250972" cy="392993"/>
              </a:xfrm>
              <a:prstGeom prst="rect">
                <a:avLst/>
              </a:prstGeom>
              <a:blipFill rotWithShape="1">
                <a:blip r:embed="rId4"/>
                <a:stretch>
                  <a:fillRect l="-1291" t="-1538" b="-2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129597" y="4396264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Comic Sans MS" panose="030F0702030302020204" pitchFamily="66" charset="0"/>
              </a:rPr>
              <a:t>Tableau de variations</a:t>
            </a:r>
          </a:p>
        </p:txBody>
      </p:sp>
      <p:sp>
        <p:nvSpPr>
          <p:cNvPr id="28" name="Right Arrow 13"/>
          <p:cNvSpPr/>
          <p:nvPr/>
        </p:nvSpPr>
        <p:spPr>
          <a:xfrm rot="5400000">
            <a:off x="1632676" y="4234370"/>
            <a:ext cx="730311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ight Arrow 13"/>
          <p:cNvSpPr/>
          <p:nvPr/>
        </p:nvSpPr>
        <p:spPr>
          <a:xfrm rot="5400000">
            <a:off x="6035756" y="4211360"/>
            <a:ext cx="776329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ight Arrow 13"/>
          <p:cNvSpPr/>
          <p:nvPr/>
        </p:nvSpPr>
        <p:spPr>
          <a:xfrm rot="5400000">
            <a:off x="9863919" y="4718597"/>
            <a:ext cx="298429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09739"/>
              </p:ext>
            </p:extLst>
          </p:nvPr>
        </p:nvGraphicFramePr>
        <p:xfrm>
          <a:off x="614345" y="5078436"/>
          <a:ext cx="2804104" cy="12492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11698">
                  <a:extLst>
                    <a:ext uri="{9D8B030D-6E8A-4147-A177-3AD203B41FA5}">
                      <a16:colId xmlns:a16="http://schemas.microsoft.com/office/drawing/2014/main" xmlns="" val="2913730793"/>
                    </a:ext>
                  </a:extLst>
                </a:gridCol>
                <a:gridCol w="591990">
                  <a:extLst>
                    <a:ext uri="{9D8B030D-6E8A-4147-A177-3AD203B41FA5}">
                      <a16:colId xmlns:a16="http://schemas.microsoft.com/office/drawing/2014/main" xmlns="" val="2850375820"/>
                    </a:ext>
                  </a:extLst>
                </a:gridCol>
                <a:gridCol w="1049714">
                  <a:extLst>
                    <a:ext uri="{9D8B030D-6E8A-4147-A177-3AD203B41FA5}">
                      <a16:colId xmlns:a16="http://schemas.microsoft.com/office/drawing/2014/main" xmlns="" val="385188986"/>
                    </a:ext>
                  </a:extLst>
                </a:gridCol>
                <a:gridCol w="350702">
                  <a:extLst>
                    <a:ext uri="{9D8B030D-6E8A-4147-A177-3AD203B41FA5}">
                      <a16:colId xmlns:a16="http://schemas.microsoft.com/office/drawing/2014/main" xmlns="" val="1472542335"/>
                    </a:ext>
                  </a:extLst>
                </a:gridCol>
              </a:tblGrid>
              <a:tr h="429991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84735166"/>
                  </a:ext>
                </a:extLst>
              </a:tr>
              <a:tr h="792055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lang="fr-FR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97061903"/>
                  </a:ext>
                </a:extLst>
              </a:tr>
            </a:tbl>
          </a:graphicData>
        </a:graphic>
      </p:graphicFrame>
      <p:cxnSp>
        <p:nvCxnSpPr>
          <p:cNvPr id="32" name="Straight Arrow Connector 8"/>
          <p:cNvCxnSpPr/>
          <p:nvPr/>
        </p:nvCxnSpPr>
        <p:spPr>
          <a:xfrm flipV="1">
            <a:off x="1716877" y="5693016"/>
            <a:ext cx="1322239" cy="448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48882" y="5652244"/>
            <a:ext cx="1543777" cy="53247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au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541509"/>
              </p:ext>
            </p:extLst>
          </p:nvPr>
        </p:nvGraphicFramePr>
        <p:xfrm>
          <a:off x="8237958" y="5092623"/>
          <a:ext cx="3244075" cy="12492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11698">
                  <a:extLst>
                    <a:ext uri="{9D8B030D-6E8A-4147-A177-3AD203B41FA5}">
                      <a16:colId xmlns:a16="http://schemas.microsoft.com/office/drawing/2014/main" xmlns="" val="2913730793"/>
                    </a:ext>
                  </a:extLst>
                </a:gridCol>
                <a:gridCol w="591990">
                  <a:extLst>
                    <a:ext uri="{9D8B030D-6E8A-4147-A177-3AD203B41FA5}">
                      <a16:colId xmlns:a16="http://schemas.microsoft.com/office/drawing/2014/main" xmlns="" val="2850375820"/>
                    </a:ext>
                  </a:extLst>
                </a:gridCol>
                <a:gridCol w="1049714">
                  <a:extLst>
                    <a:ext uri="{9D8B030D-6E8A-4147-A177-3AD203B41FA5}">
                      <a16:colId xmlns:a16="http://schemas.microsoft.com/office/drawing/2014/main" xmlns="" val="385188986"/>
                    </a:ext>
                  </a:extLst>
                </a:gridCol>
                <a:gridCol w="790673">
                  <a:extLst>
                    <a:ext uri="{9D8B030D-6E8A-4147-A177-3AD203B41FA5}">
                      <a16:colId xmlns:a16="http://schemas.microsoft.com/office/drawing/2014/main" xmlns="" val="1472542335"/>
                    </a:ext>
                  </a:extLst>
                </a:gridCol>
              </a:tblGrid>
              <a:tr h="429991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-1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84735166"/>
                  </a:ext>
                </a:extLst>
              </a:tr>
              <a:tr h="792055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lang="fr-FR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97061903"/>
                  </a:ext>
                </a:extLst>
              </a:tr>
            </a:tbl>
          </a:graphicData>
        </a:graphic>
      </p:graphicFrame>
      <p:cxnSp>
        <p:nvCxnSpPr>
          <p:cNvPr id="53" name="Straight Arrow Connector 8"/>
          <p:cNvCxnSpPr/>
          <p:nvPr/>
        </p:nvCxnSpPr>
        <p:spPr>
          <a:xfrm flipV="1">
            <a:off x="9402343" y="5717251"/>
            <a:ext cx="657397" cy="3696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0059740" y="513019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2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55" name="Straight Arrow Connector 32"/>
          <p:cNvCxnSpPr/>
          <p:nvPr/>
        </p:nvCxnSpPr>
        <p:spPr>
          <a:xfrm>
            <a:off x="10539849" y="5758023"/>
            <a:ext cx="718456" cy="3288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1" y="1522985"/>
            <a:ext cx="3102087" cy="236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c 1"/>
          <p:cNvSpPr/>
          <p:nvPr/>
        </p:nvSpPr>
        <p:spPr>
          <a:xfrm>
            <a:off x="4561805" y="2083787"/>
            <a:ext cx="2324099" cy="178990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rc 26"/>
          <p:cNvSpPr/>
          <p:nvPr/>
        </p:nvSpPr>
        <p:spPr>
          <a:xfrm rot="16200000">
            <a:off x="2188173" y="1834533"/>
            <a:ext cx="1873419" cy="2395350"/>
          </a:xfrm>
          <a:prstGeom prst="arc">
            <a:avLst>
              <a:gd name="adj1" fmla="val 16339138"/>
              <a:gd name="adj2" fmla="val 2121936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75" y="1583690"/>
            <a:ext cx="3808202" cy="236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rc 35"/>
          <p:cNvSpPr/>
          <p:nvPr/>
        </p:nvSpPr>
        <p:spPr>
          <a:xfrm rot="16200000">
            <a:off x="9411680" y="1579415"/>
            <a:ext cx="1972359" cy="2920997"/>
          </a:xfrm>
          <a:prstGeom prst="arc">
            <a:avLst>
              <a:gd name="adj1" fmla="val 16339138"/>
              <a:gd name="adj2" fmla="val 2121936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292" y="2053738"/>
            <a:ext cx="993066" cy="90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Cross 17"/>
          <p:cNvSpPr/>
          <p:nvPr/>
        </p:nvSpPr>
        <p:spPr>
          <a:xfrm>
            <a:off x="1836726" y="2848461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8" name="Cross 17"/>
          <p:cNvSpPr/>
          <p:nvPr/>
        </p:nvSpPr>
        <p:spPr>
          <a:xfrm>
            <a:off x="2948636" y="2003624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9" name="Cross 17"/>
          <p:cNvSpPr/>
          <p:nvPr/>
        </p:nvSpPr>
        <p:spPr>
          <a:xfrm>
            <a:off x="5667921" y="2003624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0" name="Cross 17"/>
          <p:cNvSpPr/>
          <p:nvPr/>
        </p:nvSpPr>
        <p:spPr>
          <a:xfrm>
            <a:off x="6795423" y="2856166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1" name="Cross 17"/>
          <p:cNvSpPr/>
          <p:nvPr/>
        </p:nvSpPr>
        <p:spPr>
          <a:xfrm>
            <a:off x="8846880" y="2856166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3" name="Cross 17"/>
          <p:cNvSpPr/>
          <p:nvPr/>
        </p:nvSpPr>
        <p:spPr>
          <a:xfrm>
            <a:off x="11136445" y="2847126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4" name="Cross 17"/>
          <p:cNvSpPr/>
          <p:nvPr/>
        </p:nvSpPr>
        <p:spPr>
          <a:xfrm>
            <a:off x="10155294" y="1933933"/>
            <a:ext cx="251824" cy="239610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6" name="Rectangle 45"/>
          <p:cNvSpPr/>
          <p:nvPr/>
        </p:nvSpPr>
        <p:spPr>
          <a:xfrm>
            <a:off x="1375117" y="594176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1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96681" y="586259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1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060583" y="592280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1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059740" y="555796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3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243531" y="593580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1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33926" y="542895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3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cxnSp>
        <p:nvCxnSpPr>
          <p:cNvPr id="56" name="Straight Connector 22"/>
          <p:cNvCxnSpPr/>
          <p:nvPr/>
        </p:nvCxnSpPr>
        <p:spPr>
          <a:xfrm flipH="1" flipV="1">
            <a:off x="3027212" y="2210339"/>
            <a:ext cx="5952" cy="1193261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2"/>
          <p:cNvCxnSpPr/>
          <p:nvPr/>
        </p:nvCxnSpPr>
        <p:spPr>
          <a:xfrm flipH="1" flipV="1">
            <a:off x="5723855" y="2085382"/>
            <a:ext cx="5952" cy="1277403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22"/>
          <p:cNvCxnSpPr/>
          <p:nvPr/>
        </p:nvCxnSpPr>
        <p:spPr>
          <a:xfrm flipH="1" flipV="1">
            <a:off x="1916959" y="2978738"/>
            <a:ext cx="2976" cy="383782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22"/>
          <p:cNvCxnSpPr/>
          <p:nvPr/>
        </p:nvCxnSpPr>
        <p:spPr>
          <a:xfrm flipH="1" flipV="1">
            <a:off x="6844355" y="3005417"/>
            <a:ext cx="2976" cy="383782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22"/>
          <p:cNvCxnSpPr/>
          <p:nvPr/>
        </p:nvCxnSpPr>
        <p:spPr>
          <a:xfrm flipV="1">
            <a:off x="8926573" y="2974367"/>
            <a:ext cx="1" cy="440288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22"/>
          <p:cNvCxnSpPr/>
          <p:nvPr/>
        </p:nvCxnSpPr>
        <p:spPr>
          <a:xfrm flipH="1" flipV="1">
            <a:off x="11242382" y="2998067"/>
            <a:ext cx="2976" cy="383782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24"/>
          <p:cNvCxnSpPr>
            <a:endCxn id="38" idx="1"/>
          </p:cNvCxnSpPr>
          <p:nvPr/>
        </p:nvCxnSpPr>
        <p:spPr>
          <a:xfrm>
            <a:off x="1545997" y="2095497"/>
            <a:ext cx="1402639" cy="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24"/>
          <p:cNvCxnSpPr/>
          <p:nvPr/>
        </p:nvCxnSpPr>
        <p:spPr>
          <a:xfrm>
            <a:off x="5310505" y="2095500"/>
            <a:ext cx="394301" cy="2152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24"/>
          <p:cNvCxnSpPr/>
          <p:nvPr/>
        </p:nvCxnSpPr>
        <p:spPr>
          <a:xfrm>
            <a:off x="1545997" y="2948039"/>
            <a:ext cx="361111" cy="132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4"/>
          <p:cNvCxnSpPr/>
          <p:nvPr/>
        </p:nvCxnSpPr>
        <p:spPr>
          <a:xfrm>
            <a:off x="8955414" y="2961102"/>
            <a:ext cx="361111" cy="132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24"/>
          <p:cNvCxnSpPr/>
          <p:nvPr/>
        </p:nvCxnSpPr>
        <p:spPr>
          <a:xfrm flipV="1">
            <a:off x="9410700" y="2938999"/>
            <a:ext cx="1851935" cy="904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24"/>
          <p:cNvCxnSpPr/>
          <p:nvPr/>
        </p:nvCxnSpPr>
        <p:spPr>
          <a:xfrm flipV="1">
            <a:off x="9410700" y="2106263"/>
            <a:ext cx="857803" cy="107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24"/>
          <p:cNvCxnSpPr>
            <a:endCxn id="40" idx="1"/>
          </p:cNvCxnSpPr>
          <p:nvPr/>
        </p:nvCxnSpPr>
        <p:spPr>
          <a:xfrm>
            <a:off x="5333781" y="2938999"/>
            <a:ext cx="1461642" cy="904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22"/>
          <p:cNvCxnSpPr/>
          <p:nvPr/>
        </p:nvCxnSpPr>
        <p:spPr>
          <a:xfrm flipV="1">
            <a:off x="10268503" y="2187371"/>
            <a:ext cx="0" cy="125830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8"/>
          <p:cNvCxnSpPr/>
          <p:nvPr/>
        </p:nvCxnSpPr>
        <p:spPr>
          <a:xfrm flipV="1">
            <a:off x="1946835" y="2422323"/>
            <a:ext cx="141704" cy="165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8"/>
          <p:cNvCxnSpPr/>
          <p:nvPr/>
        </p:nvCxnSpPr>
        <p:spPr>
          <a:xfrm>
            <a:off x="6620770" y="2210339"/>
            <a:ext cx="160340" cy="21198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8"/>
          <p:cNvCxnSpPr/>
          <p:nvPr/>
        </p:nvCxnSpPr>
        <p:spPr>
          <a:xfrm flipV="1">
            <a:off x="9121656" y="2257223"/>
            <a:ext cx="194869" cy="165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8"/>
          <p:cNvCxnSpPr/>
          <p:nvPr/>
        </p:nvCxnSpPr>
        <p:spPr>
          <a:xfrm>
            <a:off x="10651390" y="2272896"/>
            <a:ext cx="194869" cy="1651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flipH="1">
            <a:off x="1907108" y="3381849"/>
            <a:ext cx="11774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039116" y="545715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3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377996" y="30596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0074399" y="350435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H="1">
            <a:off x="8926574" y="3448393"/>
            <a:ext cx="23360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 flipH="1">
            <a:off x="5729807" y="3362520"/>
            <a:ext cx="1117524" cy="193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9003190" y="4408210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Tableau de </a:t>
            </a:r>
            <a:r>
              <a:rPr lang="fr-FR" sz="1400" b="1" dirty="0" smtClean="0">
                <a:latin typeface="Comic Sans MS" panose="030F0702030302020204" pitchFamily="66" charset="0"/>
              </a:rPr>
              <a:t>variations</a:t>
            </a:r>
            <a:endParaRPr lang="fr-FR" sz="1400" b="1" dirty="0">
              <a:latin typeface="Comic Sans MS" panose="030F0702030302020204" pitchFamily="66" charset="0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7673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1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6" grpId="1"/>
      <p:bldP spid="28" grpId="0" animBg="1"/>
      <p:bldP spid="29" grpId="0" animBg="1"/>
      <p:bldP spid="30" grpId="0" animBg="1"/>
      <p:bldP spid="54" grpId="0"/>
      <p:bldP spid="2" grpId="0" animBg="1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6" grpId="0"/>
      <p:bldP spid="47" grpId="0"/>
      <p:bldP spid="48" grpId="0"/>
      <p:bldP spid="49" grpId="0"/>
      <p:bldP spid="50" grpId="0"/>
      <p:bldP spid="51" grpId="0"/>
      <p:bldP spid="102" grpId="0"/>
      <p:bldP spid="97" grpId="0"/>
      <p:bldP spid="104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732" y="135695"/>
            <a:ext cx="5805268" cy="5032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4" y="288706"/>
            <a:ext cx="2471225" cy="512762"/>
          </a:xfrm>
        </p:spPr>
        <p:txBody>
          <a:bodyPr>
            <a:noAutofit/>
          </a:bodyPr>
          <a:lstStyle/>
          <a:p>
            <a:r>
              <a:rPr lang="fr-FR" sz="2400" b="1" u="sng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>Exercice</a:t>
            </a:r>
            <a:r>
              <a:rPr lang="fr-FR" sz="3200" b="1" dirty="0" smtClean="0">
                <a:solidFill>
                  <a:srgbClr val="00B050"/>
                </a:solidFill>
              </a:rPr>
              <a:t>: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0" y="1532577"/>
            <a:ext cx="5481993" cy="1032999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fr-FR" sz="2400" dirty="0" smtClean="0"/>
              <a:t>1. </a:t>
            </a:r>
            <a:r>
              <a:rPr lang="fr-FR" sz="2000" dirty="0">
                <a:latin typeface="Comic Sans MS" panose="030F0702030302020204" pitchFamily="66" charset="0"/>
              </a:rPr>
              <a:t>Donner l’ensemble de définition de f.</a:t>
            </a:r>
          </a:p>
          <a:p>
            <a:pPr marL="0" indent="0" defTabSz="457200">
              <a:buNone/>
            </a:pPr>
            <a:r>
              <a:rPr lang="fr-FR" sz="2000" dirty="0">
                <a:latin typeface="Comic Sans MS" panose="030F0702030302020204" pitchFamily="66" charset="0"/>
              </a:rPr>
              <a:t>2. Dresser le Tableau de variations</a:t>
            </a:r>
          </a:p>
          <a:p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577510" y="824691"/>
            <a:ext cx="5119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Soit une fonction f représentée par la courbe ci-contre</a:t>
            </a:r>
            <a:endParaRPr lang="fr-FR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3385" y="2434348"/>
            <a:ext cx="1772529" cy="51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u="sng" dirty="0" smtClean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>Solution</a:t>
            </a:r>
            <a:r>
              <a:rPr lang="fr-FR" sz="3200" b="1" dirty="0" smtClean="0">
                <a:solidFill>
                  <a:srgbClr val="00B050"/>
                </a:solidFill>
              </a:rPr>
              <a:t>:</a:t>
            </a:r>
            <a:endParaRPr lang="fr-FR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38953"/>
              </p:ext>
            </p:extLst>
          </p:nvPr>
        </p:nvGraphicFramePr>
        <p:xfrm>
          <a:off x="580546" y="4505774"/>
          <a:ext cx="5699579" cy="1861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4044">
                  <a:extLst>
                    <a:ext uri="{9D8B030D-6E8A-4147-A177-3AD203B41FA5}">
                      <a16:colId xmlns:a16="http://schemas.microsoft.com/office/drawing/2014/main" xmlns="" val="2913730793"/>
                    </a:ext>
                  </a:extLst>
                </a:gridCol>
                <a:gridCol w="1223535">
                  <a:extLst>
                    <a:ext uri="{9D8B030D-6E8A-4147-A177-3AD203B41FA5}">
                      <a16:colId xmlns:a16="http://schemas.microsoft.com/office/drawing/2014/main" xmlns="" val="2850375820"/>
                    </a:ext>
                  </a:extLst>
                </a:gridCol>
                <a:gridCol w="900949">
                  <a:extLst>
                    <a:ext uri="{9D8B030D-6E8A-4147-A177-3AD203B41FA5}">
                      <a16:colId xmlns:a16="http://schemas.microsoft.com/office/drawing/2014/main" xmlns="" val="385188986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xmlns="" val="2055640179"/>
                    </a:ext>
                  </a:extLst>
                </a:gridCol>
                <a:gridCol w="862738">
                  <a:extLst>
                    <a:ext uri="{9D8B030D-6E8A-4147-A177-3AD203B41FA5}">
                      <a16:colId xmlns:a16="http://schemas.microsoft.com/office/drawing/2014/main" xmlns="" val="1472542335"/>
                    </a:ext>
                  </a:extLst>
                </a:gridCol>
              </a:tblGrid>
              <a:tr h="44009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84735166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97061903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53652"/>
              </p:ext>
            </p:extLst>
          </p:nvPr>
        </p:nvGraphicFramePr>
        <p:xfrm>
          <a:off x="577510" y="4504798"/>
          <a:ext cx="5699579" cy="1861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4044">
                  <a:extLst>
                    <a:ext uri="{9D8B030D-6E8A-4147-A177-3AD203B41FA5}">
                      <a16:colId xmlns:a16="http://schemas.microsoft.com/office/drawing/2014/main" xmlns="" val="2913730793"/>
                    </a:ext>
                  </a:extLst>
                </a:gridCol>
                <a:gridCol w="1223535">
                  <a:extLst>
                    <a:ext uri="{9D8B030D-6E8A-4147-A177-3AD203B41FA5}">
                      <a16:colId xmlns:a16="http://schemas.microsoft.com/office/drawing/2014/main" xmlns="" val="2850375820"/>
                    </a:ext>
                  </a:extLst>
                </a:gridCol>
                <a:gridCol w="900949">
                  <a:extLst>
                    <a:ext uri="{9D8B030D-6E8A-4147-A177-3AD203B41FA5}">
                      <a16:colId xmlns:a16="http://schemas.microsoft.com/office/drawing/2014/main" xmlns="" val="385188986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xmlns="" val="2055640179"/>
                    </a:ext>
                  </a:extLst>
                </a:gridCol>
                <a:gridCol w="862738">
                  <a:extLst>
                    <a:ext uri="{9D8B030D-6E8A-4147-A177-3AD203B41FA5}">
                      <a16:colId xmlns:a16="http://schemas.microsoft.com/office/drawing/2014/main" xmlns="" val="1472542335"/>
                    </a:ext>
                  </a:extLst>
                </a:gridCol>
              </a:tblGrid>
              <a:tr h="44009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,,,,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,,,,,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,,,,,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,,,,,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84735166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97061903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79922"/>
              </p:ext>
            </p:extLst>
          </p:nvPr>
        </p:nvGraphicFramePr>
        <p:xfrm>
          <a:off x="577510" y="4510987"/>
          <a:ext cx="5699579" cy="1861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4044">
                  <a:extLst>
                    <a:ext uri="{9D8B030D-6E8A-4147-A177-3AD203B41FA5}">
                      <a16:colId xmlns:a16="http://schemas.microsoft.com/office/drawing/2014/main" xmlns="" val="2913730793"/>
                    </a:ext>
                  </a:extLst>
                </a:gridCol>
                <a:gridCol w="1223535">
                  <a:extLst>
                    <a:ext uri="{9D8B030D-6E8A-4147-A177-3AD203B41FA5}">
                      <a16:colId xmlns:a16="http://schemas.microsoft.com/office/drawing/2014/main" xmlns="" val="2850375820"/>
                    </a:ext>
                  </a:extLst>
                </a:gridCol>
                <a:gridCol w="900949">
                  <a:extLst>
                    <a:ext uri="{9D8B030D-6E8A-4147-A177-3AD203B41FA5}">
                      <a16:colId xmlns:a16="http://schemas.microsoft.com/office/drawing/2014/main" xmlns="" val="385188986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xmlns="" val="2055640179"/>
                    </a:ext>
                  </a:extLst>
                </a:gridCol>
                <a:gridCol w="862738">
                  <a:extLst>
                    <a:ext uri="{9D8B030D-6E8A-4147-A177-3AD203B41FA5}">
                      <a16:colId xmlns:a16="http://schemas.microsoft.com/office/drawing/2014/main" xmlns="" val="1472542335"/>
                    </a:ext>
                  </a:extLst>
                </a:gridCol>
              </a:tblGrid>
              <a:tr h="44009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-10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-6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84735166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-3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 smtClean="0">
                          <a:latin typeface="Comic Sans MS" panose="030F0702030302020204" pitchFamily="66" charset="0"/>
                        </a:rPr>
                        <a:t>-2,5</a:t>
                      </a:r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97061903"/>
                  </a:ext>
                </a:extLst>
              </a:tr>
            </a:tbl>
          </a:graphicData>
        </a:graphic>
      </p:graphicFrame>
      <p:cxnSp>
        <p:nvCxnSpPr>
          <p:cNvPr id="12" name="Straight Arrow Connector 8"/>
          <p:cNvCxnSpPr/>
          <p:nvPr/>
        </p:nvCxnSpPr>
        <p:spPr>
          <a:xfrm>
            <a:off x="1860264" y="5305601"/>
            <a:ext cx="1052404" cy="7628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2"/>
          <p:cNvCxnSpPr/>
          <p:nvPr/>
        </p:nvCxnSpPr>
        <p:spPr>
          <a:xfrm flipV="1">
            <a:off x="3239288" y="5168477"/>
            <a:ext cx="1089705" cy="8450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3"/>
          <p:cNvCxnSpPr/>
          <p:nvPr/>
        </p:nvCxnSpPr>
        <p:spPr>
          <a:xfrm>
            <a:off x="4631872" y="5181728"/>
            <a:ext cx="1192153" cy="8317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4007" y="3239031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1)</a:t>
            </a:r>
            <a:endParaRPr lang="fr-FR" dirty="0"/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690589"/>
              </p:ext>
            </p:extLst>
          </p:nvPr>
        </p:nvGraphicFramePr>
        <p:xfrm>
          <a:off x="1229286" y="3258346"/>
          <a:ext cx="7207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8" name="Equation" r:id="rId5" imgW="368280" imgH="228600" progId="Equation.DSMT4">
                  <p:embed/>
                </p:oleObj>
              </mc:Choice>
              <mc:Fallback>
                <p:oleObj name="Equation" r:id="rId5" imgW="368280" imgH="228600" progId="Equation.DSMT4">
                  <p:embed/>
                  <p:pic>
                    <p:nvPicPr>
                      <p:cNvPr id="0" name="Obj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286" y="3258346"/>
                        <a:ext cx="7207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703385" y="3787671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2)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066225" y="3772282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le Tableau de variations</a:t>
            </a:r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91505"/>
              </p:ext>
            </p:extLst>
          </p:nvPr>
        </p:nvGraphicFramePr>
        <p:xfrm>
          <a:off x="2019863" y="3244279"/>
          <a:ext cx="11176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9" name="Equation" r:id="rId7" imgW="571320" imgH="253800" progId="Equation.DSMT4">
                  <p:embed/>
                </p:oleObj>
              </mc:Choice>
              <mc:Fallback>
                <p:oleObj name="Equation" r:id="rId7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863" y="3244279"/>
                        <a:ext cx="11176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8"/>
          <p:cNvCxnSpPr/>
          <p:nvPr/>
        </p:nvCxnSpPr>
        <p:spPr>
          <a:xfrm>
            <a:off x="7019778" y="4157003"/>
            <a:ext cx="253219" cy="5092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2"/>
          <p:cNvCxnSpPr/>
          <p:nvPr/>
        </p:nvCxnSpPr>
        <p:spPr>
          <a:xfrm flipV="1">
            <a:off x="8391378" y="3230017"/>
            <a:ext cx="182880" cy="7423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33"/>
          <p:cNvCxnSpPr/>
          <p:nvPr/>
        </p:nvCxnSpPr>
        <p:spPr>
          <a:xfrm>
            <a:off x="9766580" y="975488"/>
            <a:ext cx="263685" cy="5570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4456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des Variations d’une fonction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6450713" y="2310665"/>
            <a:ext cx="427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 est décroissante sur </a:t>
            </a:r>
            <a:r>
              <a:rPr lang="fr-FR" sz="2400" dirty="0" smtClean="0">
                <a:solidFill>
                  <a:srgbClr val="FF0000"/>
                </a:solidFill>
              </a:rPr>
              <a:t>[-2;-1 ]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0713" y="2825234"/>
            <a:ext cx="427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 est croissante sur </a:t>
            </a:r>
            <a:r>
              <a:rPr lang="fr-FR" sz="2400" dirty="0" smtClean="0">
                <a:solidFill>
                  <a:srgbClr val="0070C0"/>
                </a:solidFill>
              </a:rPr>
              <a:t>[-1;1 ]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0713" y="3363722"/>
            <a:ext cx="427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 est décroissante sur </a:t>
            </a:r>
            <a:r>
              <a:rPr lang="fr-FR" sz="2400" dirty="0" smtClean="0">
                <a:solidFill>
                  <a:srgbClr val="00B050"/>
                </a:solidFill>
              </a:rPr>
              <a:t>[1;4 ]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5677" y="3684011"/>
            <a:ext cx="349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Tableau de variations de f</a:t>
            </a:r>
            <a:endParaRPr lang="fr-FR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507999" y="336237"/>
            <a:ext cx="1300285" cy="1011618"/>
            <a:chOff x="7010436" y="978297"/>
            <a:chExt cx="2263566" cy="1634331"/>
          </a:xfrm>
        </p:grpSpPr>
        <p:sp>
          <p:nvSpPr>
            <p:cNvPr id="40" name="Oval 39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74810" y="1272121"/>
            <a:ext cx="11143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buNone/>
            </a:pPr>
            <a:r>
              <a:rPr lang="fr-FR" sz="3200" b="1" u="sng" dirty="0">
                <a:solidFill>
                  <a:srgbClr val="00B050"/>
                </a:solidFill>
              </a:rPr>
              <a:t>Exemple: </a:t>
            </a:r>
            <a:r>
              <a:rPr lang="fr-FR" sz="2400" dirty="0"/>
              <a:t>Etudier le sens de variation de f sur [-2;4</a:t>
            </a:r>
            <a:r>
              <a:rPr lang="fr-FR" sz="2400" dirty="0" smtClean="0"/>
              <a:t>] et dresser le tableau de variation</a:t>
            </a:r>
            <a:endParaRPr lang="fr-FR" sz="2400" dirty="0"/>
          </a:p>
        </p:txBody>
      </p:sp>
      <p:pic>
        <p:nvPicPr>
          <p:cNvPr id="23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25" y="1856896"/>
            <a:ext cx="5299245" cy="3584433"/>
          </a:xfrm>
          <a:prstGeom prst="rect">
            <a:avLst/>
          </a:prstGeom>
        </p:spPr>
      </p:pic>
      <p:sp>
        <p:nvSpPr>
          <p:cNvPr id="24" name="Freeform 4"/>
          <p:cNvSpPr/>
          <p:nvPr/>
        </p:nvSpPr>
        <p:spPr>
          <a:xfrm>
            <a:off x="508000" y="2044742"/>
            <a:ext cx="4787900" cy="3167728"/>
          </a:xfrm>
          <a:custGeom>
            <a:avLst/>
            <a:gdLst>
              <a:gd name="connsiteX0" fmla="*/ 0 w 4787900"/>
              <a:gd name="connsiteY0" fmla="*/ 0 h 3167728"/>
              <a:gd name="connsiteX1" fmla="*/ 749300 w 4787900"/>
              <a:gd name="connsiteY1" fmla="*/ 3162300 h 3167728"/>
              <a:gd name="connsiteX2" fmla="*/ 2286000 w 4787900"/>
              <a:gd name="connsiteY2" fmla="*/ 800100 h 3167728"/>
              <a:gd name="connsiteX3" fmla="*/ 4787900 w 4787900"/>
              <a:gd name="connsiteY3" fmla="*/ 2387600 h 31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900" h="3167728">
                <a:moveTo>
                  <a:pt x="0" y="0"/>
                </a:moveTo>
                <a:cubicBezTo>
                  <a:pt x="184150" y="1514475"/>
                  <a:pt x="368300" y="3028950"/>
                  <a:pt x="749300" y="3162300"/>
                </a:cubicBezTo>
                <a:cubicBezTo>
                  <a:pt x="1130300" y="3295650"/>
                  <a:pt x="1612900" y="929217"/>
                  <a:pt x="2286000" y="800100"/>
                </a:cubicBezTo>
                <a:cubicBezTo>
                  <a:pt x="2959100" y="670983"/>
                  <a:pt x="3873500" y="1529291"/>
                  <a:pt x="4787900" y="23876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val 30"/>
          <p:cNvSpPr/>
          <p:nvPr/>
        </p:nvSpPr>
        <p:spPr>
          <a:xfrm>
            <a:off x="1257300" y="5182566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val 31"/>
          <p:cNvSpPr/>
          <p:nvPr/>
        </p:nvSpPr>
        <p:spPr>
          <a:xfrm>
            <a:off x="2849880" y="2774646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val 34"/>
          <p:cNvSpPr/>
          <p:nvPr/>
        </p:nvSpPr>
        <p:spPr>
          <a:xfrm>
            <a:off x="463025" y="1980496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Straight Connector 9"/>
          <p:cNvCxnSpPr/>
          <p:nvPr/>
        </p:nvCxnSpPr>
        <p:spPr>
          <a:xfrm>
            <a:off x="507999" y="4446318"/>
            <a:ext cx="7942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6"/>
          <p:cNvCxnSpPr/>
          <p:nvPr/>
        </p:nvCxnSpPr>
        <p:spPr>
          <a:xfrm>
            <a:off x="1347249" y="4446318"/>
            <a:ext cx="154760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7"/>
          <p:cNvCxnSpPr/>
          <p:nvPr/>
        </p:nvCxnSpPr>
        <p:spPr>
          <a:xfrm>
            <a:off x="2939829" y="4446318"/>
            <a:ext cx="231214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50713" y="1861088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50"/>
                </a:solidFill>
              </a:rPr>
              <a:t>Solution : </a:t>
            </a:r>
            <a:endParaRPr lang="fr-FR" sz="2400" dirty="0"/>
          </a:p>
        </p:txBody>
      </p:sp>
      <p:sp>
        <p:nvSpPr>
          <p:cNvPr id="43" name="Right Arrow 13"/>
          <p:cNvSpPr/>
          <p:nvPr/>
        </p:nvSpPr>
        <p:spPr>
          <a:xfrm>
            <a:off x="6626071" y="3855768"/>
            <a:ext cx="1121161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3162" y="6385236"/>
            <a:ext cx="2844800" cy="365125"/>
          </a:xfrm>
        </p:spPr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sp>
        <p:nvSpPr>
          <p:cNvPr id="37" name="Oval 35"/>
          <p:cNvSpPr/>
          <p:nvPr/>
        </p:nvSpPr>
        <p:spPr>
          <a:xfrm>
            <a:off x="5251974" y="4392170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0731513"/>
                  </p:ext>
                </p:extLst>
              </p:nvPr>
            </p:nvGraphicFramePr>
            <p:xfrm>
              <a:off x="5846624" y="4475191"/>
              <a:ext cx="6299202" cy="192120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55703"/>
                    <a:gridCol w="5143499"/>
                  </a:tblGrid>
                  <a:tr h="6871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Variation </a:t>
                          </a:r>
                          <a:br>
                            <a:rPr lang="fr-FR" dirty="0" smtClean="0"/>
                          </a:br>
                          <a:r>
                            <a:rPr lang="fr-FR" dirty="0" smtClean="0"/>
                            <a:t>de f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0731513"/>
                  </p:ext>
                </p:extLst>
              </p:nvPr>
            </p:nvGraphicFramePr>
            <p:xfrm>
              <a:off x="5846624" y="4475191"/>
              <a:ext cx="6299202" cy="192120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55703"/>
                    <a:gridCol w="5143499"/>
                  </a:tblGrid>
                  <a:tr h="68715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r="-444211" b="-1796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Variation </a:t>
                          </a:r>
                          <a:br>
                            <a:rPr lang="fr-FR" dirty="0" smtClean="0"/>
                          </a:br>
                          <a:r>
                            <a:rPr lang="fr-FR" dirty="0" smtClean="0"/>
                            <a:t>de f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45" name="Straight Arrow Connector 8"/>
          <p:cNvCxnSpPr/>
          <p:nvPr/>
        </p:nvCxnSpPr>
        <p:spPr>
          <a:xfrm>
            <a:off x="7421427" y="5273045"/>
            <a:ext cx="939800" cy="7565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32"/>
          <p:cNvCxnSpPr/>
          <p:nvPr/>
        </p:nvCxnSpPr>
        <p:spPr>
          <a:xfrm flipV="1">
            <a:off x="8996225" y="5273045"/>
            <a:ext cx="1066563" cy="6640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33"/>
          <p:cNvCxnSpPr/>
          <p:nvPr/>
        </p:nvCxnSpPr>
        <p:spPr>
          <a:xfrm>
            <a:off x="10494827" y="5273045"/>
            <a:ext cx="1236831" cy="6640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7"/>
          <p:cNvSpPr txBox="1"/>
          <p:nvPr/>
        </p:nvSpPr>
        <p:spPr>
          <a:xfrm>
            <a:off x="7015661" y="5034633"/>
            <a:ext cx="83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3</a:t>
            </a:r>
            <a:endParaRPr lang="fr-FR" sz="2400" b="1" dirty="0"/>
          </a:p>
        </p:txBody>
      </p:sp>
      <p:sp>
        <p:nvSpPr>
          <p:cNvPr id="60" name="TextBox 38"/>
          <p:cNvSpPr txBox="1"/>
          <p:nvPr/>
        </p:nvSpPr>
        <p:spPr>
          <a:xfrm>
            <a:off x="8447160" y="5798046"/>
            <a:ext cx="83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-1</a:t>
            </a:r>
            <a:endParaRPr lang="fr-FR" sz="2400" b="1" dirty="0"/>
          </a:p>
        </p:txBody>
      </p:sp>
      <p:sp>
        <p:nvSpPr>
          <p:cNvPr id="61" name="TextBox 39"/>
          <p:cNvSpPr txBox="1"/>
          <p:nvPr/>
        </p:nvSpPr>
        <p:spPr>
          <a:xfrm>
            <a:off x="10027811" y="5025484"/>
            <a:ext cx="83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2</a:t>
            </a:r>
            <a:endParaRPr lang="fr-FR" sz="2400" b="1" dirty="0"/>
          </a:p>
        </p:txBody>
      </p:sp>
      <p:sp>
        <p:nvSpPr>
          <p:cNvPr id="62" name="TextBox 40"/>
          <p:cNvSpPr txBox="1"/>
          <p:nvPr/>
        </p:nvSpPr>
        <p:spPr>
          <a:xfrm>
            <a:off x="11347957" y="5731197"/>
            <a:ext cx="83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0</a:t>
            </a:r>
            <a:endParaRPr lang="fr-FR" sz="2400" b="1" dirty="0"/>
          </a:p>
        </p:txBody>
      </p:sp>
      <p:sp>
        <p:nvSpPr>
          <p:cNvPr id="63" name="TextBox 41"/>
          <p:cNvSpPr txBox="1"/>
          <p:nvPr/>
        </p:nvSpPr>
        <p:spPr>
          <a:xfrm>
            <a:off x="7015661" y="4523473"/>
            <a:ext cx="83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-2</a:t>
            </a:r>
            <a:endParaRPr lang="fr-FR" sz="2400" b="1" dirty="0"/>
          </a:p>
        </p:txBody>
      </p:sp>
      <p:sp>
        <p:nvSpPr>
          <p:cNvPr id="64" name="TextBox 42"/>
          <p:cNvSpPr txBox="1"/>
          <p:nvPr/>
        </p:nvSpPr>
        <p:spPr>
          <a:xfrm>
            <a:off x="8481762" y="4548879"/>
            <a:ext cx="83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-1</a:t>
            </a:r>
            <a:endParaRPr lang="fr-FR" sz="2400" b="1" dirty="0"/>
          </a:p>
        </p:txBody>
      </p:sp>
      <p:sp>
        <p:nvSpPr>
          <p:cNvPr id="65" name="TextBox 43"/>
          <p:cNvSpPr txBox="1"/>
          <p:nvPr/>
        </p:nvSpPr>
        <p:spPr>
          <a:xfrm>
            <a:off x="10045451" y="4523473"/>
            <a:ext cx="83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1</a:t>
            </a:r>
          </a:p>
        </p:txBody>
      </p:sp>
      <p:sp>
        <p:nvSpPr>
          <p:cNvPr id="66" name="TextBox 44"/>
          <p:cNvSpPr txBox="1"/>
          <p:nvPr/>
        </p:nvSpPr>
        <p:spPr>
          <a:xfrm>
            <a:off x="11226611" y="4530804"/>
            <a:ext cx="83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4</a:t>
            </a:r>
            <a:endParaRPr lang="fr-FR" sz="2400" b="1" dirty="0"/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521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7" grpId="0"/>
      <p:bldP spid="15" grpId="0"/>
      <p:bldP spid="25" grpId="0" animBg="1"/>
      <p:bldP spid="28" grpId="0" animBg="1"/>
      <p:bldP spid="29" grpId="0" animBg="1"/>
      <p:bldP spid="43" grpId="0" animBg="1"/>
      <p:bldP spid="37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4913" y="297123"/>
            <a:ext cx="7375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e) 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Le taux d’accroissement d’une fonction et les variations </a:t>
            </a:r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endParaRPr lang="fr-FR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913" y="1156266"/>
            <a:ext cx="9256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latin typeface="Comic Sans MS" panose="030F0702030302020204" pitchFamily="66" charset="0"/>
              </a:rPr>
              <a:t>•f </a:t>
            </a:r>
            <a:r>
              <a:rPr lang="fr-FR" sz="2000" dirty="0">
                <a:latin typeface="Comic Sans MS" panose="030F0702030302020204" pitchFamily="66" charset="0"/>
              </a:rPr>
              <a:t>est strictement croissante(croissante) sur </a:t>
            </a:r>
            <a:r>
              <a:rPr lang="fr-FR" sz="2000" dirty="0" smtClean="0">
                <a:latin typeface="Comic Sans MS" panose="030F0702030302020204" pitchFamily="66" charset="0"/>
              </a:rPr>
              <a:t> I  si et seulement si :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840748" y="733817"/>
            <a:ext cx="1779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Propriété 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51221" y="756156"/>
            <a:ext cx="8347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Soit f une fonction numérique définie sur un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intervalle I  </a:t>
            </a:r>
            <a:endParaRPr lang="fr-F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4913" y="1596109"/>
                <a:ext cx="58840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/>
                <a:r>
                  <a:rPr lang="fr-FR" sz="2000" dirty="0">
                    <a:latin typeface="Comic Sans MS" panose="030F0702030302020204" pitchFamily="66" charset="0"/>
                  </a:rPr>
                  <a:t>pour tout réels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I  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fr-FR" sz="2000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 smtClean="0">
                    <a:latin typeface="Comic Sans MS" panose="030F0702030302020204" pitchFamily="66" charset="0"/>
                  </a:rPr>
                  <a:t> on a :   </a:t>
                </a:r>
                <a:endParaRPr lang="fr-FR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13" y="1596109"/>
                <a:ext cx="588404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035" t="-9231" r="-207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941458"/>
              </p:ext>
            </p:extLst>
          </p:nvPr>
        </p:nvGraphicFramePr>
        <p:xfrm>
          <a:off x="6358598" y="1455181"/>
          <a:ext cx="1973058" cy="74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37" name="Equation" r:id="rId4" imgW="1218960" imgH="457200" progId="Equation.DSMT4">
                  <p:embed/>
                </p:oleObj>
              </mc:Choice>
              <mc:Fallback>
                <p:oleObj name="Equation" r:id="rId4" imgW="12189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598" y="1455181"/>
                        <a:ext cx="1973058" cy="744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723365"/>
              </p:ext>
            </p:extLst>
          </p:nvPr>
        </p:nvGraphicFramePr>
        <p:xfrm>
          <a:off x="8671097" y="1379445"/>
          <a:ext cx="2178155" cy="77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38" name="Equation" r:id="rId6" imgW="1358640" imgH="482400" progId="Equation.DSMT4">
                  <p:embed/>
                </p:oleObj>
              </mc:Choice>
              <mc:Fallback>
                <p:oleObj name="Equation" r:id="rId6" imgW="1358640" imgH="482400" progId="Equation.DSMT4">
                  <p:embed/>
                  <p:pic>
                    <p:nvPicPr>
                      <p:cNvPr id="0" name="Obj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1097" y="1379445"/>
                        <a:ext cx="2178155" cy="779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14913" y="2158949"/>
            <a:ext cx="9256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latin typeface="Comic Sans MS" panose="030F0702030302020204" pitchFamily="66" charset="0"/>
              </a:rPr>
              <a:t>•f </a:t>
            </a:r>
            <a:r>
              <a:rPr lang="fr-FR" sz="2000" dirty="0">
                <a:latin typeface="Comic Sans MS" panose="030F0702030302020204" pitchFamily="66" charset="0"/>
              </a:rPr>
              <a:t>est strictement </a:t>
            </a:r>
            <a:r>
              <a:rPr lang="fr-FR" sz="2000" dirty="0" smtClean="0">
                <a:latin typeface="Comic Sans MS" panose="030F0702030302020204" pitchFamily="66" charset="0"/>
              </a:rPr>
              <a:t>décroissante(décroissante</a:t>
            </a:r>
            <a:r>
              <a:rPr lang="fr-FR" sz="2000" dirty="0">
                <a:latin typeface="Comic Sans MS" panose="030F0702030302020204" pitchFamily="66" charset="0"/>
              </a:rPr>
              <a:t>) sur </a:t>
            </a:r>
            <a:r>
              <a:rPr lang="fr-FR" sz="2000" dirty="0" smtClean="0">
                <a:latin typeface="Comic Sans MS" panose="030F0702030302020204" pitchFamily="66" charset="0"/>
              </a:rPr>
              <a:t> I  si et seulement si :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14913" y="2598792"/>
                <a:ext cx="58840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/>
                <a:r>
                  <a:rPr lang="fr-FR" sz="2000" dirty="0">
                    <a:latin typeface="Comic Sans MS" panose="030F0702030302020204" pitchFamily="66" charset="0"/>
                  </a:rPr>
                  <a:t>pour tout réels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I  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fr-FR" sz="2000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 smtClean="0">
                    <a:latin typeface="Comic Sans MS" panose="030F0702030302020204" pitchFamily="66" charset="0"/>
                  </a:rPr>
                  <a:t> on a :   </a:t>
                </a:r>
                <a:endParaRPr lang="fr-FR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13" y="2598792"/>
                <a:ext cx="5884047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035" t="-9091" r="-207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233286"/>
              </p:ext>
            </p:extLst>
          </p:nvPr>
        </p:nvGraphicFramePr>
        <p:xfrm>
          <a:off x="6431200" y="2484220"/>
          <a:ext cx="2090737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39" name="Equation" r:id="rId9" imgW="1218960" imgH="457200" progId="Equation.DSMT4">
                  <p:embed/>
                </p:oleObj>
              </mc:Choice>
              <mc:Fallback>
                <p:oleObj name="Equation" r:id="rId9" imgW="1218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1200" y="2484220"/>
                        <a:ext cx="2090737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328655"/>
              </p:ext>
            </p:extLst>
          </p:nvPr>
        </p:nvGraphicFramePr>
        <p:xfrm>
          <a:off x="8671871" y="2514700"/>
          <a:ext cx="2111741" cy="755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40" name="Equation" r:id="rId11" imgW="1358640" imgH="482400" progId="Equation.DSMT4">
                  <p:embed/>
                </p:oleObj>
              </mc:Choice>
              <mc:Fallback>
                <p:oleObj name="Equation" r:id="rId11" imgW="1358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1871" y="2514700"/>
                        <a:ext cx="2111741" cy="755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714913" y="3225749"/>
            <a:ext cx="9256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latin typeface="Comic Sans MS" panose="030F0702030302020204" pitchFamily="66" charset="0"/>
              </a:rPr>
              <a:t>•f </a:t>
            </a:r>
            <a:r>
              <a:rPr lang="fr-FR" sz="2000" dirty="0">
                <a:latin typeface="Comic Sans MS" panose="030F0702030302020204" pitchFamily="66" charset="0"/>
              </a:rPr>
              <a:t>est strictement </a:t>
            </a:r>
            <a:r>
              <a:rPr lang="fr-FR" sz="2000" dirty="0" smtClean="0">
                <a:latin typeface="Comic Sans MS" panose="030F0702030302020204" pitchFamily="66" charset="0"/>
              </a:rPr>
              <a:t>constante </a:t>
            </a:r>
            <a:r>
              <a:rPr lang="fr-FR" sz="2000" dirty="0">
                <a:latin typeface="Comic Sans MS" panose="030F0702030302020204" pitchFamily="66" charset="0"/>
              </a:rPr>
              <a:t>sur </a:t>
            </a:r>
            <a:r>
              <a:rPr lang="fr-FR" sz="2000" dirty="0" smtClean="0">
                <a:latin typeface="Comic Sans MS" panose="030F0702030302020204" pitchFamily="66" charset="0"/>
              </a:rPr>
              <a:t> I  si et seulement si :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40748" y="3665592"/>
                <a:ext cx="58840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/>
                <a:r>
                  <a:rPr lang="fr-FR" sz="2000" dirty="0">
                    <a:latin typeface="Comic Sans MS" panose="030F0702030302020204" pitchFamily="66" charset="0"/>
                  </a:rPr>
                  <a:t>pour tout réels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de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I  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fr-FR" sz="2000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 smtClean="0">
                    <a:latin typeface="Comic Sans MS" panose="030F0702030302020204" pitchFamily="66" charset="0"/>
                  </a:rPr>
                  <a:t> on a :   </a:t>
                </a:r>
                <a:endParaRPr lang="fr-FR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48" y="3665592"/>
                <a:ext cx="5884047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1140" t="-9091" r="-207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817589"/>
              </p:ext>
            </p:extLst>
          </p:nvPr>
        </p:nvGraphicFramePr>
        <p:xfrm>
          <a:off x="6567488" y="3551238"/>
          <a:ext cx="20685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41" name="Equation" r:id="rId14" imgW="1206360" imgH="457200" progId="Equation.DSMT4">
                  <p:embed/>
                </p:oleObj>
              </mc:Choice>
              <mc:Fallback>
                <p:oleObj name="Equation" r:id="rId14" imgW="1206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3551238"/>
                        <a:ext cx="2068512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34699" y="4284818"/>
            <a:ext cx="223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f) Application: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8003" y="4330984"/>
            <a:ext cx="419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Soit f </a:t>
            </a: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la fonction définie par :       </a:t>
            </a:r>
            <a:endParaRPr lang="fr-FR" sz="2000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639176"/>
              </p:ext>
            </p:extLst>
          </p:nvPr>
        </p:nvGraphicFramePr>
        <p:xfrm>
          <a:off x="6724795" y="4330984"/>
          <a:ext cx="1613535" cy="44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42" name="Equation" r:id="rId16" imgW="939392" imgH="253890" progId="Equation.DSMT4">
                  <p:embed/>
                </p:oleObj>
              </mc:Choice>
              <mc:Fallback>
                <p:oleObj name="Equation" r:id="rId16" imgW="939392" imgH="25389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795" y="4330984"/>
                        <a:ext cx="1613535" cy="440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40747" y="4746482"/>
                <a:ext cx="7923425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Comic Sans MS" panose="030F0702030302020204" pitchFamily="66" charset="0"/>
                  </a:rPr>
                  <a:t>1)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Déterminer</a:t>
                </a:r>
                <a:r>
                  <a:rPr lang="fr-FR" sz="2000" dirty="0">
                    <a:latin typeface="Comic Sans MS" panose="030F0702030302020204" pitchFamily="66" charset="0"/>
                  </a:rPr>
                  <a:t> l’ensemble de définition de f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  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2) Calculer le taux d’accroissement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de la </a:t>
                </a:r>
                <a:r>
                  <a:rPr lang="fr-FR" sz="2000" dirty="0">
                    <a:latin typeface="Comic Sans MS" panose="030F0702030302020204" pitchFamily="66" charset="0"/>
                  </a:rPr>
                  <a:t>fonction de f</a:t>
                </a: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Entre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</a:t>
                </a:r>
                <a:r>
                  <a:rPr lang="fr-FR" sz="2000" dirty="0">
                    <a:latin typeface="Comic Sans MS" panose="030F0702030302020204" pitchFamily="66" charset="0"/>
                  </a:rPr>
                  <a:t>tel que :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3) Etudier les variations de f sur les intervalles 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         et  </a:t>
                </a:r>
                <a:endParaRPr lang="fr-FR" sz="2000" dirty="0">
                  <a:latin typeface="Comic Sans MS" panose="030F0702030302020204" pitchFamily="66" charset="0"/>
                </a:endParaRPr>
              </a:p>
              <a:p>
                <a:r>
                  <a:rPr lang="fr-FR" sz="2000" dirty="0">
                    <a:latin typeface="Comic Sans MS" panose="030F0702030302020204" pitchFamily="66" charset="0"/>
                  </a:rPr>
                  <a:t>4) Dresser le tableau de variation de f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47" y="4746482"/>
                <a:ext cx="7923425" cy="1631216"/>
              </a:xfrm>
              <a:prstGeom prst="rect">
                <a:avLst/>
              </a:prstGeom>
              <a:blipFill rotWithShape="1">
                <a:blip r:embed="rId18"/>
                <a:stretch>
                  <a:fillRect l="-846" t="-1873" b="-59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8"/>
          <p:cNvCxnSpPr/>
          <p:nvPr/>
        </p:nvCxnSpPr>
        <p:spPr>
          <a:xfrm>
            <a:off x="8862648" y="3183685"/>
            <a:ext cx="0" cy="3506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531214"/>
              </p:ext>
            </p:extLst>
          </p:nvPr>
        </p:nvGraphicFramePr>
        <p:xfrm>
          <a:off x="9059595" y="3379660"/>
          <a:ext cx="2754312" cy="90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43" name="Equation" r:id="rId19" imgW="1701720" imgH="457200" progId="Equation.DSMT4">
                  <p:embed/>
                </p:oleObj>
              </mc:Choice>
              <mc:Fallback>
                <p:oleObj name="Equation" r:id="rId19" imgW="1701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9595" y="3379660"/>
                        <a:ext cx="2754312" cy="905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059595" y="4900370"/>
                <a:ext cx="296828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 smtClean="0"/>
                  <a:t>S’appelle </a:t>
                </a:r>
                <a:r>
                  <a:rPr lang="fr-FR" sz="2000" b="1" dirty="0"/>
                  <a:t>Le taux d’accroissement (taux de variation) de la fonction f entre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b="1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b="1" dirty="0"/>
                  <a:t> 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595" y="4900370"/>
                <a:ext cx="2968282" cy="1323439"/>
              </a:xfrm>
              <a:prstGeom prst="rect">
                <a:avLst/>
              </a:prstGeom>
              <a:blipFill rotWithShape="1">
                <a:blip r:embed="rId21"/>
                <a:stretch>
                  <a:fillRect l="-2053" t="-2304" b="-7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13"/>
          <p:cNvSpPr/>
          <p:nvPr/>
        </p:nvSpPr>
        <p:spPr>
          <a:xfrm rot="16200000">
            <a:off x="10005609" y="4388563"/>
            <a:ext cx="508860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055306"/>
              </p:ext>
            </p:extLst>
          </p:nvPr>
        </p:nvGraphicFramePr>
        <p:xfrm>
          <a:off x="6603749" y="5686180"/>
          <a:ext cx="739948" cy="40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44" name="Equation" r:id="rId22" imgW="469696" imgH="253890" progId="Equation.DSMT4">
                  <p:embed/>
                </p:oleObj>
              </mc:Choice>
              <mc:Fallback>
                <p:oleObj name="Equation" r:id="rId22" imgW="469696" imgH="25389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3749" y="5686180"/>
                        <a:ext cx="739948" cy="406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5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152762"/>
              </p:ext>
            </p:extLst>
          </p:nvPr>
        </p:nvGraphicFramePr>
        <p:xfrm>
          <a:off x="7705284" y="5661688"/>
          <a:ext cx="770731" cy="423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45" name="Equation" r:id="rId24" imgW="469800" imgH="253800" progId="Equation.DSMT4">
                  <p:embed/>
                </p:oleObj>
              </mc:Choice>
              <mc:Fallback>
                <p:oleObj name="Equation" r:id="rId24" imgW="469800" imgH="2538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284" y="5661688"/>
                        <a:ext cx="770731" cy="423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9366162" y="647123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4413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6" grpId="0"/>
      <p:bldP spid="17" grpId="0"/>
      <p:bldP spid="20" grpId="0"/>
      <p:bldP spid="21" grpId="0"/>
      <p:bldP spid="24" grpId="0"/>
      <p:bldP spid="25" grpId="0"/>
      <p:bldP spid="28" grpId="0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7077</TotalTime>
  <Words>3109</Words>
  <Application>Microsoft Office PowerPoint</Application>
  <PresentationFormat>Personnalisé</PresentationFormat>
  <Paragraphs>733</Paragraphs>
  <Slides>39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1" baseType="lpstr"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Exercice:</vt:lpstr>
      <vt:lpstr>Etude des Variations d’une fonction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Dresser le tableau de variation de la fonction f définie par la représentation graphique ci-dessous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 : Vecteurs (1)</dc:title>
  <dc:creator>atmani najib</dc:creator>
  <cp:lastModifiedBy>atmani</cp:lastModifiedBy>
  <cp:revision>647</cp:revision>
  <dcterms:created xsi:type="dcterms:W3CDTF">2016-09-03T15:57:04Z</dcterms:created>
  <dcterms:modified xsi:type="dcterms:W3CDTF">2020-06-24T22:10:21Z</dcterms:modified>
</cp:coreProperties>
</file>