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0" r:id="rId1"/>
  </p:sldMasterIdLst>
  <p:notesMasterIdLst>
    <p:notesMasterId r:id="rId7"/>
  </p:notesMasterIdLst>
  <p:sldIdLst>
    <p:sldId id="343" r:id="rId2"/>
    <p:sldId id="788" r:id="rId3"/>
    <p:sldId id="797" r:id="rId4"/>
    <p:sldId id="799" r:id="rId5"/>
    <p:sldId id="80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wyRIrWx8QhDYM2t8AbIkg==" hashData="9717VBsmKf7W+rzj+p57wXoUqlA="/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-50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21" Type="http://schemas.openxmlformats.org/officeDocument/2006/relationships/image" Target="../media/image43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20" Type="http://schemas.openxmlformats.org/officeDocument/2006/relationships/image" Target="../media/image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19" Type="http://schemas.openxmlformats.org/officeDocument/2006/relationships/image" Target="../media/image4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18" Type="http://schemas.openxmlformats.org/officeDocument/2006/relationships/image" Target="../media/image60.wmf"/><Relationship Id="rId3" Type="http://schemas.openxmlformats.org/officeDocument/2006/relationships/image" Target="../media/image47.wmf"/><Relationship Id="rId21" Type="http://schemas.openxmlformats.org/officeDocument/2006/relationships/image" Target="../media/image63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6.wmf"/><Relationship Id="rId16" Type="http://schemas.openxmlformats.org/officeDocument/2006/relationships/image" Target="../media/image58.wmf"/><Relationship Id="rId20" Type="http://schemas.openxmlformats.org/officeDocument/2006/relationships/image" Target="../media/image62.wmf"/><Relationship Id="rId1" Type="http://schemas.openxmlformats.org/officeDocument/2006/relationships/image" Target="../media/image45.wmf"/><Relationship Id="rId6" Type="http://schemas.openxmlformats.org/officeDocument/2006/relationships/image" Target="../media/image43.wmf"/><Relationship Id="rId11" Type="http://schemas.openxmlformats.org/officeDocument/2006/relationships/image" Target="../media/image53.wmf"/><Relationship Id="rId5" Type="http://schemas.openxmlformats.org/officeDocument/2006/relationships/image" Target="../media/image9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19" Type="http://schemas.openxmlformats.org/officeDocument/2006/relationships/image" Target="../media/image61.wmf"/><Relationship Id="rId4" Type="http://schemas.openxmlformats.org/officeDocument/2006/relationships/image" Target="../media/image48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Relationship Id="rId22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8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7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5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9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8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0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0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6CFC1-2817-4DC0-9B0E-AD7D97DFE9A5}" type="datetime1">
              <a:rPr lang="en-US" smtClean="0"/>
              <a:t>6/24/2020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.bin"/><Relationship Id="rId18" Type="http://schemas.openxmlformats.org/officeDocument/2006/relationships/image" Target="../media/image7.wmf"/><Relationship Id="rId26" Type="http://schemas.openxmlformats.org/officeDocument/2006/relationships/oleObject" Target="../embeddings/oleObject10.bin"/><Relationship Id="rId39" Type="http://schemas.openxmlformats.org/officeDocument/2006/relationships/oleObject" Target="../embeddings/oleObject16.bin"/><Relationship Id="rId21" Type="http://schemas.openxmlformats.org/officeDocument/2006/relationships/oleObject" Target="../embeddings/oleObject8.bin"/><Relationship Id="rId34" Type="http://schemas.openxmlformats.org/officeDocument/2006/relationships/image" Target="../media/image14.wmf"/><Relationship Id="rId42" Type="http://schemas.openxmlformats.org/officeDocument/2006/relationships/image" Target="../media/image18.wmf"/><Relationship Id="rId47" Type="http://schemas.openxmlformats.org/officeDocument/2006/relationships/oleObject" Target="../embeddings/oleObject20.bin"/><Relationship Id="rId50" Type="http://schemas.openxmlformats.org/officeDocument/2006/relationships/image" Target="../media/image22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9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24" Type="http://schemas.openxmlformats.org/officeDocument/2006/relationships/image" Target="../media/image10.wmf"/><Relationship Id="rId32" Type="http://schemas.openxmlformats.org/officeDocument/2006/relationships/image" Target="../media/image13.wmf"/><Relationship Id="rId37" Type="http://schemas.openxmlformats.org/officeDocument/2006/relationships/oleObject" Target="../embeddings/oleObject15.bin"/><Relationship Id="rId40" Type="http://schemas.openxmlformats.org/officeDocument/2006/relationships/image" Target="../media/image17.wmf"/><Relationship Id="rId45" Type="http://schemas.openxmlformats.org/officeDocument/2006/relationships/oleObject" Target="../embeddings/oleObject19.bin"/><Relationship Id="rId5" Type="http://schemas.openxmlformats.org/officeDocument/2006/relationships/image" Target="../media/image23.png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28" Type="http://schemas.openxmlformats.org/officeDocument/2006/relationships/oleObject" Target="../embeddings/oleObject11.bin"/><Relationship Id="rId36" Type="http://schemas.openxmlformats.org/officeDocument/2006/relationships/image" Target="../media/image15.wmf"/><Relationship Id="rId49" Type="http://schemas.openxmlformats.org/officeDocument/2006/relationships/oleObject" Target="../embeddings/oleObject21.bin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7.bin"/><Relationship Id="rId31" Type="http://schemas.openxmlformats.org/officeDocument/2006/relationships/oleObject" Target="../embeddings/oleObject12.bin"/><Relationship Id="rId44" Type="http://schemas.openxmlformats.org/officeDocument/2006/relationships/image" Target="../media/image19.wmf"/><Relationship Id="rId9" Type="http://schemas.openxmlformats.org/officeDocument/2006/relationships/image" Target="../media/image3.wmf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image" Target="../media/image11.wmf"/><Relationship Id="rId30" Type="http://schemas.openxmlformats.org/officeDocument/2006/relationships/image" Target="../media/image25.png"/><Relationship Id="rId35" Type="http://schemas.openxmlformats.org/officeDocument/2006/relationships/oleObject" Target="../embeddings/oleObject14.bin"/><Relationship Id="rId43" Type="http://schemas.openxmlformats.org/officeDocument/2006/relationships/oleObject" Target="../embeddings/oleObject18.bin"/><Relationship Id="rId48" Type="http://schemas.openxmlformats.org/officeDocument/2006/relationships/image" Target="../media/image21.wmf"/><Relationship Id="rId8" Type="http://schemas.openxmlformats.org/officeDocument/2006/relationships/oleObject" Target="../embeddings/oleObject2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6.bin"/><Relationship Id="rId25" Type="http://schemas.openxmlformats.org/officeDocument/2006/relationships/image" Target="../media/image24.png"/><Relationship Id="rId33" Type="http://schemas.openxmlformats.org/officeDocument/2006/relationships/oleObject" Target="../embeddings/oleObject13.bin"/><Relationship Id="rId38" Type="http://schemas.openxmlformats.org/officeDocument/2006/relationships/image" Target="../media/image16.wmf"/><Relationship Id="rId46" Type="http://schemas.openxmlformats.org/officeDocument/2006/relationships/image" Target="../media/image20.wmf"/><Relationship Id="rId20" Type="http://schemas.openxmlformats.org/officeDocument/2006/relationships/image" Target="../media/image8.wmf"/><Relationship Id="rId41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wmf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9" Type="http://schemas.openxmlformats.org/officeDocument/2006/relationships/image" Target="../media/image40.wmf"/><Relationship Id="rId21" Type="http://schemas.openxmlformats.org/officeDocument/2006/relationships/oleObject" Target="../embeddings/oleObject30.bin"/><Relationship Id="rId34" Type="http://schemas.openxmlformats.org/officeDocument/2006/relationships/oleObject" Target="../embeddings/oleObject37.bin"/><Relationship Id="rId42" Type="http://schemas.openxmlformats.org/officeDocument/2006/relationships/oleObject" Target="../embeddings/oleObject41.bin"/><Relationship Id="rId47" Type="http://schemas.openxmlformats.org/officeDocument/2006/relationships/image" Target="../media/image43.wm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wmf"/><Relationship Id="rId24" Type="http://schemas.openxmlformats.org/officeDocument/2006/relationships/image" Target="../media/image33.wmf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39.wmf"/><Relationship Id="rId40" Type="http://schemas.openxmlformats.org/officeDocument/2006/relationships/oleObject" Target="../embeddings/oleObject40.bin"/><Relationship Id="rId45" Type="http://schemas.openxmlformats.org/officeDocument/2006/relationships/image" Target="../media/image9.wmf"/><Relationship Id="rId5" Type="http://schemas.openxmlformats.org/officeDocument/2006/relationships/image" Target="../media/image24.wmf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5.wmf"/><Relationship Id="rId36" Type="http://schemas.openxmlformats.org/officeDocument/2006/relationships/oleObject" Target="../embeddings/oleObject38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29.bin"/><Relationship Id="rId31" Type="http://schemas.openxmlformats.org/officeDocument/2006/relationships/image" Target="../media/image36.wmf"/><Relationship Id="rId44" Type="http://schemas.openxmlformats.org/officeDocument/2006/relationships/oleObject" Target="../embeddings/oleObject42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Relationship Id="rId14" Type="http://schemas.openxmlformats.org/officeDocument/2006/relationships/image" Target="../media/image44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3.bin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8.wmf"/><Relationship Id="rId43" Type="http://schemas.openxmlformats.org/officeDocument/2006/relationships/image" Target="../media/image42.wmf"/><Relationship Id="rId8" Type="http://schemas.openxmlformats.org/officeDocument/2006/relationships/oleObject" Target="../embeddings/oleObject24.bin"/><Relationship Id="rId3" Type="http://schemas.openxmlformats.org/officeDocument/2006/relationships/image" Target="../media/image47.png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39.bin"/><Relationship Id="rId46" Type="http://schemas.openxmlformats.org/officeDocument/2006/relationships/oleObject" Target="../embeddings/oleObject43.bin"/><Relationship Id="rId20" Type="http://schemas.openxmlformats.org/officeDocument/2006/relationships/image" Target="../media/image31.wmf"/><Relationship Id="rId41" Type="http://schemas.openxmlformats.org/officeDocument/2006/relationships/image" Target="../media/image41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0.wmf"/><Relationship Id="rId26" Type="http://schemas.openxmlformats.org/officeDocument/2006/relationships/oleObject" Target="../embeddings/oleObject55.bin"/><Relationship Id="rId39" Type="http://schemas.openxmlformats.org/officeDocument/2006/relationships/image" Target="../media/image60.wmf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59.bin"/><Relationship Id="rId42" Type="http://schemas.openxmlformats.org/officeDocument/2006/relationships/oleObject" Target="../embeddings/oleObject63.bin"/><Relationship Id="rId47" Type="http://schemas.openxmlformats.org/officeDocument/2006/relationships/oleObject" Target="../embeddings/oleObject66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9" Type="http://schemas.openxmlformats.org/officeDocument/2006/relationships/image" Target="../media/image5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58.bin"/><Relationship Id="rId37" Type="http://schemas.openxmlformats.org/officeDocument/2006/relationships/image" Target="../media/image59.wmf"/><Relationship Id="rId40" Type="http://schemas.openxmlformats.org/officeDocument/2006/relationships/oleObject" Target="../embeddings/oleObject62.bin"/><Relationship Id="rId45" Type="http://schemas.openxmlformats.org/officeDocument/2006/relationships/oleObject" Target="../embeddings/oleObject65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56.bin"/><Relationship Id="rId36" Type="http://schemas.openxmlformats.org/officeDocument/2006/relationships/oleObject" Target="../embeddings/oleObject60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2.bin"/><Relationship Id="rId31" Type="http://schemas.openxmlformats.org/officeDocument/2006/relationships/image" Target="../media/image56.wmf"/><Relationship Id="rId44" Type="http://schemas.openxmlformats.org/officeDocument/2006/relationships/oleObject" Target="../embeddings/oleObject64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3.wmf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4.wmf"/><Relationship Id="rId30" Type="http://schemas.openxmlformats.org/officeDocument/2006/relationships/oleObject" Target="../embeddings/oleObject57.bin"/><Relationship Id="rId35" Type="http://schemas.openxmlformats.org/officeDocument/2006/relationships/image" Target="../media/image58.wmf"/><Relationship Id="rId43" Type="http://schemas.openxmlformats.org/officeDocument/2006/relationships/image" Target="../media/image62.wmf"/><Relationship Id="rId48" Type="http://schemas.openxmlformats.org/officeDocument/2006/relationships/image" Target="../media/image64.wmf"/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51.bin"/><Relationship Id="rId25" Type="http://schemas.openxmlformats.org/officeDocument/2006/relationships/image" Target="../media/image53.wmf"/><Relationship Id="rId33" Type="http://schemas.openxmlformats.org/officeDocument/2006/relationships/image" Target="../media/image57.wmf"/><Relationship Id="rId38" Type="http://schemas.openxmlformats.org/officeDocument/2006/relationships/oleObject" Target="../embeddings/oleObject61.bin"/><Relationship Id="rId46" Type="http://schemas.openxmlformats.org/officeDocument/2006/relationships/image" Target="../media/image63.wmf"/><Relationship Id="rId20" Type="http://schemas.openxmlformats.org/officeDocument/2006/relationships/image" Target="../media/image51.wmf"/><Relationship Id="rId41" Type="http://schemas.openxmlformats.org/officeDocument/2006/relationships/image" Target="../media/image6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g"/><Relationship Id="rId2" Type="http://schemas.openxmlformats.org/officeDocument/2006/relationships/image" Target="../media/image6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178985" y="2205038"/>
            <a:ext cx="10477500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fr-FR" altLang="fr-FR" sz="4000" dirty="0" smtClean="0">
                <a:solidFill>
                  <a:schemeClr val="tx1"/>
                </a:solidFill>
                <a:latin typeface="Times New Roman" pitchFamily="18" charset="0"/>
              </a:rPr>
              <a:t>Leçon11: </a:t>
            </a:r>
            <a:r>
              <a:rPr lang="fr-FR" sz="3600" i="1" dirty="0"/>
              <a:t>Partie 2 : </a:t>
            </a:r>
            <a:r>
              <a:rPr lang="fr-FR" sz="3600" i="1" dirty="0" smtClean="0"/>
              <a:t>inéquations </a:t>
            </a:r>
            <a:r>
              <a:rPr lang="fr-FR" sz="3600" i="1" dirty="0" smtClean="0"/>
              <a:t>trigonométriques</a:t>
            </a:r>
            <a:r>
              <a:rPr lang="fr-FR" sz="4000" kern="1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  </a:t>
            </a:r>
            <a:endParaRPr lang="fr-FR" altLang="fr-FR" sz="4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327151" y="6365875"/>
            <a:ext cx="10871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2000" dirty="0"/>
              <a:t>Création :ATMANI NAJIB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1352551" y="746527"/>
            <a:ext cx="10718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4400" dirty="0">
                <a:solidFill>
                  <a:srgbClr val="FF0000"/>
                </a:solidFill>
                <a:latin typeface="Times New Roman" pitchFamily="18" charset="0"/>
              </a:rPr>
              <a:t>Résumé de Cours avec exemples et exercices avec corrections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3" y="5556251"/>
            <a:ext cx="235373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078818" y="182563"/>
            <a:ext cx="56959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chemeClr val="tx1"/>
                </a:solidFill>
                <a:latin typeface="Times New Roman" pitchFamily="18" charset="0"/>
              </a:rPr>
              <a:t>Tronc commun Sciences</a:t>
            </a:r>
            <a:endParaRPr lang="fr-FR" altLang="fr-FR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2688167" y="5902327"/>
            <a:ext cx="607483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rgbClr val="000000"/>
                </a:solidFill>
                <a:latin typeface="Times New Roman" pitchFamily="18" charset="0"/>
              </a:rPr>
              <a:t>Méthodes et astuces  </a:t>
            </a:r>
            <a:endParaRPr lang="fr-FR" altLang="fr-FR" sz="2400" b="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2400" dirty="0">
                <a:solidFill>
                  <a:srgbClr val="000000"/>
                </a:solidFill>
                <a:latin typeface="Times New Roman" pitchFamily="18" charset="0"/>
              </a:rPr>
              <a:t> Remarques et conseils pratiques</a:t>
            </a:r>
            <a:endParaRPr lang="fr-FR" altLang="fr-FR" sz="24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1676519" y="182860"/>
            <a:ext cx="2806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>
                <a:solidFill>
                  <a:schemeClr val="tx1"/>
                </a:solidFill>
                <a:latin typeface="Times New Roman" pitchFamily="18" charset="0"/>
              </a:rPr>
              <a:t>MATHÉMATIQUE</a:t>
            </a:r>
            <a:endParaRPr lang="fr-FR" altLang="fr-FR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 rot="20687979">
            <a:off x="7873508" y="4276754"/>
            <a:ext cx="3802516" cy="15696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Trigonométrie</a:t>
            </a:r>
          </a:p>
          <a:p>
            <a:pPr algn="ctr"/>
            <a:r>
              <a:rPr lang="fr-FR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Partie 2</a:t>
            </a:r>
            <a:endParaRPr lang="fr-FR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8245" y="407923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/>
              <a:t>Capacité travaillée:</a:t>
            </a:r>
            <a:br>
              <a:rPr lang="fr-FR" dirty="0"/>
            </a:br>
            <a:r>
              <a:rPr lang="fr-FR" dirty="0" smtClean="0"/>
              <a:t>résoudre graphiquement en utilisant le cercle </a:t>
            </a:r>
            <a:r>
              <a:rPr lang="fr-FR" dirty="0"/>
              <a:t>trigonométrique </a:t>
            </a:r>
            <a:r>
              <a:rPr lang="fr-FR" dirty="0" smtClean="0"/>
              <a:t>une équation</a:t>
            </a:r>
            <a:endParaRPr lang="fr-FR" dirty="0"/>
          </a:p>
        </p:txBody>
      </p:sp>
      <p:sp>
        <p:nvSpPr>
          <p:cNvPr id="11" name="AutoShape 14">
            <a:hlinkClick r:id="" action="ppaction://noaction" highlightClick="1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78985" y="3541177"/>
            <a:ext cx="10348512" cy="538060"/>
          </a:xfrm>
          <a:prstGeom prst="roundRect">
            <a:avLst>
              <a:gd name="adj" fmla="val 5444"/>
            </a:avLst>
          </a:prstGeom>
          <a:solidFill>
            <a:srgbClr val="FF3300">
              <a:alpha val="42000"/>
            </a:srgbClr>
          </a:solidFill>
          <a:ln w="31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5000"/>
              </a:lnSpc>
              <a:buSzPts val="1400"/>
              <a:tabLst>
                <a:tab pos="90170" algn="l"/>
                <a:tab pos="180340" algn="l"/>
              </a:tabLst>
            </a:pPr>
            <a:endParaRPr lang="fr-FR" sz="2400" b="1" dirty="0" smtClean="0"/>
          </a:p>
          <a:p>
            <a:pPr lvl="0"/>
            <a:r>
              <a:rPr lang="fr-FR" sz="2400" b="1" dirty="0"/>
              <a:t> </a:t>
            </a:r>
            <a:r>
              <a:rPr lang="fr-FR" sz="2000" b="1" dirty="0" smtClean="0"/>
              <a:t>II)Les </a:t>
            </a:r>
            <a:r>
              <a:rPr lang="fr-FR" sz="2000" b="1" dirty="0"/>
              <a:t>inéquations trigonométriques élémentaires</a:t>
            </a:r>
            <a:endParaRPr lang="fr-FR" sz="2000" dirty="0"/>
          </a:p>
          <a:p>
            <a:pPr lvl="0">
              <a:lnSpc>
                <a:spcPct val="115000"/>
              </a:lnSpc>
              <a:buSzPts val="1400"/>
              <a:tabLst>
                <a:tab pos="90170" algn="l"/>
                <a:tab pos="180340" algn="l"/>
              </a:tabLst>
            </a:pPr>
            <a:endParaRPr lang="fr-FR" sz="2400" b="1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65601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 autoUpdateAnimBg="0"/>
      <p:bldP spid="20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" name="Rectangle 2"/>
          <p:cNvSpPr txBox="1">
            <a:spLocks noChangeArrowheads="1"/>
          </p:cNvSpPr>
          <p:nvPr/>
        </p:nvSpPr>
        <p:spPr>
          <a:xfrm>
            <a:off x="1709664" y="0"/>
            <a:ext cx="7556500" cy="7493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dirty="0" smtClean="0"/>
              <a:t>inéquations trigonométriques </a:t>
            </a:r>
            <a:endParaRPr lang="fr-FR" altLang="fr-FR" dirty="0"/>
          </a:p>
        </p:txBody>
      </p:sp>
      <p:sp>
        <p:nvSpPr>
          <p:cNvPr id="5" name="Rectangle 4"/>
          <p:cNvSpPr/>
          <p:nvPr/>
        </p:nvSpPr>
        <p:spPr>
          <a:xfrm>
            <a:off x="621673" y="772086"/>
            <a:ext cx="6640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>
                <a:solidFill>
                  <a:srgbClr val="FF0000"/>
                </a:solidFill>
              </a:rPr>
              <a:t> </a:t>
            </a:r>
            <a:r>
              <a:rPr lang="fr-FR" sz="2400" b="1" dirty="0" smtClean="0">
                <a:solidFill>
                  <a:srgbClr val="FF0000"/>
                </a:solidFill>
              </a:rPr>
              <a:t>II)Les inéquations </a:t>
            </a:r>
            <a:r>
              <a:rPr lang="fr-FR" sz="2400" b="1" dirty="0">
                <a:solidFill>
                  <a:srgbClr val="FF0000"/>
                </a:solidFill>
              </a:rPr>
              <a:t>trigonométriques élémentaires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39" name="Rectangle 11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11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117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117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18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Rectangle 119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602555" y="1328797"/>
            <a:ext cx="1229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Exemple1: </a:t>
            </a:r>
            <a:endParaRPr lang="fr-FR" dirty="0"/>
          </a:p>
        </p:txBody>
      </p:sp>
      <p:sp>
        <p:nvSpPr>
          <p:cNvPr id="98" name="Rectangle 97"/>
          <p:cNvSpPr/>
          <p:nvPr/>
        </p:nvSpPr>
        <p:spPr>
          <a:xfrm>
            <a:off x="669987" y="1800711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Solution: </a:t>
            </a:r>
            <a:endParaRPr lang="fr-FR" dirty="0"/>
          </a:p>
        </p:txBody>
      </p:sp>
      <p:sp>
        <p:nvSpPr>
          <p:cNvPr id="31" name="Rectangle 123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1673287" y="1328797"/>
                <a:ext cx="4464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Résoudre </a:t>
                </a:r>
                <a:r>
                  <a:rPr lang="fr-FR" dirty="0"/>
                  <a:t>dans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["/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r>
                  <a:rPr lang="fr-FR" dirty="0" smtClean="0"/>
                  <a:t> l’inéquation suivante </a:t>
                </a:r>
                <a:r>
                  <a:rPr lang="fr-FR" dirty="0"/>
                  <a:t>: </a:t>
                </a: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287" y="1328797"/>
                <a:ext cx="446423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091" t="-8197" r="-136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9" name="Obje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396746"/>
              </p:ext>
            </p:extLst>
          </p:nvPr>
        </p:nvGraphicFramePr>
        <p:xfrm>
          <a:off x="6096000" y="1214843"/>
          <a:ext cx="9747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2" name="Equation" r:id="rId6" imgW="596880" imgH="393480" progId="Equation.DSMT4">
                  <p:embed/>
                </p:oleObj>
              </mc:Choice>
              <mc:Fallback>
                <p:oleObj name="Equation" r:id="rId6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14843"/>
                        <a:ext cx="974725" cy="6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Rectangle 93"/>
          <p:cNvSpPr/>
          <p:nvPr/>
        </p:nvSpPr>
        <p:spPr>
          <a:xfrm>
            <a:off x="1741362" y="1777845"/>
            <a:ext cx="435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On peut utiliser le cercle trigonométrique : </a:t>
            </a:r>
            <a:endParaRPr lang="fr-FR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637696"/>
              </p:ext>
            </p:extLst>
          </p:nvPr>
        </p:nvGraphicFramePr>
        <p:xfrm>
          <a:off x="669987" y="2169577"/>
          <a:ext cx="9175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3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87" y="2169577"/>
                        <a:ext cx="917575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741362" y="2265898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9987" y="2737167"/>
            <a:ext cx="7543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place </a:t>
            </a:r>
            <a:r>
              <a:rPr lang="fr-FR" sz="2400" dirty="0" smtClean="0">
                <a:solidFill>
                  <a:srgbClr val="00B050"/>
                </a:solidFill>
              </a:rPr>
              <a:t>½ </a:t>
            </a:r>
            <a:r>
              <a:rPr lang="fr-FR" dirty="0"/>
              <a:t>: le sinus est l’ordonnée du point.</a:t>
            </a:r>
          </a:p>
          <a:p>
            <a:r>
              <a:rPr lang="fr-FR" dirty="0"/>
              <a:t>Il y </a:t>
            </a:r>
            <a:r>
              <a:rPr lang="fr-FR" dirty="0">
                <a:solidFill>
                  <a:srgbClr val="0070C0"/>
                </a:solidFill>
              </a:rPr>
              <a:t>2 points </a:t>
            </a:r>
            <a:r>
              <a:rPr lang="fr-FR" dirty="0"/>
              <a:t>d’ordonnée </a:t>
            </a:r>
            <a:r>
              <a:rPr lang="fr-FR" dirty="0" smtClean="0"/>
              <a:t>½, </a:t>
            </a:r>
            <a:r>
              <a:rPr lang="fr-FR" dirty="0"/>
              <a:t>donc 2 réels </a:t>
            </a:r>
            <a:r>
              <a:rPr lang="fr-FR" dirty="0" smtClean="0"/>
              <a:t>qui </a:t>
            </a:r>
            <a:r>
              <a:rPr lang="fr-FR" dirty="0"/>
              <a:t>conviennent.</a:t>
            </a:r>
          </a:p>
        </p:txBody>
      </p:sp>
      <p:graphicFrame>
        <p:nvGraphicFramePr>
          <p:cNvPr id="96" name="Obje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53025"/>
              </p:ext>
            </p:extLst>
          </p:nvPr>
        </p:nvGraphicFramePr>
        <p:xfrm>
          <a:off x="3073393" y="2170043"/>
          <a:ext cx="12684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4" name="Equation" r:id="rId10" imgW="825480" imgH="393480" progId="Equation.DSMT4">
                  <p:embed/>
                </p:oleObj>
              </mc:Choice>
              <mc:Fallback>
                <p:oleObj name="Equation" r:id="rId10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393" y="2170043"/>
                        <a:ext cx="1268412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821" name="Picture 106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920" y="3335292"/>
            <a:ext cx="1203734" cy="63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109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7" name="Rectangle 196"/>
          <p:cNvSpPr/>
          <p:nvPr/>
        </p:nvSpPr>
        <p:spPr>
          <a:xfrm>
            <a:off x="734226" y="3475831"/>
            <a:ext cx="688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utilisant le cercle </a:t>
            </a:r>
            <a:r>
              <a:rPr lang="fr-FR" dirty="0" smtClean="0"/>
              <a:t>trigonométrique on compare    </a:t>
            </a:r>
            <a:endParaRPr lang="fr-FR" dirty="0"/>
          </a:p>
        </p:txBody>
      </p:sp>
      <p:sp>
        <p:nvSpPr>
          <p:cNvPr id="198" name="Rectangle 197"/>
          <p:cNvSpPr/>
          <p:nvPr/>
        </p:nvSpPr>
        <p:spPr>
          <a:xfrm>
            <a:off x="6088211" y="3475831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graphicFrame>
        <p:nvGraphicFramePr>
          <p:cNvPr id="199" name="Obje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70890"/>
              </p:ext>
            </p:extLst>
          </p:nvPr>
        </p:nvGraphicFramePr>
        <p:xfrm>
          <a:off x="5516809" y="3490861"/>
          <a:ext cx="62071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5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809" y="3490861"/>
                        <a:ext cx="620713" cy="307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" name="AutoShape 20"/>
          <p:cNvSpPr>
            <a:spLocks noChangeArrowheads="1"/>
          </p:cNvSpPr>
          <p:nvPr/>
        </p:nvSpPr>
        <p:spPr bwMode="auto">
          <a:xfrm>
            <a:off x="6999644" y="3558367"/>
            <a:ext cx="431800" cy="217488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201" name="Objet 2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290941"/>
              </p:ext>
            </p:extLst>
          </p:nvPr>
        </p:nvGraphicFramePr>
        <p:xfrm>
          <a:off x="6535738" y="3414713"/>
          <a:ext cx="190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6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3414713"/>
                        <a:ext cx="190500" cy="48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Oval 2"/>
          <p:cNvSpPr>
            <a:spLocks noChangeArrowheads="1"/>
          </p:cNvSpPr>
          <p:nvPr/>
        </p:nvSpPr>
        <p:spPr bwMode="auto">
          <a:xfrm>
            <a:off x="8880129" y="1265809"/>
            <a:ext cx="2350866" cy="239188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17" name="Obje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90401"/>
              </p:ext>
            </p:extLst>
          </p:nvPr>
        </p:nvGraphicFramePr>
        <p:xfrm>
          <a:off x="9621600" y="1628124"/>
          <a:ext cx="377470" cy="23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7" name="Equation" r:id="rId17" imgW="317160" imgH="190440" progId="Equation.DSMT4">
                  <p:embed/>
                </p:oleObj>
              </mc:Choice>
              <mc:Fallback>
                <p:oleObj name="Equation" r:id="rId17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1600" y="1628124"/>
                        <a:ext cx="377470" cy="23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11380288" y="1059527"/>
            <a:ext cx="330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3600" dirty="0"/>
              <a:t>+</a:t>
            </a:r>
          </a:p>
        </p:txBody>
      </p:sp>
      <p:sp>
        <p:nvSpPr>
          <p:cNvPr id="121" name="Freeform 3"/>
          <p:cNvSpPr>
            <a:spLocks/>
          </p:cNvSpPr>
          <p:nvPr/>
        </p:nvSpPr>
        <p:spPr bwMode="auto">
          <a:xfrm flipV="1">
            <a:off x="8577143" y="2557909"/>
            <a:ext cx="3274438" cy="52016"/>
          </a:xfrm>
          <a:custGeom>
            <a:avLst/>
            <a:gdLst>
              <a:gd name="T0" fmla="*/ 0 w 3182"/>
              <a:gd name="T1" fmla="*/ 0 h 5"/>
              <a:gd name="T2" fmla="*/ 5051425 w 3182"/>
              <a:gd name="T3" fmla="*/ 7938 h 5"/>
              <a:gd name="T4" fmla="*/ 0 60000 65536"/>
              <a:gd name="T5" fmla="*/ 0 60000 65536"/>
              <a:gd name="T6" fmla="*/ 0 w 3182"/>
              <a:gd name="T7" fmla="*/ 0 h 5"/>
              <a:gd name="T8" fmla="*/ 3182 w 318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2" h="5">
                <a:moveTo>
                  <a:pt x="0" y="0"/>
                </a:moveTo>
                <a:lnTo>
                  <a:pt x="3182" y="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4" name="Line 4"/>
          <p:cNvSpPr>
            <a:spLocks noChangeShapeType="1"/>
          </p:cNvSpPr>
          <p:nvPr/>
        </p:nvSpPr>
        <p:spPr bwMode="auto">
          <a:xfrm flipH="1" flipV="1">
            <a:off x="10047130" y="813117"/>
            <a:ext cx="57467" cy="298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8" name="Text Box 5"/>
          <p:cNvSpPr txBox="1">
            <a:spLocks noChangeArrowheads="1"/>
          </p:cNvSpPr>
          <p:nvPr/>
        </p:nvSpPr>
        <p:spPr bwMode="auto">
          <a:xfrm>
            <a:off x="9491672" y="2557908"/>
            <a:ext cx="637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2400" dirty="0"/>
              <a:t>0</a:t>
            </a: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9959211" y="1688198"/>
            <a:ext cx="446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I</a:t>
            </a:r>
            <a:endParaRPr lang="fr-FR" altLang="fr-FR" sz="2000" b="1" dirty="0"/>
          </a:p>
        </p:txBody>
      </p:sp>
      <p:sp>
        <p:nvSpPr>
          <p:cNvPr id="131" name="Text Box 23"/>
          <p:cNvSpPr txBox="1">
            <a:spLocks noChangeArrowheads="1"/>
          </p:cNvSpPr>
          <p:nvPr/>
        </p:nvSpPr>
        <p:spPr bwMode="auto">
          <a:xfrm>
            <a:off x="10898439" y="2632784"/>
            <a:ext cx="28664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1</a:t>
            </a:r>
          </a:p>
        </p:txBody>
      </p:sp>
      <p:sp>
        <p:nvSpPr>
          <p:cNvPr id="132" name="Oval 13"/>
          <p:cNvSpPr>
            <a:spLocks noChangeArrowheads="1"/>
          </p:cNvSpPr>
          <p:nvPr/>
        </p:nvSpPr>
        <p:spPr bwMode="auto">
          <a:xfrm flipV="1">
            <a:off x="1003641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3" name="Oval 13"/>
          <p:cNvSpPr>
            <a:spLocks noChangeArrowheads="1"/>
          </p:cNvSpPr>
          <p:nvPr/>
        </p:nvSpPr>
        <p:spPr bwMode="auto">
          <a:xfrm flipV="1">
            <a:off x="1118508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4" name="Oval 13"/>
          <p:cNvSpPr>
            <a:spLocks noChangeArrowheads="1"/>
          </p:cNvSpPr>
          <p:nvPr/>
        </p:nvSpPr>
        <p:spPr bwMode="auto">
          <a:xfrm flipV="1">
            <a:off x="10968582" y="1787570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36" name="Connecteur droit 135"/>
          <p:cNvCxnSpPr>
            <a:stCxn id="132" idx="5"/>
          </p:cNvCxnSpPr>
          <p:nvPr/>
        </p:nvCxnSpPr>
        <p:spPr>
          <a:xfrm flipV="1">
            <a:off x="10136151" y="1809562"/>
            <a:ext cx="958650" cy="70065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7" name="Freeform 7"/>
          <p:cNvSpPr>
            <a:spLocks/>
          </p:cNvSpPr>
          <p:nvPr/>
        </p:nvSpPr>
        <p:spPr bwMode="auto">
          <a:xfrm>
            <a:off x="11067854" y="1174548"/>
            <a:ext cx="575733" cy="792162"/>
          </a:xfrm>
          <a:custGeom>
            <a:avLst/>
            <a:gdLst>
              <a:gd name="T0" fmla="*/ 0 w 272"/>
              <a:gd name="T1" fmla="*/ 0 h 499"/>
              <a:gd name="T2" fmla="*/ 181 w 272"/>
              <a:gd name="T3" fmla="*/ 227 h 499"/>
              <a:gd name="T4" fmla="*/ 272 w 272"/>
              <a:gd name="T5" fmla="*/ 499 h 499"/>
              <a:gd name="T6" fmla="*/ 0 60000 65536"/>
              <a:gd name="T7" fmla="*/ 0 60000 65536"/>
              <a:gd name="T8" fmla="*/ 0 60000 65536"/>
              <a:gd name="T9" fmla="*/ 0 w 272"/>
              <a:gd name="T10" fmla="*/ 0 h 499"/>
              <a:gd name="T11" fmla="*/ 272 w 27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99">
                <a:moveTo>
                  <a:pt x="0" y="0"/>
                </a:moveTo>
                <a:cubicBezTo>
                  <a:pt x="68" y="72"/>
                  <a:pt x="136" y="144"/>
                  <a:pt x="181" y="227"/>
                </a:cubicBezTo>
                <a:cubicBezTo>
                  <a:pt x="226" y="310"/>
                  <a:pt x="249" y="404"/>
                  <a:pt x="272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0" name="Text Box 12"/>
          <p:cNvSpPr txBox="1">
            <a:spLocks noChangeArrowheads="1"/>
          </p:cNvSpPr>
          <p:nvPr/>
        </p:nvSpPr>
        <p:spPr bwMode="auto">
          <a:xfrm>
            <a:off x="10109670" y="1065753"/>
            <a:ext cx="387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J</a:t>
            </a:r>
            <a:endParaRPr lang="fr-FR" altLang="fr-FR" sz="2000" b="1" dirty="0"/>
          </a:p>
        </p:txBody>
      </p:sp>
      <p:sp>
        <p:nvSpPr>
          <p:cNvPr id="141" name="Oval 13"/>
          <p:cNvSpPr>
            <a:spLocks noChangeArrowheads="1"/>
          </p:cNvSpPr>
          <p:nvPr/>
        </p:nvSpPr>
        <p:spPr bwMode="auto">
          <a:xfrm flipV="1">
            <a:off x="10012153" y="1194010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2" name="AutoShape 19"/>
          <p:cNvSpPr>
            <a:spLocks noChangeArrowheads="1"/>
          </p:cNvSpPr>
          <p:nvPr/>
        </p:nvSpPr>
        <p:spPr bwMode="auto">
          <a:xfrm>
            <a:off x="10216780" y="1979564"/>
            <a:ext cx="431800" cy="217488"/>
          </a:xfrm>
          <a:prstGeom prst="lef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" name="AutoShape 20"/>
          <p:cNvSpPr>
            <a:spLocks noChangeArrowheads="1"/>
          </p:cNvSpPr>
          <p:nvPr/>
        </p:nvSpPr>
        <p:spPr bwMode="auto">
          <a:xfrm>
            <a:off x="9527411" y="1992688"/>
            <a:ext cx="431800" cy="217488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44" name="Connecteur droit 143"/>
          <p:cNvCxnSpPr/>
          <p:nvPr/>
        </p:nvCxnSpPr>
        <p:spPr>
          <a:xfrm flipV="1">
            <a:off x="8958222" y="1906024"/>
            <a:ext cx="2001978" cy="3554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45" name="Obje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39268"/>
              </p:ext>
            </p:extLst>
          </p:nvPr>
        </p:nvGraphicFramePr>
        <p:xfrm>
          <a:off x="11195382" y="1590715"/>
          <a:ext cx="320675" cy="57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8" name="Equation" r:id="rId19" imgW="190440" imgH="457200" progId="Equation.DSMT4">
                  <p:embed/>
                </p:oleObj>
              </mc:Choice>
              <mc:Fallback>
                <p:oleObj name="Equation" r:id="rId19" imgW="190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5382" y="1590715"/>
                        <a:ext cx="320675" cy="571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6" name="Connecteur droit 145"/>
          <p:cNvCxnSpPr>
            <a:endCxn id="132" idx="4"/>
          </p:cNvCxnSpPr>
          <p:nvPr/>
        </p:nvCxnSpPr>
        <p:spPr>
          <a:xfrm>
            <a:off x="9020430" y="1966710"/>
            <a:ext cx="1074410" cy="52247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49" name="Obje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46410"/>
              </p:ext>
            </p:extLst>
          </p:nvPr>
        </p:nvGraphicFramePr>
        <p:xfrm>
          <a:off x="9808817" y="1299360"/>
          <a:ext cx="1206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9" name="Equation" r:id="rId21" imgW="101520" imgH="177480" progId="Equation.DSMT4">
                  <p:embed/>
                </p:oleObj>
              </mc:Choice>
              <mc:Fallback>
                <p:oleObj name="Equation" r:id="rId21" imgW="101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8817" y="1299360"/>
                        <a:ext cx="12065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446307"/>
              </p:ext>
            </p:extLst>
          </p:nvPr>
        </p:nvGraphicFramePr>
        <p:xfrm>
          <a:off x="7813417" y="1660680"/>
          <a:ext cx="1160908" cy="4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0" name="Equation" r:id="rId23" imgW="863280" imgH="457200" progId="Equation.DSMT4">
                  <p:embed/>
                </p:oleObj>
              </mc:Choice>
              <mc:Fallback>
                <p:oleObj name="Equation" r:id="rId23" imgW="8632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417" y="1660680"/>
                        <a:ext cx="1160908" cy="490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" name="Forme libre 154"/>
          <p:cNvSpPr/>
          <p:nvPr/>
        </p:nvSpPr>
        <p:spPr>
          <a:xfrm>
            <a:off x="10136151" y="1265809"/>
            <a:ext cx="890853" cy="521761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Oval 13"/>
          <p:cNvSpPr>
            <a:spLocks noChangeArrowheads="1"/>
          </p:cNvSpPr>
          <p:nvPr/>
        </p:nvSpPr>
        <p:spPr bwMode="auto">
          <a:xfrm flipV="1">
            <a:off x="10018432" y="1787751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84" name="Connecteur droit avec flèche 183"/>
          <p:cNvCxnSpPr/>
          <p:nvPr/>
        </p:nvCxnSpPr>
        <p:spPr>
          <a:xfrm flipH="1" flipV="1">
            <a:off x="10071530" y="838727"/>
            <a:ext cx="23310" cy="9845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Forme libre 189"/>
          <p:cNvSpPr/>
          <p:nvPr/>
        </p:nvSpPr>
        <p:spPr>
          <a:xfrm rot="17542860">
            <a:off x="9008663" y="1214534"/>
            <a:ext cx="1012561" cy="752363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1" name="Connecteur droit 190"/>
          <p:cNvCxnSpPr/>
          <p:nvPr/>
        </p:nvCxnSpPr>
        <p:spPr>
          <a:xfrm flipV="1">
            <a:off x="10086870" y="1448592"/>
            <a:ext cx="494707" cy="1112417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Connecteur droit 201"/>
          <p:cNvCxnSpPr/>
          <p:nvPr/>
        </p:nvCxnSpPr>
        <p:spPr>
          <a:xfrm>
            <a:off x="10109670" y="1465863"/>
            <a:ext cx="469451" cy="1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69987" y="3980340"/>
            <a:ext cx="1229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Exemple2: </a:t>
            </a:r>
            <a:endParaRPr lang="fr-FR" dirty="0"/>
          </a:p>
        </p:txBody>
      </p:sp>
      <p:sp>
        <p:nvSpPr>
          <p:cNvPr id="234" name="Rectangle 233"/>
          <p:cNvSpPr/>
          <p:nvPr/>
        </p:nvSpPr>
        <p:spPr>
          <a:xfrm>
            <a:off x="682739" y="4390171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Solution: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Rectangle 234"/>
              <p:cNvSpPr/>
              <p:nvPr/>
            </p:nvSpPr>
            <p:spPr>
              <a:xfrm>
                <a:off x="1853868" y="3973416"/>
                <a:ext cx="46503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Résoudre </a:t>
                </a:r>
                <a:r>
                  <a:rPr lang="fr-FR" dirty="0"/>
                  <a:t>dans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["/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; 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r>
                  <a:rPr lang="fr-FR" dirty="0" smtClean="0"/>
                  <a:t> l’inéquation suivante </a:t>
                </a:r>
                <a:r>
                  <a:rPr lang="fr-FR" dirty="0"/>
                  <a:t>: </a:t>
                </a:r>
              </a:p>
            </p:txBody>
          </p:sp>
        </mc:Choice>
        <mc:Fallback xmlns="">
          <p:sp>
            <p:nvSpPr>
              <p:cNvPr id="235" name="Rectangle 2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868" y="3973416"/>
                <a:ext cx="4650312" cy="369332"/>
              </a:xfrm>
              <a:prstGeom prst="rect">
                <a:avLst/>
              </a:prstGeom>
              <a:blipFill rotWithShape="1">
                <a:blip r:embed="rId25"/>
                <a:stretch>
                  <a:fillRect l="-1048" t="-8333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6" name="Objet 2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398128"/>
              </p:ext>
            </p:extLst>
          </p:nvPr>
        </p:nvGraphicFramePr>
        <p:xfrm>
          <a:off x="669987" y="4729275"/>
          <a:ext cx="11318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1" name="Equation" r:id="rId26" imgW="736560" imgH="431640" progId="Equation.DSMT4">
                  <p:embed/>
                </p:oleObj>
              </mc:Choice>
              <mc:Fallback>
                <p:oleObj name="Equation" r:id="rId26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87" y="4729275"/>
                        <a:ext cx="1131888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" name="Rectangle 236"/>
          <p:cNvSpPr/>
          <p:nvPr/>
        </p:nvSpPr>
        <p:spPr>
          <a:xfrm>
            <a:off x="1844374" y="4431971"/>
            <a:ext cx="435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On peut utiliser le cercle trigonométrique : </a:t>
            </a:r>
            <a:endParaRPr lang="fr-FR" dirty="0"/>
          </a:p>
        </p:txBody>
      </p:sp>
      <p:sp>
        <p:nvSpPr>
          <p:cNvPr id="238" name="Rectangle 237"/>
          <p:cNvSpPr/>
          <p:nvPr/>
        </p:nvSpPr>
        <p:spPr>
          <a:xfrm>
            <a:off x="1831674" y="4903068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graphicFrame>
        <p:nvGraphicFramePr>
          <p:cNvPr id="239" name="Objet 2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65007"/>
              </p:ext>
            </p:extLst>
          </p:nvPr>
        </p:nvGraphicFramePr>
        <p:xfrm>
          <a:off x="3114737" y="4761892"/>
          <a:ext cx="1327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2" name="Equation" r:id="rId28" imgW="863280" imgH="393480" progId="Equation.DSMT4">
                  <p:embed/>
                </p:oleObj>
              </mc:Choice>
              <mc:Fallback>
                <p:oleObj name="Equation" r:id="rId28" imgW="863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737" y="4761892"/>
                        <a:ext cx="1327150" cy="600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0" name="Rectangle 239"/>
              <p:cNvSpPr/>
              <p:nvPr/>
            </p:nvSpPr>
            <p:spPr>
              <a:xfrm>
                <a:off x="669987" y="5317224"/>
                <a:ext cx="7543800" cy="9151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/>
                  <a:t>On place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FR" sz="240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sz="240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fr-FR" sz="2400" b="0" i="1" dirty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2400" dirty="0" smtClean="0">
                    <a:solidFill>
                      <a:srgbClr val="00B050"/>
                    </a:solidFill>
                  </a:rPr>
                  <a:t> </a:t>
                </a:r>
                <a:r>
                  <a:rPr lang="fr-FR" dirty="0"/>
                  <a:t>: le </a:t>
                </a:r>
                <a:r>
                  <a:rPr lang="fr-FR" dirty="0" smtClean="0"/>
                  <a:t>cos  </a:t>
                </a:r>
                <a:r>
                  <a:rPr lang="fr-FR" dirty="0"/>
                  <a:t>est </a:t>
                </a:r>
                <a:r>
                  <a:rPr lang="fr-FR" dirty="0" smtClean="0"/>
                  <a:t>l’abscisse </a:t>
                </a:r>
                <a:r>
                  <a:rPr lang="fr-FR" dirty="0"/>
                  <a:t>du point.</a:t>
                </a:r>
              </a:p>
              <a:p>
                <a:r>
                  <a:rPr lang="fr-FR" dirty="0"/>
                  <a:t>Il y </a:t>
                </a:r>
                <a:r>
                  <a:rPr lang="fr-FR" dirty="0">
                    <a:solidFill>
                      <a:srgbClr val="0070C0"/>
                    </a:solidFill>
                  </a:rPr>
                  <a:t>2 points </a:t>
                </a:r>
                <a:r>
                  <a:rPr lang="fr-FR" dirty="0"/>
                  <a:t>d</a:t>
                </a:r>
                <a:r>
                  <a:rPr lang="fr-FR" dirty="0" smtClean="0"/>
                  <a:t>’</a:t>
                </a:r>
                <a:r>
                  <a:rPr lang="fr-FR" dirty="0"/>
                  <a:t> abscisse 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fr-FR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 smtClean="0"/>
                  <a:t>, </a:t>
                </a:r>
                <a:r>
                  <a:rPr lang="fr-FR" dirty="0"/>
                  <a:t>donc 2 réels </a:t>
                </a:r>
                <a:r>
                  <a:rPr lang="fr-FR" dirty="0" smtClean="0"/>
                  <a:t>qui </a:t>
                </a:r>
                <a:r>
                  <a:rPr lang="fr-FR" dirty="0"/>
                  <a:t>conviennent.</a:t>
                </a:r>
              </a:p>
            </p:txBody>
          </p:sp>
        </mc:Choice>
        <mc:Fallback xmlns="">
          <p:sp>
            <p:nvSpPr>
              <p:cNvPr id="240" name="Rectangle 2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87" y="5317224"/>
                <a:ext cx="7543800" cy="915187"/>
              </a:xfrm>
              <a:prstGeom prst="rect">
                <a:avLst/>
              </a:prstGeom>
              <a:blipFill rotWithShape="1">
                <a:blip r:embed="rId30"/>
                <a:stretch>
                  <a:fillRect l="-728" t="-61333" b="-49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1" name="Obje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20338"/>
              </p:ext>
            </p:extLst>
          </p:nvPr>
        </p:nvGraphicFramePr>
        <p:xfrm>
          <a:off x="6262421" y="3837684"/>
          <a:ext cx="1035353" cy="640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3" name="Equation" r:id="rId31" imgW="736560" imgH="431640" progId="Equation.DSMT4">
                  <p:embed/>
                </p:oleObj>
              </mc:Choice>
              <mc:Fallback>
                <p:oleObj name="Equation" r:id="rId31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421" y="3837684"/>
                        <a:ext cx="1035353" cy="6407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2" name="Objet 2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770083"/>
              </p:ext>
            </p:extLst>
          </p:nvPr>
        </p:nvGraphicFramePr>
        <p:xfrm>
          <a:off x="7435730" y="6122422"/>
          <a:ext cx="11414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4" name="Equation" r:id="rId33" imgW="863280" imgH="431640" progId="Equation.DSMT4">
                  <p:embed/>
                </p:oleObj>
              </mc:Choice>
              <mc:Fallback>
                <p:oleObj name="Equation" r:id="rId33" imgW="863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730" y="6122422"/>
                        <a:ext cx="1141413" cy="56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" name="Rectangle 242"/>
          <p:cNvSpPr/>
          <p:nvPr/>
        </p:nvSpPr>
        <p:spPr>
          <a:xfrm>
            <a:off x="742015" y="6221125"/>
            <a:ext cx="688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utilisant le cercle </a:t>
            </a:r>
            <a:r>
              <a:rPr lang="fr-FR" dirty="0" smtClean="0"/>
              <a:t>trigonométrique on compare    </a:t>
            </a:r>
            <a:endParaRPr lang="fr-FR" dirty="0"/>
          </a:p>
        </p:txBody>
      </p:sp>
      <p:sp>
        <p:nvSpPr>
          <p:cNvPr id="244" name="Rectangle 243"/>
          <p:cNvSpPr/>
          <p:nvPr/>
        </p:nvSpPr>
        <p:spPr>
          <a:xfrm>
            <a:off x="6096000" y="6221125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graphicFrame>
        <p:nvGraphicFramePr>
          <p:cNvPr id="245" name="Objet 2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556269"/>
              </p:ext>
            </p:extLst>
          </p:nvPr>
        </p:nvGraphicFramePr>
        <p:xfrm>
          <a:off x="5537509" y="6308627"/>
          <a:ext cx="642670" cy="24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5" name="Equation" r:id="rId35" imgW="368280" imgH="139680" progId="Equation.DSMT4">
                  <p:embed/>
                </p:oleObj>
              </mc:Choice>
              <mc:Fallback>
                <p:oleObj name="Equation" r:id="rId35" imgW="368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509" y="6308627"/>
                        <a:ext cx="642670" cy="242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" name="Objet 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927641"/>
              </p:ext>
            </p:extLst>
          </p:nvPr>
        </p:nvGraphicFramePr>
        <p:xfrm>
          <a:off x="6471809" y="6171989"/>
          <a:ext cx="334963" cy="53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6" name="Equation" r:id="rId37" imgW="266400" imgH="431640" progId="Equation.DSMT4">
                  <p:embed/>
                </p:oleObj>
              </mc:Choice>
              <mc:Fallback>
                <p:oleObj name="Equation" r:id="rId37" imgW="266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809" y="6171989"/>
                        <a:ext cx="334963" cy="5330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" name="AutoShape 20"/>
          <p:cNvSpPr>
            <a:spLocks noChangeArrowheads="1"/>
          </p:cNvSpPr>
          <p:nvPr/>
        </p:nvSpPr>
        <p:spPr bwMode="auto">
          <a:xfrm>
            <a:off x="6923911" y="6322204"/>
            <a:ext cx="431800" cy="217488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48" name="Oval 2"/>
          <p:cNvSpPr>
            <a:spLocks noChangeArrowheads="1"/>
          </p:cNvSpPr>
          <p:nvPr/>
        </p:nvSpPr>
        <p:spPr bwMode="auto">
          <a:xfrm>
            <a:off x="8934237" y="4270017"/>
            <a:ext cx="2350866" cy="239188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249" name="Objet 2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844997"/>
              </p:ext>
            </p:extLst>
          </p:nvPr>
        </p:nvGraphicFramePr>
        <p:xfrm>
          <a:off x="10679341" y="5137980"/>
          <a:ext cx="3476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7" name="Equation" r:id="rId39" imgW="291960" imgH="482400" progId="Equation.DSMT4">
                  <p:embed/>
                </p:oleObj>
              </mc:Choice>
              <mc:Fallback>
                <p:oleObj name="Equation" r:id="rId39" imgW="291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9341" y="5137980"/>
                        <a:ext cx="347663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" name="Text Box 8"/>
          <p:cNvSpPr txBox="1">
            <a:spLocks noChangeArrowheads="1"/>
          </p:cNvSpPr>
          <p:nvPr/>
        </p:nvSpPr>
        <p:spPr bwMode="auto">
          <a:xfrm>
            <a:off x="11441868" y="4088925"/>
            <a:ext cx="330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3600" dirty="0"/>
              <a:t>+</a:t>
            </a:r>
          </a:p>
        </p:txBody>
      </p:sp>
      <p:sp>
        <p:nvSpPr>
          <p:cNvPr id="251" name="Freeform 3"/>
          <p:cNvSpPr>
            <a:spLocks/>
          </p:cNvSpPr>
          <p:nvPr/>
        </p:nvSpPr>
        <p:spPr bwMode="auto">
          <a:xfrm flipV="1">
            <a:off x="8631251" y="5419388"/>
            <a:ext cx="3274438" cy="52016"/>
          </a:xfrm>
          <a:custGeom>
            <a:avLst/>
            <a:gdLst>
              <a:gd name="T0" fmla="*/ 0 w 3182"/>
              <a:gd name="T1" fmla="*/ 0 h 5"/>
              <a:gd name="T2" fmla="*/ 5051425 w 3182"/>
              <a:gd name="T3" fmla="*/ 7938 h 5"/>
              <a:gd name="T4" fmla="*/ 0 60000 65536"/>
              <a:gd name="T5" fmla="*/ 0 60000 65536"/>
              <a:gd name="T6" fmla="*/ 0 w 3182"/>
              <a:gd name="T7" fmla="*/ 0 h 5"/>
              <a:gd name="T8" fmla="*/ 3182 w 318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2" h="5">
                <a:moveTo>
                  <a:pt x="0" y="0"/>
                </a:moveTo>
                <a:lnTo>
                  <a:pt x="3182" y="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2" name="Line 4"/>
          <p:cNvSpPr>
            <a:spLocks noChangeShapeType="1"/>
          </p:cNvSpPr>
          <p:nvPr/>
        </p:nvSpPr>
        <p:spPr bwMode="auto">
          <a:xfrm flipH="1" flipV="1">
            <a:off x="10101238" y="3817325"/>
            <a:ext cx="57467" cy="298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3" name="Text Box 5"/>
          <p:cNvSpPr txBox="1">
            <a:spLocks noChangeArrowheads="1"/>
          </p:cNvSpPr>
          <p:nvPr/>
        </p:nvSpPr>
        <p:spPr bwMode="auto">
          <a:xfrm>
            <a:off x="9545780" y="5423977"/>
            <a:ext cx="637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2400" dirty="0"/>
              <a:t>0</a:t>
            </a:r>
          </a:p>
        </p:txBody>
      </p:sp>
      <p:sp>
        <p:nvSpPr>
          <p:cNvPr id="254" name="Text Box 12"/>
          <p:cNvSpPr txBox="1">
            <a:spLocks noChangeArrowheads="1"/>
          </p:cNvSpPr>
          <p:nvPr/>
        </p:nvSpPr>
        <p:spPr bwMode="auto">
          <a:xfrm>
            <a:off x="10013319" y="4692406"/>
            <a:ext cx="446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I</a:t>
            </a:r>
            <a:endParaRPr lang="fr-FR" altLang="fr-FR" sz="2000" b="1" dirty="0"/>
          </a:p>
        </p:txBody>
      </p:sp>
      <p:sp>
        <p:nvSpPr>
          <p:cNvPr id="255" name="Text Box 23"/>
          <p:cNvSpPr txBox="1">
            <a:spLocks noChangeArrowheads="1"/>
          </p:cNvSpPr>
          <p:nvPr/>
        </p:nvSpPr>
        <p:spPr bwMode="auto">
          <a:xfrm>
            <a:off x="11457494" y="5543593"/>
            <a:ext cx="28664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1</a:t>
            </a:r>
          </a:p>
        </p:txBody>
      </p:sp>
      <p:sp>
        <p:nvSpPr>
          <p:cNvPr id="256" name="Oval 13"/>
          <p:cNvSpPr>
            <a:spLocks noChangeArrowheads="1"/>
          </p:cNvSpPr>
          <p:nvPr/>
        </p:nvSpPr>
        <p:spPr bwMode="auto">
          <a:xfrm>
            <a:off x="10090526" y="5447675"/>
            <a:ext cx="56774" cy="45719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7" name="Oval 13"/>
          <p:cNvSpPr>
            <a:spLocks noChangeArrowheads="1"/>
          </p:cNvSpPr>
          <p:nvPr/>
        </p:nvSpPr>
        <p:spPr bwMode="auto">
          <a:xfrm flipV="1">
            <a:off x="11329338" y="5394162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58" name="Oval 13"/>
          <p:cNvSpPr>
            <a:spLocks noChangeArrowheads="1"/>
          </p:cNvSpPr>
          <p:nvPr/>
        </p:nvSpPr>
        <p:spPr bwMode="auto">
          <a:xfrm flipV="1">
            <a:off x="10960200" y="4625373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259" name="Connecteur droit 258"/>
          <p:cNvCxnSpPr/>
          <p:nvPr/>
        </p:nvCxnSpPr>
        <p:spPr>
          <a:xfrm flipV="1">
            <a:off x="10158705" y="4606800"/>
            <a:ext cx="875808" cy="864604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0" name="Freeform 7"/>
          <p:cNvSpPr>
            <a:spLocks/>
          </p:cNvSpPr>
          <p:nvPr/>
        </p:nvSpPr>
        <p:spPr bwMode="auto">
          <a:xfrm>
            <a:off x="11121962" y="4178756"/>
            <a:ext cx="575733" cy="792162"/>
          </a:xfrm>
          <a:custGeom>
            <a:avLst/>
            <a:gdLst>
              <a:gd name="T0" fmla="*/ 0 w 272"/>
              <a:gd name="T1" fmla="*/ 0 h 499"/>
              <a:gd name="T2" fmla="*/ 181 w 272"/>
              <a:gd name="T3" fmla="*/ 227 h 499"/>
              <a:gd name="T4" fmla="*/ 272 w 272"/>
              <a:gd name="T5" fmla="*/ 499 h 499"/>
              <a:gd name="T6" fmla="*/ 0 60000 65536"/>
              <a:gd name="T7" fmla="*/ 0 60000 65536"/>
              <a:gd name="T8" fmla="*/ 0 60000 65536"/>
              <a:gd name="T9" fmla="*/ 0 w 272"/>
              <a:gd name="T10" fmla="*/ 0 h 499"/>
              <a:gd name="T11" fmla="*/ 272 w 27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99">
                <a:moveTo>
                  <a:pt x="0" y="0"/>
                </a:moveTo>
                <a:cubicBezTo>
                  <a:pt x="68" y="72"/>
                  <a:pt x="136" y="144"/>
                  <a:pt x="181" y="227"/>
                </a:cubicBezTo>
                <a:cubicBezTo>
                  <a:pt x="226" y="310"/>
                  <a:pt x="249" y="404"/>
                  <a:pt x="272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1" name="Text Box 12"/>
          <p:cNvSpPr txBox="1">
            <a:spLocks noChangeArrowheads="1"/>
          </p:cNvSpPr>
          <p:nvPr/>
        </p:nvSpPr>
        <p:spPr bwMode="auto">
          <a:xfrm>
            <a:off x="10163778" y="4069961"/>
            <a:ext cx="387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J</a:t>
            </a:r>
            <a:endParaRPr lang="fr-FR" altLang="fr-FR" sz="2000" b="1" dirty="0"/>
          </a:p>
        </p:txBody>
      </p:sp>
      <p:sp>
        <p:nvSpPr>
          <p:cNvPr id="262" name="Oval 13"/>
          <p:cNvSpPr>
            <a:spLocks noChangeArrowheads="1"/>
          </p:cNvSpPr>
          <p:nvPr/>
        </p:nvSpPr>
        <p:spPr bwMode="auto">
          <a:xfrm flipV="1">
            <a:off x="10066261" y="4198218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63" name="AutoShape 19"/>
          <p:cNvSpPr>
            <a:spLocks noChangeArrowheads="1"/>
          </p:cNvSpPr>
          <p:nvPr/>
        </p:nvSpPr>
        <p:spPr bwMode="auto">
          <a:xfrm rot="16200000">
            <a:off x="10826905" y="4824761"/>
            <a:ext cx="431800" cy="217488"/>
          </a:xfrm>
          <a:prstGeom prst="lef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64" name="AutoShape 20"/>
          <p:cNvSpPr>
            <a:spLocks noChangeArrowheads="1"/>
          </p:cNvSpPr>
          <p:nvPr/>
        </p:nvSpPr>
        <p:spPr bwMode="auto">
          <a:xfrm rot="16200000">
            <a:off x="10802722" y="5907766"/>
            <a:ext cx="431800" cy="217488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65" name="Connecteur droit 264"/>
          <p:cNvCxnSpPr/>
          <p:nvPr/>
        </p:nvCxnSpPr>
        <p:spPr>
          <a:xfrm flipH="1">
            <a:off x="11036324" y="4630219"/>
            <a:ext cx="15801" cy="94423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66" name="Objet 2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99176"/>
              </p:ext>
            </p:extLst>
          </p:nvPr>
        </p:nvGraphicFramePr>
        <p:xfrm>
          <a:off x="11122025" y="4349750"/>
          <a:ext cx="320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8" name="Equation" r:id="rId41" imgW="190440" imgH="444240" progId="Equation.DSMT4">
                  <p:embed/>
                </p:oleObj>
              </mc:Choice>
              <mc:Fallback>
                <p:oleObj name="Equation" r:id="rId41" imgW="190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2025" y="4349750"/>
                        <a:ext cx="3206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7" name="Connecteur droit 266"/>
          <p:cNvCxnSpPr>
            <a:endCxn id="256" idx="6"/>
          </p:cNvCxnSpPr>
          <p:nvPr/>
        </p:nvCxnSpPr>
        <p:spPr>
          <a:xfrm flipH="1" flipV="1">
            <a:off x="10147300" y="5470535"/>
            <a:ext cx="879706" cy="811723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68" name="Objet 2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15737"/>
              </p:ext>
            </p:extLst>
          </p:nvPr>
        </p:nvGraphicFramePr>
        <p:xfrm>
          <a:off x="9862925" y="4303568"/>
          <a:ext cx="1206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9" name="Equation" r:id="rId43" imgW="101520" imgH="177480" progId="Equation.DSMT4">
                  <p:embed/>
                </p:oleObj>
              </mc:Choice>
              <mc:Fallback>
                <p:oleObj name="Equation" r:id="rId43" imgW="101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2925" y="4303568"/>
                        <a:ext cx="12065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" name="Forme libre 268"/>
          <p:cNvSpPr/>
          <p:nvPr/>
        </p:nvSpPr>
        <p:spPr>
          <a:xfrm>
            <a:off x="10960200" y="4641923"/>
            <a:ext cx="393599" cy="766662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Oval 13"/>
          <p:cNvSpPr>
            <a:spLocks noChangeArrowheads="1"/>
          </p:cNvSpPr>
          <p:nvPr/>
        </p:nvSpPr>
        <p:spPr bwMode="auto">
          <a:xfrm flipV="1">
            <a:off x="10976091" y="5445396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271" name="Connecteur droit avec flèche 270"/>
          <p:cNvCxnSpPr/>
          <p:nvPr/>
        </p:nvCxnSpPr>
        <p:spPr>
          <a:xfrm flipV="1">
            <a:off x="10968582" y="5463960"/>
            <a:ext cx="1095938" cy="8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Forme libre 271"/>
          <p:cNvSpPr/>
          <p:nvPr/>
        </p:nvSpPr>
        <p:spPr>
          <a:xfrm rot="1451117">
            <a:off x="11150519" y="5395580"/>
            <a:ext cx="114196" cy="850776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3" name="Connecteur droit 272"/>
          <p:cNvCxnSpPr/>
          <p:nvPr/>
        </p:nvCxnSpPr>
        <p:spPr>
          <a:xfrm flipH="1">
            <a:off x="11016402" y="5364397"/>
            <a:ext cx="15801" cy="94423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74" name="Objet 2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490755"/>
              </p:ext>
            </p:extLst>
          </p:nvPr>
        </p:nvGraphicFramePr>
        <p:xfrm>
          <a:off x="11127366" y="5954598"/>
          <a:ext cx="5127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0" name="Equation" r:id="rId45" imgW="304560" imgH="444240" progId="Equation.DSMT4">
                  <p:embed/>
                </p:oleObj>
              </mc:Choice>
              <mc:Fallback>
                <p:oleObj name="Equation" r:id="rId45" imgW="304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7366" y="5954598"/>
                        <a:ext cx="512763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" name="Objet 2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37852"/>
              </p:ext>
            </p:extLst>
          </p:nvPr>
        </p:nvGraphicFramePr>
        <p:xfrm>
          <a:off x="8437290" y="5536153"/>
          <a:ext cx="520700" cy="237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1" name="Equation" r:id="rId47" imgW="266400" imgH="152280" progId="Equation.DSMT4">
                  <p:embed/>
                </p:oleObj>
              </mc:Choice>
              <mc:Fallback>
                <p:oleObj name="Equation" r:id="rId47" imgW="266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7290" y="5536153"/>
                        <a:ext cx="520700" cy="2373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" name="Objet 2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206555"/>
              </p:ext>
            </p:extLst>
          </p:nvPr>
        </p:nvGraphicFramePr>
        <p:xfrm>
          <a:off x="8535988" y="5181600"/>
          <a:ext cx="3222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2" name="Equation" r:id="rId49" imgW="164880" imgH="152280" progId="Equation.DSMT4">
                  <p:embed/>
                </p:oleObj>
              </mc:Choice>
              <mc:Fallback>
                <p:oleObj name="Equation" r:id="rId49" imgW="164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988" y="5181600"/>
                        <a:ext cx="322262" cy="23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" name="Text Box 22"/>
          <p:cNvSpPr txBox="1">
            <a:spLocks noChangeArrowheads="1"/>
          </p:cNvSpPr>
          <p:nvPr/>
        </p:nvSpPr>
        <p:spPr bwMode="auto">
          <a:xfrm>
            <a:off x="9266164" y="36096"/>
            <a:ext cx="28154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1600" dirty="0"/>
              <a:t>Création :ATMANI NAJIB</a:t>
            </a:r>
          </a:p>
        </p:txBody>
      </p:sp>
    </p:spTree>
    <p:extLst>
      <p:ext uri="{BB962C8B-B14F-4D97-AF65-F5344CB8AC3E}">
        <p14:creationId xmlns:p14="http://schemas.microsoft.com/office/powerpoint/2010/main" val="331125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10" grpId="0"/>
      <p:bldP spid="11" grpId="0"/>
      <p:bldP spid="197" grpId="0"/>
      <p:bldP spid="198" grpId="0"/>
      <p:bldP spid="200" grpId="0" animBg="1"/>
      <p:bldP spid="113" grpId="0" animBg="1"/>
      <p:bldP spid="120" grpId="0"/>
      <p:bldP spid="121" grpId="0" animBg="1"/>
      <p:bldP spid="124" grpId="0" animBg="1"/>
      <p:bldP spid="128" grpId="0"/>
      <p:bldP spid="130" grpId="0"/>
      <p:bldP spid="131" grpId="0" animBg="1"/>
      <p:bldP spid="132" grpId="0" animBg="1"/>
      <p:bldP spid="133" grpId="0" animBg="1"/>
      <p:bldP spid="134" grpId="0" animBg="1"/>
      <p:bldP spid="137" grpId="0" animBg="1"/>
      <p:bldP spid="140" grpId="0"/>
      <p:bldP spid="141" grpId="0" animBg="1"/>
      <p:bldP spid="142" grpId="0" animBg="1"/>
      <p:bldP spid="143" grpId="0" animBg="1"/>
      <p:bldP spid="155" grpId="0" animBg="1"/>
      <p:bldP spid="179" grpId="0" animBg="1"/>
      <p:bldP spid="190" grpId="0" animBg="1"/>
      <p:bldP spid="233" grpId="0"/>
      <p:bldP spid="234" grpId="0"/>
      <p:bldP spid="235" grpId="0"/>
      <p:bldP spid="237" grpId="0"/>
      <p:bldP spid="238" grpId="0"/>
      <p:bldP spid="240" grpId="0"/>
      <p:bldP spid="243" grpId="0"/>
      <p:bldP spid="244" grpId="0"/>
      <p:bldP spid="247" grpId="0" animBg="1"/>
      <p:bldP spid="248" grpId="0" animBg="1"/>
      <p:bldP spid="250" grpId="0"/>
      <p:bldP spid="251" grpId="0" animBg="1"/>
      <p:bldP spid="252" grpId="0" animBg="1"/>
      <p:bldP spid="253" grpId="0"/>
      <p:bldP spid="254" grpId="0"/>
      <p:bldP spid="255" grpId="0" animBg="1"/>
      <p:bldP spid="256" grpId="0" animBg="1"/>
      <p:bldP spid="257" grpId="0" animBg="1"/>
      <p:bldP spid="258" grpId="0" animBg="1"/>
      <p:bldP spid="260" grpId="0" animBg="1"/>
      <p:bldP spid="261" grpId="0"/>
      <p:bldP spid="262" grpId="0" animBg="1"/>
      <p:bldP spid="263" grpId="0" animBg="1"/>
      <p:bldP spid="264" grpId="0" animBg="1"/>
      <p:bldP spid="269" grpId="0" animBg="1"/>
      <p:bldP spid="270" grpId="0" animBg="1"/>
      <p:bldP spid="2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719526" y="1038550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Solution: 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1711387" y="592197"/>
                <a:ext cx="4464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Résoudre </a:t>
                </a:r>
                <a:r>
                  <a:rPr lang="fr-FR" dirty="0"/>
                  <a:t>dans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</m:d>
                  </m:oMath>
                </a14:m>
                <a:r>
                  <a:rPr lang="fr-FR" dirty="0" smtClean="0"/>
                  <a:t> l’inéquation suivante </a:t>
                </a:r>
                <a:r>
                  <a:rPr lang="fr-FR" dirty="0"/>
                  <a:t>: </a:t>
                </a: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387" y="592197"/>
                <a:ext cx="446423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30" t="-8197" r="-13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9" name="Obje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50171"/>
              </p:ext>
            </p:extLst>
          </p:nvPr>
        </p:nvGraphicFramePr>
        <p:xfrm>
          <a:off x="5989638" y="654050"/>
          <a:ext cx="12652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06" name="Equation" r:id="rId4" imgW="774360" imgH="177480" progId="Equation.DSMT4">
                  <p:embed/>
                </p:oleObj>
              </mc:Choice>
              <mc:Fallback>
                <p:oleObj name="Equation" r:id="rId4" imgW="774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9638" y="654050"/>
                        <a:ext cx="1265237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896956"/>
              </p:ext>
            </p:extLst>
          </p:nvPr>
        </p:nvGraphicFramePr>
        <p:xfrm>
          <a:off x="1711387" y="1065753"/>
          <a:ext cx="119062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07" name="Equation" r:id="rId6" imgW="774360" imgH="177480" progId="Equation.DSMT4">
                  <p:embed/>
                </p:oleObj>
              </mc:Choice>
              <mc:Fallback>
                <p:oleObj name="Equation" r:id="rId6" imgW="774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87" y="1065753"/>
                        <a:ext cx="1190625" cy="271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964742" y="1009344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graphicFrame>
        <p:nvGraphicFramePr>
          <p:cNvPr id="96" name="Obje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768759"/>
              </p:ext>
            </p:extLst>
          </p:nvPr>
        </p:nvGraphicFramePr>
        <p:xfrm>
          <a:off x="4309585" y="1087484"/>
          <a:ext cx="85883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08" name="Equation" r:id="rId8" imgW="558720" imgH="177480" progId="Equation.DSMT4">
                  <p:embed/>
                </p:oleObj>
              </mc:Choice>
              <mc:Fallback>
                <p:oleObj name="Equation" r:id="rId8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85" y="1087484"/>
                        <a:ext cx="858837" cy="271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Rectangle 116"/>
          <p:cNvSpPr/>
          <p:nvPr/>
        </p:nvSpPr>
        <p:spPr>
          <a:xfrm>
            <a:off x="653355" y="574794"/>
            <a:ext cx="1229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Exemple3: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22186" y="1465863"/>
            <a:ext cx="1364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l’inéquation </a:t>
            </a:r>
          </a:p>
        </p:txBody>
      </p:sp>
      <p:graphicFrame>
        <p:nvGraphicFramePr>
          <p:cNvPr id="120" name="Obje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77515"/>
              </p:ext>
            </p:extLst>
          </p:nvPr>
        </p:nvGraphicFramePr>
        <p:xfrm>
          <a:off x="2065338" y="1490933"/>
          <a:ext cx="1265237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09" name="Equation" r:id="rId10" imgW="774360" imgH="177480" progId="Equation.DSMT4">
                  <p:embed/>
                </p:oleObj>
              </mc:Choice>
              <mc:Fallback>
                <p:oleObj name="Equation" r:id="rId10" imgW="774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1490933"/>
                        <a:ext cx="1265237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423318" y="1469647"/>
            <a:ext cx="3014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est définie si et seulement si : </a:t>
            </a:r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20525"/>
              </p:ext>
            </p:extLst>
          </p:nvPr>
        </p:nvGraphicFramePr>
        <p:xfrm>
          <a:off x="822186" y="1838979"/>
          <a:ext cx="1118689" cy="6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0" name="Equation" r:id="rId12" imgW="710891" imgH="393529" progId="Equation.DSMT4">
                  <p:embed/>
                </p:oleObj>
              </mc:Choice>
              <mc:Fallback>
                <p:oleObj name="Equation" r:id="rId12" imgW="710891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86" y="1838979"/>
                        <a:ext cx="1118689" cy="61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898507" y="1975173"/>
            <a:ext cx="659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avec </a:t>
            </a:r>
          </a:p>
        </p:txBody>
      </p:sp>
      <p:pic>
        <p:nvPicPr>
          <p:cNvPr id="121" name="Image 120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8" y="2044085"/>
            <a:ext cx="534605" cy="2315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822186" y="2501153"/>
            <a:ext cx="1626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Et puisque : </a:t>
            </a:r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802257"/>
              </p:ext>
            </p:extLst>
          </p:nvPr>
        </p:nvGraphicFramePr>
        <p:xfrm>
          <a:off x="2293670" y="2522550"/>
          <a:ext cx="1109853" cy="4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1" name="Equation" r:id="rId15" imgW="672808" imgH="253890" progId="Equation.DSMT4">
                  <p:embed/>
                </p:oleObj>
              </mc:Choice>
              <mc:Fallback>
                <p:oleObj name="Equation" r:id="rId15" imgW="672808" imgH="25389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670" y="2522550"/>
                        <a:ext cx="1109853" cy="406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305321" y="2502608"/>
            <a:ext cx="804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alors : </a:t>
            </a:r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555104"/>
              </p:ext>
            </p:extLst>
          </p:nvPr>
        </p:nvGraphicFramePr>
        <p:xfrm>
          <a:off x="4109580" y="2367511"/>
          <a:ext cx="641902" cy="62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2" name="Equation" r:id="rId17" imgW="406048" imgH="393359" progId="Equation.DSMT4">
                  <p:embed/>
                </p:oleObj>
              </mc:Choice>
              <mc:Fallback>
                <p:oleObj name="Equation" r:id="rId17" imgW="406048" imgH="39335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9580" y="2367511"/>
                        <a:ext cx="641902" cy="626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Rectangle 123"/>
          <p:cNvSpPr/>
          <p:nvPr/>
        </p:nvSpPr>
        <p:spPr>
          <a:xfrm>
            <a:off x="4768915" y="2478927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graphicFrame>
        <p:nvGraphicFramePr>
          <p:cNvPr id="22" name="Obje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463210"/>
              </p:ext>
            </p:extLst>
          </p:nvPr>
        </p:nvGraphicFramePr>
        <p:xfrm>
          <a:off x="5205503" y="2399146"/>
          <a:ext cx="676522" cy="566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3" name="Equation" r:id="rId19" imgW="469696" imgH="393529" progId="Equation.DSMT4">
                  <p:embed/>
                </p:oleObj>
              </mc:Choice>
              <mc:Fallback>
                <p:oleObj name="Equation" r:id="rId19" imgW="469696" imgH="393529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503" y="2399146"/>
                        <a:ext cx="676522" cy="5660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tangle 127"/>
          <p:cNvSpPr/>
          <p:nvPr/>
        </p:nvSpPr>
        <p:spPr>
          <a:xfrm>
            <a:off x="822186" y="2991223"/>
            <a:ext cx="2863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Résolution de l’équation :</a:t>
            </a:r>
          </a:p>
        </p:txBody>
      </p:sp>
      <p:graphicFrame>
        <p:nvGraphicFramePr>
          <p:cNvPr id="130" name="Obje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133126"/>
              </p:ext>
            </p:extLst>
          </p:nvPr>
        </p:nvGraphicFramePr>
        <p:xfrm>
          <a:off x="3700305" y="3030633"/>
          <a:ext cx="9128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4" name="Equation" r:id="rId21" imgW="558720" imgH="177480" progId="Equation.DSMT4">
                  <p:embed/>
                </p:oleObj>
              </mc:Choice>
              <mc:Fallback>
                <p:oleObj name="Equation" r:id="rId21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305" y="3030633"/>
                        <a:ext cx="912812" cy="290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428745"/>
              </p:ext>
            </p:extLst>
          </p:nvPr>
        </p:nvGraphicFramePr>
        <p:xfrm>
          <a:off x="822186" y="3440281"/>
          <a:ext cx="912812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5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186" y="3440281"/>
                        <a:ext cx="912812" cy="290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944277" y="3400871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graphicFrame>
        <p:nvGraphicFramePr>
          <p:cNvPr id="29" name="Obje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443607"/>
              </p:ext>
            </p:extLst>
          </p:nvPr>
        </p:nvGraphicFramePr>
        <p:xfrm>
          <a:off x="3141673" y="3296096"/>
          <a:ext cx="1170920" cy="578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6" name="Equation" r:id="rId25" imgW="825500" imgH="393700" progId="Equation.DSMT4">
                  <p:embed/>
                </p:oleObj>
              </mc:Choice>
              <mc:Fallback>
                <p:oleObj name="Equation" r:id="rId25" imgW="825500" imgH="3937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73" y="3296096"/>
                        <a:ext cx="1170920" cy="578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47638"/>
              </p:ext>
            </p:extLst>
          </p:nvPr>
        </p:nvGraphicFramePr>
        <p:xfrm>
          <a:off x="5684235" y="3316913"/>
          <a:ext cx="982773" cy="53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7" name="Equation" r:id="rId27" imgW="710891" imgH="393529" progId="Equation.DSMT4">
                  <p:embed/>
                </p:oleObj>
              </mc:Choice>
              <mc:Fallback>
                <p:oleObj name="Equation" r:id="rId27" imgW="710891" imgH="393529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235" y="3316913"/>
                        <a:ext cx="982773" cy="537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Rectangle 131"/>
          <p:cNvSpPr/>
          <p:nvPr/>
        </p:nvSpPr>
        <p:spPr>
          <a:xfrm>
            <a:off x="4375010" y="3400871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22186" y="3869767"/>
            <a:ext cx="1337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Et puisque : </a:t>
            </a:r>
          </a:p>
        </p:txBody>
      </p:sp>
      <p:graphicFrame>
        <p:nvGraphicFramePr>
          <p:cNvPr id="37" name="Obje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954011"/>
              </p:ext>
            </p:extLst>
          </p:nvPr>
        </p:nvGraphicFramePr>
        <p:xfrm>
          <a:off x="2032794" y="3875939"/>
          <a:ext cx="974853" cy="35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8" name="Equation" r:id="rId29" imgW="672808" imgH="253890" progId="Equation.DSMT4">
                  <p:embed/>
                </p:oleObj>
              </mc:Choice>
              <mc:Fallback>
                <p:oleObj name="Equation" r:id="rId29" imgW="672808" imgH="25389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794" y="3875939"/>
                        <a:ext cx="974853" cy="356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Rectangle 132"/>
          <p:cNvSpPr/>
          <p:nvPr/>
        </p:nvSpPr>
        <p:spPr>
          <a:xfrm>
            <a:off x="3082763" y="3869767"/>
            <a:ext cx="804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alors : </a:t>
            </a:r>
          </a:p>
        </p:txBody>
      </p:sp>
      <p:graphicFrame>
        <p:nvGraphicFramePr>
          <p:cNvPr id="40" name="Obje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576526"/>
              </p:ext>
            </p:extLst>
          </p:nvPr>
        </p:nvGraphicFramePr>
        <p:xfrm>
          <a:off x="3887022" y="3770203"/>
          <a:ext cx="665317" cy="556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19" name="Equation" r:id="rId30" imgW="469696" imgH="393529" progId="Equation.DSMT4">
                  <p:embed/>
                </p:oleObj>
              </mc:Choice>
              <mc:Fallback>
                <p:oleObj name="Equation" r:id="rId30" imgW="469696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022" y="3770203"/>
                        <a:ext cx="665317" cy="556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Rectangle 135"/>
          <p:cNvSpPr/>
          <p:nvPr/>
        </p:nvSpPr>
        <p:spPr>
          <a:xfrm>
            <a:off x="4554754" y="3869767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  <p:graphicFrame>
        <p:nvGraphicFramePr>
          <p:cNvPr id="43" name="Obje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34094"/>
              </p:ext>
            </p:extLst>
          </p:nvPr>
        </p:nvGraphicFramePr>
        <p:xfrm>
          <a:off x="4983076" y="3757028"/>
          <a:ext cx="594810" cy="594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0" name="Equation" r:id="rId32" imgW="393529" imgH="393529" progId="Equation.DSMT4">
                  <p:embed/>
                </p:oleObj>
              </mc:Choice>
              <mc:Fallback>
                <p:oleObj name="Equation" r:id="rId32" imgW="393529" imgH="39352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076" y="3757028"/>
                        <a:ext cx="594810" cy="5948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822186" y="4287174"/>
            <a:ext cx="688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utilisant le cercle </a:t>
            </a:r>
            <a:r>
              <a:rPr lang="fr-FR" dirty="0" smtClean="0"/>
              <a:t>trigonométrique on compare    </a:t>
            </a:r>
            <a:endParaRPr lang="fr-FR" dirty="0"/>
          </a:p>
        </p:txBody>
      </p:sp>
      <p:graphicFrame>
        <p:nvGraphicFramePr>
          <p:cNvPr id="149" name="Obje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012825"/>
              </p:ext>
            </p:extLst>
          </p:nvPr>
        </p:nvGraphicFramePr>
        <p:xfrm>
          <a:off x="5757841" y="4341815"/>
          <a:ext cx="583960" cy="261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1" name="Equation" r:id="rId34" imgW="368280" imgH="164880" progId="Equation.DSMT4">
                  <p:embed/>
                </p:oleObj>
              </mc:Choice>
              <mc:Fallback>
                <p:oleObj name="Equation" r:id="rId34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41" y="4341815"/>
                        <a:ext cx="583960" cy="261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" name="Rectangle 183"/>
          <p:cNvSpPr/>
          <p:nvPr/>
        </p:nvSpPr>
        <p:spPr>
          <a:xfrm>
            <a:off x="6343715" y="4256041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190" name="Rectangle 189"/>
          <p:cNvSpPr/>
          <p:nvPr/>
        </p:nvSpPr>
        <p:spPr>
          <a:xfrm>
            <a:off x="6657247" y="42560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2186" y="4741090"/>
            <a:ext cx="1706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On trouve que : </a:t>
            </a:r>
          </a:p>
        </p:txBody>
      </p:sp>
      <p:graphicFrame>
        <p:nvGraphicFramePr>
          <p:cNvPr id="191" name="Obje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285441"/>
              </p:ext>
            </p:extLst>
          </p:nvPr>
        </p:nvGraphicFramePr>
        <p:xfrm>
          <a:off x="2486182" y="4777324"/>
          <a:ext cx="85883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2" name="Equation" r:id="rId36" imgW="558720" imgH="177480" progId="Equation.DSMT4">
                  <p:embed/>
                </p:oleObj>
              </mc:Choice>
              <mc:Fallback>
                <p:oleObj name="Equation" r:id="rId36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182" y="4777324"/>
                        <a:ext cx="858837" cy="271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3423318" y="4728390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graphicFrame>
        <p:nvGraphicFramePr>
          <p:cNvPr id="62" name="Obje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443164"/>
              </p:ext>
            </p:extLst>
          </p:nvPr>
        </p:nvGraphicFramePr>
        <p:xfrm>
          <a:off x="4659690" y="4603862"/>
          <a:ext cx="2039175" cy="592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3" name="Equation" r:id="rId38" imgW="1473200" imgH="431800" progId="Equation.DSMT4">
                  <p:embed/>
                </p:oleObj>
              </mc:Choice>
              <mc:Fallback>
                <p:oleObj name="Equation" r:id="rId38" imgW="1473200" imgH="4318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690" y="4603862"/>
                        <a:ext cx="2039175" cy="592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Rectangle 63"/>
          <p:cNvSpPr/>
          <p:nvPr/>
        </p:nvSpPr>
        <p:spPr>
          <a:xfrm>
            <a:off x="822186" y="5238195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Donc : </a:t>
            </a:r>
          </a:p>
        </p:txBody>
      </p:sp>
      <p:graphicFrame>
        <p:nvGraphicFramePr>
          <p:cNvPr id="65" name="Obje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729623"/>
              </p:ext>
            </p:extLst>
          </p:nvPr>
        </p:nvGraphicFramePr>
        <p:xfrm>
          <a:off x="1689251" y="5110422"/>
          <a:ext cx="2341710" cy="67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4" name="Equation" r:id="rId40" imgW="1498320" imgH="431640" progId="Equation.DSMT4">
                  <p:embed/>
                </p:oleObj>
              </mc:Choice>
              <mc:Fallback>
                <p:oleObj name="Equation" r:id="rId40" imgW="1498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1689251" y="5110422"/>
                        <a:ext cx="2341710" cy="67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2"/>
          <p:cNvSpPr>
            <a:spLocks noChangeArrowheads="1"/>
          </p:cNvSpPr>
          <p:nvPr/>
        </p:nvSpPr>
        <p:spPr bwMode="auto">
          <a:xfrm>
            <a:off x="8880129" y="1265809"/>
            <a:ext cx="2350866" cy="239188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13" name="Text Box 8"/>
          <p:cNvSpPr txBox="1">
            <a:spLocks noChangeArrowheads="1"/>
          </p:cNvSpPr>
          <p:nvPr/>
        </p:nvSpPr>
        <p:spPr bwMode="auto">
          <a:xfrm>
            <a:off x="10303585" y="269031"/>
            <a:ext cx="330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3600" dirty="0"/>
              <a:t>+</a:t>
            </a:r>
          </a:p>
        </p:txBody>
      </p:sp>
      <p:sp>
        <p:nvSpPr>
          <p:cNvPr id="114" name="Freeform 3"/>
          <p:cNvSpPr>
            <a:spLocks/>
          </p:cNvSpPr>
          <p:nvPr/>
        </p:nvSpPr>
        <p:spPr bwMode="auto">
          <a:xfrm flipV="1">
            <a:off x="8577143" y="2557909"/>
            <a:ext cx="3274438" cy="52016"/>
          </a:xfrm>
          <a:custGeom>
            <a:avLst/>
            <a:gdLst>
              <a:gd name="T0" fmla="*/ 0 w 3182"/>
              <a:gd name="T1" fmla="*/ 0 h 5"/>
              <a:gd name="T2" fmla="*/ 5051425 w 3182"/>
              <a:gd name="T3" fmla="*/ 7938 h 5"/>
              <a:gd name="T4" fmla="*/ 0 60000 65536"/>
              <a:gd name="T5" fmla="*/ 0 60000 65536"/>
              <a:gd name="T6" fmla="*/ 0 w 3182"/>
              <a:gd name="T7" fmla="*/ 0 h 5"/>
              <a:gd name="T8" fmla="*/ 3182 w 318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2" h="5">
                <a:moveTo>
                  <a:pt x="0" y="0"/>
                </a:moveTo>
                <a:lnTo>
                  <a:pt x="3182" y="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6" name="Line 4"/>
          <p:cNvSpPr>
            <a:spLocks noChangeShapeType="1"/>
          </p:cNvSpPr>
          <p:nvPr/>
        </p:nvSpPr>
        <p:spPr bwMode="auto">
          <a:xfrm flipH="1" flipV="1">
            <a:off x="10047130" y="813117"/>
            <a:ext cx="57467" cy="298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9" name="Text Box 5"/>
          <p:cNvSpPr txBox="1">
            <a:spLocks noChangeArrowheads="1"/>
          </p:cNvSpPr>
          <p:nvPr/>
        </p:nvSpPr>
        <p:spPr bwMode="auto">
          <a:xfrm>
            <a:off x="9491672" y="2557908"/>
            <a:ext cx="637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2400" dirty="0"/>
              <a:t>0</a:t>
            </a:r>
          </a:p>
        </p:txBody>
      </p:sp>
      <p:sp>
        <p:nvSpPr>
          <p:cNvPr id="123" name="Text Box 12"/>
          <p:cNvSpPr txBox="1">
            <a:spLocks noChangeArrowheads="1"/>
          </p:cNvSpPr>
          <p:nvPr/>
        </p:nvSpPr>
        <p:spPr bwMode="auto">
          <a:xfrm>
            <a:off x="9959211" y="1688198"/>
            <a:ext cx="446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I</a:t>
            </a:r>
            <a:endParaRPr lang="fr-FR" altLang="fr-FR" sz="2000" b="1" dirty="0"/>
          </a:p>
        </p:txBody>
      </p:sp>
      <p:sp>
        <p:nvSpPr>
          <p:cNvPr id="127" name="Text Box 23"/>
          <p:cNvSpPr txBox="1">
            <a:spLocks noChangeArrowheads="1"/>
          </p:cNvSpPr>
          <p:nvPr/>
        </p:nvSpPr>
        <p:spPr bwMode="auto">
          <a:xfrm>
            <a:off x="11230995" y="1152941"/>
            <a:ext cx="286649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b="1" dirty="0"/>
              <a:t>1</a:t>
            </a:r>
          </a:p>
        </p:txBody>
      </p:sp>
      <p:sp>
        <p:nvSpPr>
          <p:cNvPr id="129" name="Oval 13"/>
          <p:cNvSpPr>
            <a:spLocks noChangeArrowheads="1"/>
          </p:cNvSpPr>
          <p:nvPr/>
        </p:nvSpPr>
        <p:spPr bwMode="auto">
          <a:xfrm flipV="1">
            <a:off x="1003641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4" name="Oval 13"/>
          <p:cNvSpPr>
            <a:spLocks noChangeArrowheads="1"/>
          </p:cNvSpPr>
          <p:nvPr/>
        </p:nvSpPr>
        <p:spPr bwMode="auto">
          <a:xfrm flipV="1">
            <a:off x="1118508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37" name="Oval 13"/>
          <p:cNvSpPr>
            <a:spLocks noChangeArrowheads="1"/>
          </p:cNvSpPr>
          <p:nvPr/>
        </p:nvSpPr>
        <p:spPr bwMode="auto">
          <a:xfrm flipV="1">
            <a:off x="10840018" y="1544601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38" name="Connecteur droit 137"/>
          <p:cNvCxnSpPr/>
          <p:nvPr/>
        </p:nvCxnSpPr>
        <p:spPr>
          <a:xfrm flipV="1">
            <a:off x="8880129" y="762000"/>
            <a:ext cx="2816571" cy="3191364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9" name="Freeform 7"/>
          <p:cNvSpPr>
            <a:spLocks/>
          </p:cNvSpPr>
          <p:nvPr/>
        </p:nvSpPr>
        <p:spPr bwMode="auto">
          <a:xfrm>
            <a:off x="10036418" y="473648"/>
            <a:ext cx="575733" cy="792162"/>
          </a:xfrm>
          <a:custGeom>
            <a:avLst/>
            <a:gdLst>
              <a:gd name="T0" fmla="*/ 0 w 272"/>
              <a:gd name="T1" fmla="*/ 0 h 499"/>
              <a:gd name="T2" fmla="*/ 181 w 272"/>
              <a:gd name="T3" fmla="*/ 227 h 499"/>
              <a:gd name="T4" fmla="*/ 272 w 272"/>
              <a:gd name="T5" fmla="*/ 499 h 499"/>
              <a:gd name="T6" fmla="*/ 0 60000 65536"/>
              <a:gd name="T7" fmla="*/ 0 60000 65536"/>
              <a:gd name="T8" fmla="*/ 0 60000 65536"/>
              <a:gd name="T9" fmla="*/ 0 w 272"/>
              <a:gd name="T10" fmla="*/ 0 h 499"/>
              <a:gd name="T11" fmla="*/ 272 w 27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99">
                <a:moveTo>
                  <a:pt x="0" y="0"/>
                </a:moveTo>
                <a:cubicBezTo>
                  <a:pt x="68" y="72"/>
                  <a:pt x="136" y="144"/>
                  <a:pt x="181" y="227"/>
                </a:cubicBezTo>
                <a:cubicBezTo>
                  <a:pt x="226" y="310"/>
                  <a:pt x="249" y="404"/>
                  <a:pt x="272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0" name="Text Box 12"/>
          <p:cNvSpPr txBox="1">
            <a:spLocks noChangeArrowheads="1"/>
          </p:cNvSpPr>
          <p:nvPr/>
        </p:nvSpPr>
        <p:spPr bwMode="auto">
          <a:xfrm>
            <a:off x="10109670" y="1065753"/>
            <a:ext cx="387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J</a:t>
            </a:r>
            <a:endParaRPr lang="fr-FR" altLang="fr-FR" sz="2000" b="1" dirty="0"/>
          </a:p>
        </p:txBody>
      </p:sp>
      <p:sp>
        <p:nvSpPr>
          <p:cNvPr id="141" name="Oval 13"/>
          <p:cNvSpPr>
            <a:spLocks noChangeArrowheads="1"/>
          </p:cNvSpPr>
          <p:nvPr/>
        </p:nvSpPr>
        <p:spPr bwMode="auto">
          <a:xfrm flipV="1">
            <a:off x="10012153" y="1194010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42" name="AutoShape 20"/>
          <p:cNvSpPr>
            <a:spLocks noChangeArrowheads="1"/>
          </p:cNvSpPr>
          <p:nvPr/>
        </p:nvSpPr>
        <p:spPr bwMode="auto">
          <a:xfrm>
            <a:off x="10579120" y="592197"/>
            <a:ext cx="605968" cy="243207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43" name="Obje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404137"/>
              </p:ext>
            </p:extLst>
          </p:nvPr>
        </p:nvGraphicFramePr>
        <p:xfrm>
          <a:off x="8816975" y="3235325"/>
          <a:ext cx="447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5" name="Equation" r:id="rId42" imgW="266400" imgH="444240" progId="Equation.DSMT4">
                  <p:embed/>
                </p:oleObj>
              </mc:Choice>
              <mc:Fallback>
                <p:oleObj name="Equation" r:id="rId42" imgW="266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6975" y="3235325"/>
                        <a:ext cx="4476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085778"/>
              </p:ext>
            </p:extLst>
          </p:nvPr>
        </p:nvGraphicFramePr>
        <p:xfrm>
          <a:off x="9808817" y="1299360"/>
          <a:ext cx="1206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6" name="Equation" r:id="rId44" imgW="101520" imgH="177480" progId="Equation.DSMT4">
                  <p:embed/>
                </p:oleObj>
              </mc:Choice>
              <mc:Fallback>
                <p:oleObj name="Equation" r:id="rId44" imgW="101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8817" y="1299360"/>
                        <a:ext cx="12065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Forme libre 144"/>
          <p:cNvSpPr/>
          <p:nvPr/>
        </p:nvSpPr>
        <p:spPr>
          <a:xfrm>
            <a:off x="10153262" y="1265810"/>
            <a:ext cx="686756" cy="384720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Oval 13"/>
          <p:cNvSpPr>
            <a:spLocks noChangeArrowheads="1"/>
          </p:cNvSpPr>
          <p:nvPr/>
        </p:nvSpPr>
        <p:spPr bwMode="auto">
          <a:xfrm flipV="1">
            <a:off x="11172573" y="1173013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47" name="Connecteur droit avec flèche 146"/>
          <p:cNvCxnSpPr/>
          <p:nvPr/>
        </p:nvCxnSpPr>
        <p:spPr>
          <a:xfrm flipH="1" flipV="1">
            <a:off x="11216451" y="221503"/>
            <a:ext cx="23310" cy="9845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 flipV="1">
            <a:off x="9216949" y="368300"/>
            <a:ext cx="2214670" cy="3645198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H="1" flipV="1">
            <a:off x="11218255" y="52711"/>
            <a:ext cx="33580" cy="4022243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51" name="Obje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055116"/>
              </p:ext>
            </p:extLst>
          </p:nvPr>
        </p:nvGraphicFramePr>
        <p:xfrm>
          <a:off x="10760453" y="1726987"/>
          <a:ext cx="320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27" name="Equation" r:id="rId46" imgW="190440" imgH="444240" progId="Equation.DSMT4">
                  <p:embed/>
                </p:oleObj>
              </mc:Choice>
              <mc:Fallback>
                <p:oleObj name="Equation" r:id="rId46" imgW="190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0453" y="1726987"/>
                        <a:ext cx="3206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Forme libre 151"/>
          <p:cNvSpPr/>
          <p:nvPr/>
        </p:nvSpPr>
        <p:spPr>
          <a:xfrm rot="10073827">
            <a:off x="9420759" y="3323217"/>
            <a:ext cx="697044" cy="412134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9474401" y="6519446"/>
            <a:ext cx="28154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1600" dirty="0"/>
              <a:t>Création :ATMANI NAJIB</a:t>
            </a:r>
          </a:p>
        </p:txBody>
      </p:sp>
    </p:spTree>
    <p:extLst>
      <p:ext uri="{BB962C8B-B14F-4D97-AF65-F5344CB8AC3E}">
        <p14:creationId xmlns:p14="http://schemas.microsoft.com/office/powerpoint/2010/main" val="33939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" grpId="0"/>
      <p:bldP spid="3" grpId="0"/>
      <p:bldP spid="6" grpId="0"/>
      <p:bldP spid="13" grpId="0"/>
      <p:bldP spid="14" grpId="0"/>
      <p:bldP spid="18" grpId="0"/>
      <p:bldP spid="124" grpId="0"/>
      <p:bldP spid="128" grpId="0"/>
      <p:bldP spid="23" grpId="0"/>
      <p:bldP spid="132" grpId="0"/>
      <p:bldP spid="35" grpId="0"/>
      <p:bldP spid="133" grpId="0"/>
      <p:bldP spid="136" grpId="0"/>
      <p:bldP spid="57" grpId="0"/>
      <p:bldP spid="184" grpId="0"/>
      <p:bldP spid="190" grpId="0"/>
      <p:bldP spid="59" grpId="0"/>
      <p:bldP spid="60" grpId="0"/>
      <p:bldP spid="64" grpId="0"/>
      <p:bldP spid="142" grpId="0" animBg="1"/>
      <p:bldP spid="145" grpId="0" animBg="1"/>
      <p:bldP spid="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val 2"/>
          <p:cNvSpPr>
            <a:spLocks noChangeArrowheads="1"/>
          </p:cNvSpPr>
          <p:nvPr/>
        </p:nvSpPr>
        <p:spPr bwMode="auto">
          <a:xfrm>
            <a:off x="8880129" y="1406948"/>
            <a:ext cx="2350866" cy="2391888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10303585" y="269031"/>
            <a:ext cx="330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3600" dirty="0"/>
              <a:t>+</a:t>
            </a:r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1" name="Rectangle 9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5" name="Rectangle 9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9" name="Rectangle 9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" name="Rectangle 11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" name="Rectangle 11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117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117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18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Rectangle 119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719526" y="1038550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Solution: </a:t>
            </a:r>
            <a:endParaRPr lang="fr-FR" dirty="0"/>
          </a:p>
        </p:txBody>
      </p:sp>
      <p:sp>
        <p:nvSpPr>
          <p:cNvPr id="31" name="Rectangle 123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078240" y="546030"/>
            <a:ext cx="4493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Résoudre </a:t>
            </a:r>
            <a:r>
              <a:rPr lang="fr-FR" dirty="0"/>
              <a:t>dans  </a:t>
            </a:r>
            <a:r>
              <a:rPr lang="fr-FR" dirty="0" smtClean="0"/>
              <a:t>             l’inéquation suivante </a:t>
            </a:r>
            <a:r>
              <a:rPr lang="fr-FR" dirty="0"/>
              <a:t>: </a:t>
            </a:r>
          </a:p>
        </p:txBody>
      </p:sp>
      <p:graphicFrame>
        <p:nvGraphicFramePr>
          <p:cNvPr id="99" name="Obje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85729"/>
              </p:ext>
            </p:extLst>
          </p:nvPr>
        </p:nvGraphicFramePr>
        <p:xfrm>
          <a:off x="6411954" y="401994"/>
          <a:ext cx="1177849" cy="60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97" name="Equation" r:id="rId3" imgW="838080" imgH="431640" progId="Equation.DSMT4">
                  <p:embed/>
                </p:oleObj>
              </mc:Choice>
              <mc:Fallback>
                <p:oleObj name="Equation" r:id="rId3" imgW="838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54" y="401994"/>
                        <a:ext cx="1177849" cy="607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8884"/>
              </p:ext>
            </p:extLst>
          </p:nvPr>
        </p:nvGraphicFramePr>
        <p:xfrm>
          <a:off x="1816301" y="896720"/>
          <a:ext cx="1134862" cy="633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98" name="Equation" r:id="rId5" imgW="838080" imgH="431640" progId="Equation.DSMT4">
                  <p:embed/>
                </p:oleObj>
              </mc:Choice>
              <mc:Fallback>
                <p:oleObj name="Equation" r:id="rId5" imgW="838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301" y="896720"/>
                        <a:ext cx="1134862" cy="633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3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964742" y="1009344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graphicFrame>
        <p:nvGraphicFramePr>
          <p:cNvPr id="96" name="Obje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959372"/>
              </p:ext>
            </p:extLst>
          </p:nvPr>
        </p:nvGraphicFramePr>
        <p:xfrm>
          <a:off x="4185299" y="934325"/>
          <a:ext cx="15986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99" name="Equation" r:id="rId7" imgW="1117440" imgH="431640" progId="Equation.DSMT4">
                  <p:embed/>
                </p:oleObj>
              </mc:Choice>
              <mc:Fallback>
                <p:oleObj name="Equation" r:id="rId7" imgW="1117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5299" y="934325"/>
                        <a:ext cx="1598612" cy="612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Freeform 3"/>
          <p:cNvSpPr>
            <a:spLocks/>
          </p:cNvSpPr>
          <p:nvPr/>
        </p:nvSpPr>
        <p:spPr bwMode="auto">
          <a:xfrm flipV="1">
            <a:off x="8577143" y="2557909"/>
            <a:ext cx="3274438" cy="52016"/>
          </a:xfrm>
          <a:custGeom>
            <a:avLst/>
            <a:gdLst>
              <a:gd name="T0" fmla="*/ 0 w 3182"/>
              <a:gd name="T1" fmla="*/ 0 h 5"/>
              <a:gd name="T2" fmla="*/ 5051425 w 3182"/>
              <a:gd name="T3" fmla="*/ 7938 h 5"/>
              <a:gd name="T4" fmla="*/ 0 60000 65536"/>
              <a:gd name="T5" fmla="*/ 0 60000 65536"/>
              <a:gd name="T6" fmla="*/ 0 w 3182"/>
              <a:gd name="T7" fmla="*/ 0 h 5"/>
              <a:gd name="T8" fmla="*/ 3182 w 3182"/>
              <a:gd name="T9" fmla="*/ 5 h 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2" h="5">
                <a:moveTo>
                  <a:pt x="0" y="0"/>
                </a:moveTo>
                <a:lnTo>
                  <a:pt x="3182" y="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1" name="Line 4"/>
          <p:cNvSpPr>
            <a:spLocks noChangeShapeType="1"/>
          </p:cNvSpPr>
          <p:nvPr/>
        </p:nvSpPr>
        <p:spPr bwMode="auto">
          <a:xfrm flipH="1" flipV="1">
            <a:off x="10047130" y="813117"/>
            <a:ext cx="57467" cy="298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" name="Text Box 5"/>
          <p:cNvSpPr txBox="1">
            <a:spLocks noChangeArrowheads="1"/>
          </p:cNvSpPr>
          <p:nvPr/>
        </p:nvSpPr>
        <p:spPr bwMode="auto">
          <a:xfrm>
            <a:off x="9491672" y="2557908"/>
            <a:ext cx="637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fr-FR" altLang="fr-FR" sz="2400" dirty="0"/>
              <a:t>0</a:t>
            </a: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9959211" y="1688198"/>
            <a:ext cx="446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I</a:t>
            </a:r>
            <a:endParaRPr lang="fr-FR" altLang="fr-FR" sz="2000" b="1" dirty="0"/>
          </a:p>
        </p:txBody>
      </p:sp>
      <p:sp>
        <p:nvSpPr>
          <p:cNvPr id="105" name="Oval 13"/>
          <p:cNvSpPr>
            <a:spLocks noChangeArrowheads="1"/>
          </p:cNvSpPr>
          <p:nvPr/>
        </p:nvSpPr>
        <p:spPr bwMode="auto">
          <a:xfrm flipV="1">
            <a:off x="1003641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6" name="Oval 13"/>
          <p:cNvSpPr>
            <a:spLocks noChangeArrowheads="1"/>
          </p:cNvSpPr>
          <p:nvPr/>
        </p:nvSpPr>
        <p:spPr bwMode="auto">
          <a:xfrm flipV="1">
            <a:off x="11185088" y="2489187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7" name="Oval 13"/>
          <p:cNvSpPr>
            <a:spLocks noChangeArrowheads="1"/>
          </p:cNvSpPr>
          <p:nvPr/>
        </p:nvSpPr>
        <p:spPr bwMode="auto">
          <a:xfrm flipV="1">
            <a:off x="10751646" y="1578731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09" name="Freeform 7"/>
          <p:cNvSpPr>
            <a:spLocks/>
          </p:cNvSpPr>
          <p:nvPr/>
        </p:nvSpPr>
        <p:spPr bwMode="auto">
          <a:xfrm>
            <a:off x="10036418" y="473648"/>
            <a:ext cx="575733" cy="792162"/>
          </a:xfrm>
          <a:custGeom>
            <a:avLst/>
            <a:gdLst>
              <a:gd name="T0" fmla="*/ 0 w 272"/>
              <a:gd name="T1" fmla="*/ 0 h 499"/>
              <a:gd name="T2" fmla="*/ 181 w 272"/>
              <a:gd name="T3" fmla="*/ 227 h 499"/>
              <a:gd name="T4" fmla="*/ 272 w 272"/>
              <a:gd name="T5" fmla="*/ 499 h 499"/>
              <a:gd name="T6" fmla="*/ 0 60000 65536"/>
              <a:gd name="T7" fmla="*/ 0 60000 65536"/>
              <a:gd name="T8" fmla="*/ 0 60000 65536"/>
              <a:gd name="T9" fmla="*/ 0 w 272"/>
              <a:gd name="T10" fmla="*/ 0 h 499"/>
              <a:gd name="T11" fmla="*/ 272 w 272"/>
              <a:gd name="T12" fmla="*/ 499 h 4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99">
                <a:moveTo>
                  <a:pt x="0" y="0"/>
                </a:moveTo>
                <a:cubicBezTo>
                  <a:pt x="68" y="72"/>
                  <a:pt x="136" y="144"/>
                  <a:pt x="181" y="227"/>
                </a:cubicBezTo>
                <a:cubicBezTo>
                  <a:pt x="226" y="310"/>
                  <a:pt x="249" y="404"/>
                  <a:pt x="272" y="49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0" name="Text Box 12"/>
          <p:cNvSpPr txBox="1">
            <a:spLocks noChangeArrowheads="1"/>
          </p:cNvSpPr>
          <p:nvPr/>
        </p:nvSpPr>
        <p:spPr bwMode="auto">
          <a:xfrm>
            <a:off x="10109670" y="1065753"/>
            <a:ext cx="387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000" b="1" dirty="0" smtClean="0"/>
              <a:t>J</a:t>
            </a:r>
            <a:endParaRPr lang="fr-FR" altLang="fr-FR" sz="2000" b="1" dirty="0"/>
          </a:p>
        </p:txBody>
      </p:sp>
      <p:sp>
        <p:nvSpPr>
          <p:cNvPr id="111" name="Oval 13"/>
          <p:cNvSpPr>
            <a:spLocks noChangeArrowheads="1"/>
          </p:cNvSpPr>
          <p:nvPr/>
        </p:nvSpPr>
        <p:spPr bwMode="auto">
          <a:xfrm flipV="1">
            <a:off x="9161693" y="1663371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18" name="Obje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421556"/>
              </p:ext>
            </p:extLst>
          </p:nvPr>
        </p:nvGraphicFramePr>
        <p:xfrm>
          <a:off x="8521931" y="3216620"/>
          <a:ext cx="6397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0" name="Equation" r:id="rId9" imgW="380880" imgH="444240" progId="Equation.DSMT4">
                  <p:embed/>
                </p:oleObj>
              </mc:Choice>
              <mc:Fallback>
                <p:oleObj name="Equation" r:id="rId9" imgW="380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931" y="3216620"/>
                        <a:ext cx="639762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1731"/>
              </p:ext>
            </p:extLst>
          </p:nvPr>
        </p:nvGraphicFramePr>
        <p:xfrm>
          <a:off x="9808817" y="1299360"/>
          <a:ext cx="1206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1" name="Equation" r:id="rId11" imgW="101520" imgH="177480" progId="Equation.DSMT4">
                  <p:embed/>
                </p:oleObj>
              </mc:Choice>
              <mc:Fallback>
                <p:oleObj name="Equation" r:id="rId11" imgW="101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8817" y="1299360"/>
                        <a:ext cx="12065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Forme libre 124"/>
          <p:cNvSpPr/>
          <p:nvPr/>
        </p:nvSpPr>
        <p:spPr>
          <a:xfrm rot="12756944">
            <a:off x="8653857" y="2815547"/>
            <a:ext cx="833884" cy="532290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Oval 13"/>
          <p:cNvSpPr>
            <a:spLocks noChangeArrowheads="1"/>
          </p:cNvSpPr>
          <p:nvPr/>
        </p:nvSpPr>
        <p:spPr bwMode="auto">
          <a:xfrm flipV="1">
            <a:off x="9157403" y="3387003"/>
            <a:ext cx="116844" cy="14359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cxnSp>
        <p:nvCxnSpPr>
          <p:cNvPr id="135" name="Connecteur droit 134"/>
          <p:cNvCxnSpPr>
            <a:stCxn id="111" idx="5"/>
          </p:cNvCxnSpPr>
          <p:nvPr/>
        </p:nvCxnSpPr>
        <p:spPr>
          <a:xfrm>
            <a:off x="9261426" y="1684400"/>
            <a:ext cx="1578288" cy="6652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Rectangle 109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81182" y="499863"/>
            <a:ext cx="1370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Exercice: </a:t>
            </a:r>
            <a:endParaRPr lang="fr-FR" sz="2400" dirty="0"/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4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19526" y="1465864"/>
            <a:ext cx="1332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Équivaut à : 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" name="Rectangle 4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740501" y="1956795"/>
            <a:ext cx="1337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Et puisque : 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3" name="Rectangle 132"/>
          <p:cNvSpPr/>
          <p:nvPr/>
        </p:nvSpPr>
        <p:spPr>
          <a:xfrm>
            <a:off x="3082763" y="1984617"/>
            <a:ext cx="804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alors : </a:t>
            </a:r>
          </a:p>
        </p:txBody>
      </p:sp>
      <p:sp>
        <p:nvSpPr>
          <p:cNvPr id="38" name="Rectangle 5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36" name="Rectangle 135"/>
          <p:cNvSpPr/>
          <p:nvPr/>
        </p:nvSpPr>
        <p:spPr>
          <a:xfrm>
            <a:off x="3202435" y="1447011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  <p:sp>
        <p:nvSpPr>
          <p:cNvPr id="42" name="Rectangle 5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740501" y="2419408"/>
            <a:ext cx="6889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On utilisant le cercle </a:t>
            </a:r>
            <a:r>
              <a:rPr lang="fr-FR" dirty="0" smtClean="0"/>
              <a:t>trigonométrique on compare    </a:t>
            </a:r>
            <a:endParaRPr lang="fr-FR" dirty="0"/>
          </a:p>
        </p:txBody>
      </p:sp>
      <p:sp>
        <p:nvSpPr>
          <p:cNvPr id="184" name="Rectangle 183"/>
          <p:cNvSpPr/>
          <p:nvPr/>
        </p:nvSpPr>
        <p:spPr>
          <a:xfrm>
            <a:off x="6096000" y="2373057"/>
            <a:ext cx="37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61" name="Rectangle 9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94" name="Objet 1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56362"/>
              </p:ext>
            </p:extLst>
          </p:nvPr>
        </p:nvGraphicFramePr>
        <p:xfrm>
          <a:off x="10981257" y="1521311"/>
          <a:ext cx="3206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2" name="Equation" r:id="rId13" imgW="190440" imgH="444240" progId="Equation.DSMT4">
                  <p:embed/>
                </p:oleObj>
              </mc:Choice>
              <mc:Fallback>
                <p:oleObj name="Equation" r:id="rId13" imgW="1904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1257" y="1521311"/>
                        <a:ext cx="320675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" name="Forme libre 195"/>
          <p:cNvSpPr/>
          <p:nvPr/>
        </p:nvSpPr>
        <p:spPr>
          <a:xfrm rot="15356443">
            <a:off x="8639905" y="1934951"/>
            <a:ext cx="796326" cy="574760"/>
          </a:xfrm>
          <a:custGeom>
            <a:avLst/>
            <a:gdLst>
              <a:gd name="connsiteX0" fmla="*/ 0 w 114300"/>
              <a:gd name="connsiteY0" fmla="*/ 0 h 371475"/>
              <a:gd name="connsiteX1" fmla="*/ 76200 w 114300"/>
              <a:gd name="connsiteY1" fmla="*/ 171450 h 371475"/>
              <a:gd name="connsiteX2" fmla="*/ 114300 w 114300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371475">
                <a:moveTo>
                  <a:pt x="0" y="0"/>
                </a:moveTo>
                <a:cubicBezTo>
                  <a:pt x="28575" y="54768"/>
                  <a:pt x="57150" y="109537"/>
                  <a:pt x="76200" y="171450"/>
                </a:cubicBezTo>
                <a:cubicBezTo>
                  <a:pt x="95250" y="233363"/>
                  <a:pt x="104775" y="302419"/>
                  <a:pt x="114300" y="371475"/>
                </a:cubicBezTo>
              </a:path>
            </a:pathLst>
          </a:cu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5515"/>
              </p:ext>
            </p:extLst>
          </p:nvPr>
        </p:nvGraphicFramePr>
        <p:xfrm>
          <a:off x="1636246" y="2885391"/>
          <a:ext cx="752849" cy="39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3" name="Equation" r:id="rId15" imgW="482391" imgH="253890" progId="Equation.DSMT4">
                  <p:embed/>
                </p:oleObj>
              </mc:Choice>
              <mc:Fallback>
                <p:oleObj name="Equation" r:id="rId15" imgW="482391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246" y="2885391"/>
                        <a:ext cx="752849" cy="391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5" name="Obje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40685"/>
              </p:ext>
            </p:extLst>
          </p:nvPr>
        </p:nvGraphicFramePr>
        <p:xfrm>
          <a:off x="1977448" y="1362590"/>
          <a:ext cx="1102206" cy="61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4" name="Equation" r:id="rId17" imgW="863225" imgH="393529" progId="Equation.DSMT4">
                  <p:embed/>
                </p:oleObj>
              </mc:Choice>
              <mc:Fallback>
                <p:oleObj name="Equation" r:id="rId17" imgW="863225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448" y="1362590"/>
                        <a:ext cx="1102206" cy="610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8" name="Obje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60997"/>
              </p:ext>
            </p:extLst>
          </p:nvPr>
        </p:nvGraphicFramePr>
        <p:xfrm>
          <a:off x="3690547" y="1353035"/>
          <a:ext cx="1350478" cy="595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5" name="Equation" r:id="rId19" imgW="965200" imgH="393700" progId="Equation.DSMT4">
                  <p:embed/>
                </p:oleObj>
              </mc:Choice>
              <mc:Fallback>
                <p:oleObj name="Equation" r:id="rId19" imgW="9652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547" y="1353035"/>
                        <a:ext cx="1350478" cy="5953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Rectangle 111"/>
          <p:cNvSpPr/>
          <p:nvPr/>
        </p:nvSpPr>
        <p:spPr>
          <a:xfrm>
            <a:off x="5041025" y="1465864"/>
            <a:ext cx="659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avec </a:t>
            </a:r>
          </a:p>
        </p:txBody>
      </p:sp>
      <p:pic>
        <p:nvPicPr>
          <p:cNvPr id="113" name="Image 112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195" y="1534776"/>
            <a:ext cx="534605" cy="231508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0" name="Obje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5913"/>
              </p:ext>
            </p:extLst>
          </p:nvPr>
        </p:nvGraphicFramePr>
        <p:xfrm>
          <a:off x="1976428" y="1974877"/>
          <a:ext cx="1104245" cy="382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6" name="Equation" r:id="rId22" imgW="710891" imgH="253890" progId="Equation.DSMT4">
                  <p:embed/>
                </p:oleObj>
              </mc:Choice>
              <mc:Fallback>
                <p:oleObj name="Equation" r:id="rId22" imgW="710891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28" y="1974877"/>
                        <a:ext cx="1104245" cy="382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2" name="Obje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474676"/>
              </p:ext>
            </p:extLst>
          </p:nvPr>
        </p:nvGraphicFramePr>
        <p:xfrm>
          <a:off x="3875337" y="1866600"/>
          <a:ext cx="775154" cy="648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7" name="Equation" r:id="rId24" imgW="469696" imgH="393529" progId="Equation.DSMT4">
                  <p:embed/>
                </p:oleObj>
              </mc:Choice>
              <mc:Fallback>
                <p:oleObj name="Equation" r:id="rId24" imgW="469696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337" y="1866600"/>
                        <a:ext cx="775154" cy="648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4" name="Obje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879490"/>
              </p:ext>
            </p:extLst>
          </p:nvPr>
        </p:nvGraphicFramePr>
        <p:xfrm>
          <a:off x="5183671" y="1888253"/>
          <a:ext cx="896859" cy="61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8" name="Equation" r:id="rId26" imgW="571252" imgH="393529" progId="Equation.DSMT4">
                  <p:embed/>
                </p:oleObj>
              </mc:Choice>
              <mc:Fallback>
                <p:oleObj name="Equation" r:id="rId26" imgW="571252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671" y="1888253"/>
                        <a:ext cx="896859" cy="612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tangle 113"/>
          <p:cNvSpPr/>
          <p:nvPr/>
        </p:nvSpPr>
        <p:spPr>
          <a:xfrm>
            <a:off x="4755349" y="199652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ou</a:t>
            </a:r>
            <a:endParaRPr lang="fr-FR" dirty="0"/>
          </a:p>
        </p:txBody>
      </p:sp>
      <p:graphicFrame>
        <p:nvGraphicFramePr>
          <p:cNvPr id="116" name="Obje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654930"/>
              </p:ext>
            </p:extLst>
          </p:nvPr>
        </p:nvGraphicFramePr>
        <p:xfrm>
          <a:off x="5535995" y="2506910"/>
          <a:ext cx="642670" cy="24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09" name="Equation" r:id="rId28" imgW="368280" imgH="139680" progId="Equation.DSMT4">
                  <p:embed/>
                </p:oleObj>
              </mc:Choice>
              <mc:Fallback>
                <p:oleObj name="Equation" r:id="rId28" imgW="3682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995" y="2506910"/>
                        <a:ext cx="642670" cy="242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6" name="Obje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769625"/>
              </p:ext>
            </p:extLst>
          </p:nvPr>
        </p:nvGraphicFramePr>
        <p:xfrm>
          <a:off x="6421899" y="2237475"/>
          <a:ext cx="600498" cy="69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0" name="Equation" r:id="rId30" imgW="368140" imgH="431613" progId="Equation.DSMT4">
                  <p:embed/>
                </p:oleObj>
              </mc:Choice>
              <mc:Fallback>
                <p:oleObj name="Equation" r:id="rId30" imgW="368140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899" y="2237475"/>
                        <a:ext cx="600498" cy="6928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5"/>
          <p:cNvSpPr/>
          <p:nvPr/>
        </p:nvSpPr>
        <p:spPr>
          <a:xfrm>
            <a:off x="878274" y="2885391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Dans :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390931" y="2891225"/>
            <a:ext cx="1623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on trouve que :</a:t>
            </a: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9" name="Obje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6364"/>
              </p:ext>
            </p:extLst>
          </p:nvPr>
        </p:nvGraphicFramePr>
        <p:xfrm>
          <a:off x="3958027" y="2788740"/>
          <a:ext cx="2309197" cy="611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1" name="Equation" r:id="rId32" imgW="1625600" imgH="431800" progId="Equation.DSMT4">
                  <p:embed/>
                </p:oleObj>
              </mc:Choice>
              <mc:Fallback>
                <p:oleObj name="Equation" r:id="rId32" imgW="1625600" imgH="4318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027" y="2788740"/>
                        <a:ext cx="2309197" cy="611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3" name="Connecteur droit 122"/>
          <p:cNvCxnSpPr/>
          <p:nvPr/>
        </p:nvCxnSpPr>
        <p:spPr>
          <a:xfrm>
            <a:off x="9228610" y="1596372"/>
            <a:ext cx="0" cy="1036412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27" name="Objet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539"/>
              </p:ext>
            </p:extLst>
          </p:nvPr>
        </p:nvGraphicFramePr>
        <p:xfrm>
          <a:off x="7802386" y="1511872"/>
          <a:ext cx="1268413" cy="48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2" name="Equation" r:id="rId34" imgW="863280" imgH="444240" progId="Equation.DSMT4">
                  <p:embed/>
                </p:oleObj>
              </mc:Choice>
              <mc:Fallback>
                <p:oleObj name="Equation" r:id="rId34" imgW="863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386" y="1511872"/>
                        <a:ext cx="1268413" cy="484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9" name="Connecteur droit 128"/>
          <p:cNvCxnSpPr/>
          <p:nvPr/>
        </p:nvCxnSpPr>
        <p:spPr>
          <a:xfrm>
            <a:off x="9215825" y="2632784"/>
            <a:ext cx="0" cy="955479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4" name="Obje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07942"/>
              </p:ext>
            </p:extLst>
          </p:nvPr>
        </p:nvGraphicFramePr>
        <p:xfrm>
          <a:off x="8381087" y="2336064"/>
          <a:ext cx="392112" cy="16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3" name="Equation" r:id="rId36" imgW="266400" imgH="152280" progId="Equation.DSMT4">
                  <p:embed/>
                </p:oleObj>
              </mc:Choice>
              <mc:Fallback>
                <p:oleObj name="Equation" r:id="rId36" imgW="2664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087" y="2336064"/>
                        <a:ext cx="392112" cy="166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385202"/>
              </p:ext>
            </p:extLst>
          </p:nvPr>
        </p:nvGraphicFramePr>
        <p:xfrm>
          <a:off x="8576154" y="2742389"/>
          <a:ext cx="242888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4" name="Equation" r:id="rId38" imgW="164880" imgH="152280" progId="Equation.DSMT4">
                  <p:embed/>
                </p:oleObj>
              </mc:Choice>
              <mc:Fallback>
                <p:oleObj name="Equation" r:id="rId38" imgW="164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6154" y="2742389"/>
                        <a:ext cx="242888" cy="166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8" name="Connecteur droit 137"/>
          <p:cNvCxnSpPr/>
          <p:nvPr/>
        </p:nvCxnSpPr>
        <p:spPr>
          <a:xfrm>
            <a:off x="10810068" y="1573513"/>
            <a:ext cx="0" cy="1036412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8" name="Obje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50038"/>
              </p:ext>
            </p:extLst>
          </p:nvPr>
        </p:nvGraphicFramePr>
        <p:xfrm>
          <a:off x="10692014" y="2612418"/>
          <a:ext cx="270873" cy="45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5" name="Equation" r:id="rId40" imgW="291960" imgH="482400" progId="Equation.DSMT4">
                  <p:embed/>
                </p:oleObj>
              </mc:Choice>
              <mc:Fallback>
                <p:oleObj name="Equation" r:id="rId40" imgW="291960" imgH="482400" progId="Equation.DSMT4">
                  <p:embed/>
                  <p:pic>
                    <p:nvPicPr>
                      <p:cNvPr id="0" name="Obje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2014" y="2612418"/>
                        <a:ext cx="270873" cy="457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652274"/>
              </p:ext>
            </p:extLst>
          </p:nvPr>
        </p:nvGraphicFramePr>
        <p:xfrm>
          <a:off x="9019117" y="2612416"/>
          <a:ext cx="424619" cy="498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6" name="Equation" r:id="rId42" imgW="419040" imgH="482400" progId="Equation.DSMT4">
                  <p:embed/>
                </p:oleObj>
              </mc:Choice>
              <mc:Fallback>
                <p:oleObj name="Equation" r:id="rId42" imgW="4190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9117" y="2612416"/>
                        <a:ext cx="424619" cy="498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" name="AutoShape 19"/>
          <p:cNvSpPr>
            <a:spLocks noChangeArrowheads="1"/>
          </p:cNvSpPr>
          <p:nvPr/>
        </p:nvSpPr>
        <p:spPr bwMode="auto">
          <a:xfrm>
            <a:off x="7777896" y="2516602"/>
            <a:ext cx="1437929" cy="217488"/>
          </a:xfrm>
          <a:prstGeom prst="lef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42" name="Obje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88021"/>
              </p:ext>
            </p:extLst>
          </p:nvPr>
        </p:nvGraphicFramePr>
        <p:xfrm>
          <a:off x="3543924" y="546030"/>
          <a:ext cx="752849" cy="39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7" name="Equation" r:id="rId44" imgW="482391" imgH="253890" progId="Equation.DSMT4">
                  <p:embed/>
                </p:oleObj>
              </mc:Choice>
              <mc:Fallback>
                <p:oleObj name="Equation" r:id="rId44" imgW="482391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924" y="546030"/>
                        <a:ext cx="752849" cy="391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93759"/>
              </p:ext>
            </p:extLst>
          </p:nvPr>
        </p:nvGraphicFramePr>
        <p:xfrm>
          <a:off x="7112572" y="922001"/>
          <a:ext cx="10350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8" name="Equation" r:id="rId45" imgW="723600" imgH="431640" progId="Equation.DSMT4">
                  <p:embed/>
                </p:oleObj>
              </mc:Choice>
              <mc:Fallback>
                <p:oleObj name="Equation" r:id="rId4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572" y="922001"/>
                        <a:ext cx="1035050" cy="612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848621"/>
              </p:ext>
            </p:extLst>
          </p:nvPr>
        </p:nvGraphicFramePr>
        <p:xfrm>
          <a:off x="5836015" y="922001"/>
          <a:ext cx="127158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19" name="Equation" r:id="rId47" imgW="888840" imgH="431640" progId="Equation.DSMT4">
                  <p:embed/>
                </p:oleObj>
              </mc:Choice>
              <mc:Fallback>
                <p:oleObj name="Equation" r:id="rId47" imgW="888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6015" y="922001"/>
                        <a:ext cx="1271587" cy="612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9364216" y="6408761"/>
            <a:ext cx="28154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 b="1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rgbClr val="00009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1600" dirty="0"/>
              <a:t>Création :ATMANI NAJIB</a:t>
            </a:r>
          </a:p>
        </p:txBody>
      </p:sp>
    </p:spTree>
    <p:extLst>
      <p:ext uri="{BB962C8B-B14F-4D97-AF65-F5344CB8AC3E}">
        <p14:creationId xmlns:p14="http://schemas.microsoft.com/office/powerpoint/2010/main" val="110545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7" grpId="0" animBg="1"/>
      <p:bldP spid="111" grpId="0" animBg="1"/>
      <p:bldP spid="125" grpId="0" animBg="1"/>
      <p:bldP spid="126" grpId="0" animBg="1"/>
      <p:bldP spid="23" grpId="0"/>
      <p:bldP spid="35" grpId="0"/>
      <p:bldP spid="133" grpId="0"/>
      <p:bldP spid="136" grpId="0"/>
      <p:bldP spid="57" grpId="0"/>
      <p:bldP spid="184" grpId="0"/>
      <p:bldP spid="196" grpId="0" animBg="1"/>
      <p:bldP spid="112" grpId="0"/>
      <p:bldP spid="114" grpId="0"/>
      <p:bldP spid="66" grpId="0"/>
      <p:bldP spid="67" grpId="0"/>
      <p:bldP spid="1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1" name="Image5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2" y="403415"/>
            <a:ext cx="11083639" cy="6051177"/>
          </a:xfrm>
          <a:prstGeom prst="rect">
            <a:avLst/>
          </a:prstGeom>
          <a:noFill/>
        </p:spPr>
      </p:pic>
      <p:pic>
        <p:nvPicPr>
          <p:cNvPr id="522" name="Image5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788" y="630996"/>
            <a:ext cx="5289456" cy="3635669"/>
          </a:xfrm>
          <a:prstGeom prst="rect">
            <a:avLst/>
          </a:prstGeom>
          <a:noFill/>
        </p:spPr>
      </p:pic>
      <p:pic>
        <p:nvPicPr>
          <p:cNvPr id="4" name="Picture 2" descr="C:\Users\Propriétaire\AppData\Local\Microsoft\Windows\Temporary Internet Files\Content.IE5\OFOWAE8W\MCj0412570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72" y="4266663"/>
            <a:ext cx="2071688" cy="203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28860" y="4663456"/>
            <a:ext cx="6211976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tx2"/>
                </a:solidFill>
              </a:rPr>
              <a:t>TRIGONOMÉTRIE2: </a:t>
            </a:r>
            <a:r>
              <a:rPr lang="fr-FR" sz="2800" i="1" dirty="0" smtClean="0"/>
              <a:t>inéquations </a:t>
            </a:r>
            <a:r>
              <a:rPr lang="fr-FR" sz="2800" i="1" dirty="0"/>
              <a:t>Trigonométriques</a:t>
            </a:r>
            <a:r>
              <a:rPr lang="fr-FR" sz="3200" kern="1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  </a:t>
            </a:r>
            <a:endParaRPr lang="fr-FR" altLang="fr-FR" sz="32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fr-FR" altLang="fr-FR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7965300" y="6519446"/>
            <a:ext cx="37444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fr-FR" altLang="fr-FR" sz="1600" b="1" dirty="0"/>
              <a:t>Création :ATMANI NAJIB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402" y="3028829"/>
            <a:ext cx="2351617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4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7844</TotalTime>
  <Words>274</Words>
  <Application>Microsoft Office PowerPoint</Application>
  <PresentationFormat>Personnalisé</PresentationFormat>
  <Paragraphs>92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Thème Office</vt:lpstr>
      <vt:lpstr>Equation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: Vecteurs (1)</dc:title>
  <dc:creator>prof: Atmani najib</dc:creator>
  <cp:lastModifiedBy>atmani</cp:lastModifiedBy>
  <cp:revision>723</cp:revision>
  <dcterms:created xsi:type="dcterms:W3CDTF">2016-09-03T15:57:04Z</dcterms:created>
  <dcterms:modified xsi:type="dcterms:W3CDTF">2020-06-24T22:05:42Z</dcterms:modified>
</cp:coreProperties>
</file>