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0" r:id="rId1"/>
  </p:sldMasterIdLst>
  <p:notesMasterIdLst>
    <p:notesMasterId r:id="rId11"/>
  </p:notesMasterIdLst>
  <p:sldIdLst>
    <p:sldId id="315" r:id="rId2"/>
    <p:sldId id="343" r:id="rId3"/>
    <p:sldId id="344" r:id="rId4"/>
    <p:sldId id="348" r:id="rId5"/>
    <p:sldId id="349" r:id="rId6"/>
    <p:sldId id="347" r:id="rId7"/>
    <p:sldId id="345" r:id="rId8"/>
    <p:sldId id="346" r:id="rId9"/>
    <p:sldId id="35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2vG+w2ZpqTpVVzSS6PMcw==" hashData="Lqamvvw6kggjjq8UmixJNgxzJ4w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48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26" Type="http://schemas.openxmlformats.org/officeDocument/2006/relationships/image" Target="../media/image27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5" Type="http://schemas.openxmlformats.org/officeDocument/2006/relationships/image" Target="../media/image26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24" Type="http://schemas.openxmlformats.org/officeDocument/2006/relationships/image" Target="../media/image25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23" Type="http://schemas.openxmlformats.org/officeDocument/2006/relationships/image" Target="../media/image24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Relationship Id="rId27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18" Type="http://schemas.openxmlformats.org/officeDocument/2006/relationships/image" Target="../media/image63.wmf"/><Relationship Id="rId3" Type="http://schemas.openxmlformats.org/officeDocument/2006/relationships/image" Target="../media/image48.wmf"/><Relationship Id="rId21" Type="http://schemas.openxmlformats.org/officeDocument/2006/relationships/image" Target="../media/image66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20" Type="http://schemas.openxmlformats.org/officeDocument/2006/relationships/image" Target="../media/image65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19" Type="http://schemas.openxmlformats.org/officeDocument/2006/relationships/image" Target="../media/image64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Relationship Id="rId22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18" Type="http://schemas.openxmlformats.org/officeDocument/2006/relationships/image" Target="../media/image86.wmf"/><Relationship Id="rId3" Type="http://schemas.openxmlformats.org/officeDocument/2006/relationships/image" Target="../media/image71.wmf"/><Relationship Id="rId21" Type="http://schemas.openxmlformats.org/officeDocument/2006/relationships/image" Target="../media/image89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17" Type="http://schemas.openxmlformats.org/officeDocument/2006/relationships/image" Target="../media/image85.wmf"/><Relationship Id="rId2" Type="http://schemas.openxmlformats.org/officeDocument/2006/relationships/image" Target="../media/image70.wmf"/><Relationship Id="rId16" Type="http://schemas.openxmlformats.org/officeDocument/2006/relationships/image" Target="../media/image84.wmf"/><Relationship Id="rId20" Type="http://schemas.openxmlformats.org/officeDocument/2006/relationships/image" Target="../media/image88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83.wmf"/><Relationship Id="rId10" Type="http://schemas.openxmlformats.org/officeDocument/2006/relationships/image" Target="../media/image78.wmf"/><Relationship Id="rId19" Type="http://schemas.openxmlformats.org/officeDocument/2006/relationships/image" Target="../media/image87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5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9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0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0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0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CFC1-2817-4DC0-9B0E-AD7D97DFE9A5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3.bin"/><Relationship Id="rId39" Type="http://schemas.openxmlformats.org/officeDocument/2006/relationships/oleObject" Target="../embeddings/oleObject20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4.wmf"/><Relationship Id="rId42" Type="http://schemas.openxmlformats.org/officeDocument/2006/relationships/image" Target="../media/image18.wmf"/><Relationship Id="rId47" Type="http://schemas.openxmlformats.org/officeDocument/2006/relationships/oleObject" Target="../embeddings/oleObject24.bin"/><Relationship Id="rId50" Type="http://schemas.openxmlformats.org/officeDocument/2006/relationships/image" Target="../media/image22.wmf"/><Relationship Id="rId55" Type="http://schemas.openxmlformats.org/officeDocument/2006/relationships/oleObject" Target="../embeddings/oleObject28.bin"/><Relationship Id="rId63" Type="http://schemas.openxmlformats.org/officeDocument/2006/relationships/image" Target="../media/image28.w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9" Type="http://schemas.openxmlformats.org/officeDocument/2006/relationships/oleObject" Target="../embeddings/oleObject15.bin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32" Type="http://schemas.openxmlformats.org/officeDocument/2006/relationships/image" Target="../media/image13.wmf"/><Relationship Id="rId37" Type="http://schemas.openxmlformats.org/officeDocument/2006/relationships/oleObject" Target="../embeddings/oleObject19.bin"/><Relationship Id="rId40" Type="http://schemas.openxmlformats.org/officeDocument/2006/relationships/image" Target="../media/image17.wmf"/><Relationship Id="rId45" Type="http://schemas.openxmlformats.org/officeDocument/2006/relationships/oleObject" Target="../embeddings/oleObject23.bin"/><Relationship Id="rId53" Type="http://schemas.openxmlformats.org/officeDocument/2006/relationships/oleObject" Target="../embeddings/oleObject27.bin"/><Relationship Id="rId58" Type="http://schemas.openxmlformats.org/officeDocument/2006/relationships/image" Target="../media/image26.wmf"/><Relationship Id="rId5" Type="http://schemas.openxmlformats.org/officeDocument/2006/relationships/image" Target="../media/image2.wmf"/><Relationship Id="rId61" Type="http://schemas.openxmlformats.org/officeDocument/2006/relationships/image" Target="../media/image27.wmf"/><Relationship Id="rId19" Type="http://schemas.openxmlformats.org/officeDocument/2006/relationships/image" Target="../media/image8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2.wmf"/><Relationship Id="rId35" Type="http://schemas.openxmlformats.org/officeDocument/2006/relationships/oleObject" Target="../embeddings/oleObject18.bin"/><Relationship Id="rId43" Type="http://schemas.openxmlformats.org/officeDocument/2006/relationships/oleObject" Target="../embeddings/oleObject22.bin"/><Relationship Id="rId48" Type="http://schemas.openxmlformats.org/officeDocument/2006/relationships/image" Target="../media/image21.wmf"/><Relationship Id="rId56" Type="http://schemas.openxmlformats.org/officeDocument/2006/relationships/image" Target="../media/image25.wmf"/><Relationship Id="rId8" Type="http://schemas.openxmlformats.org/officeDocument/2006/relationships/oleObject" Target="../embeddings/oleObject3.bin"/><Relationship Id="rId51" Type="http://schemas.openxmlformats.org/officeDocument/2006/relationships/oleObject" Target="../embeddings/oleObject26.bin"/><Relationship Id="rId3" Type="http://schemas.openxmlformats.org/officeDocument/2006/relationships/image" Target="../media/image29.png"/><Relationship Id="rId12" Type="http://schemas.openxmlformats.org/officeDocument/2006/relationships/image" Target="../media/image5.wmf"/><Relationship Id="rId17" Type="http://schemas.openxmlformats.org/officeDocument/2006/relationships/image" Target="../media/image7.wmf"/><Relationship Id="rId25" Type="http://schemas.openxmlformats.org/officeDocument/2006/relationships/image" Target="../media/image10.wmf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16.wmf"/><Relationship Id="rId46" Type="http://schemas.openxmlformats.org/officeDocument/2006/relationships/image" Target="../media/image20.wmf"/><Relationship Id="rId59" Type="http://schemas.openxmlformats.org/officeDocument/2006/relationships/image" Target="../media/image31.png"/><Relationship Id="rId20" Type="http://schemas.openxmlformats.org/officeDocument/2006/relationships/oleObject" Target="../embeddings/oleObject9.bin"/><Relationship Id="rId41" Type="http://schemas.openxmlformats.org/officeDocument/2006/relationships/oleObject" Target="../embeddings/oleObject21.bin"/><Relationship Id="rId54" Type="http://schemas.openxmlformats.org/officeDocument/2006/relationships/image" Target="../media/image24.wmf"/><Relationship Id="rId62" Type="http://schemas.openxmlformats.org/officeDocument/2006/relationships/oleObject" Target="../embeddings/oleObject3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30.png"/><Relationship Id="rId23" Type="http://schemas.openxmlformats.org/officeDocument/2006/relationships/image" Target="../media/image9.wmf"/><Relationship Id="rId28" Type="http://schemas.openxmlformats.org/officeDocument/2006/relationships/image" Target="../media/image11.wmf"/><Relationship Id="rId36" Type="http://schemas.openxmlformats.org/officeDocument/2006/relationships/image" Target="../media/image15.wmf"/><Relationship Id="rId49" Type="http://schemas.openxmlformats.org/officeDocument/2006/relationships/oleObject" Target="../embeddings/oleObject25.bin"/><Relationship Id="rId57" Type="http://schemas.openxmlformats.org/officeDocument/2006/relationships/oleObject" Target="../embeddings/oleObject29.bin"/><Relationship Id="rId10" Type="http://schemas.openxmlformats.org/officeDocument/2006/relationships/oleObject" Target="../embeddings/oleObject4.bin"/><Relationship Id="rId31" Type="http://schemas.openxmlformats.org/officeDocument/2006/relationships/oleObject" Target="../embeddings/oleObject16.bin"/><Relationship Id="rId44" Type="http://schemas.openxmlformats.org/officeDocument/2006/relationships/image" Target="../media/image19.wmf"/><Relationship Id="rId52" Type="http://schemas.openxmlformats.org/officeDocument/2006/relationships/image" Target="../media/image23.wmf"/><Relationship Id="rId60" Type="http://schemas.openxmlformats.org/officeDocument/2006/relationships/oleObject" Target="../embeddings/oleObject30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7.w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0.png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oleObject" Target="../embeddings/oleObject46.bin"/><Relationship Id="rId26" Type="http://schemas.openxmlformats.org/officeDocument/2006/relationships/oleObject" Target="../embeddings/oleObject50.bin"/><Relationship Id="rId39" Type="http://schemas.openxmlformats.org/officeDocument/2006/relationships/image" Target="../media/image63.wmf"/><Relationship Id="rId21" Type="http://schemas.openxmlformats.org/officeDocument/2006/relationships/image" Target="../media/image54.wmf"/><Relationship Id="rId34" Type="http://schemas.openxmlformats.org/officeDocument/2006/relationships/oleObject" Target="../embeddings/oleObject54.bin"/><Relationship Id="rId42" Type="http://schemas.openxmlformats.org/officeDocument/2006/relationships/oleObject" Target="../embeddings/oleObject58.bin"/><Relationship Id="rId47" Type="http://schemas.openxmlformats.org/officeDocument/2006/relationships/image" Target="../media/image67.wmf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3.bin"/><Relationship Id="rId24" Type="http://schemas.openxmlformats.org/officeDocument/2006/relationships/oleObject" Target="../embeddings/oleObject49.bin"/><Relationship Id="rId32" Type="http://schemas.openxmlformats.org/officeDocument/2006/relationships/oleObject" Target="../embeddings/oleObject53.bin"/><Relationship Id="rId37" Type="http://schemas.openxmlformats.org/officeDocument/2006/relationships/image" Target="../media/image62.wmf"/><Relationship Id="rId40" Type="http://schemas.openxmlformats.org/officeDocument/2006/relationships/oleObject" Target="../embeddings/oleObject57.bin"/><Relationship Id="rId45" Type="http://schemas.openxmlformats.org/officeDocument/2006/relationships/image" Target="../media/image66.wmf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1.bin"/><Relationship Id="rId36" Type="http://schemas.openxmlformats.org/officeDocument/2006/relationships/oleObject" Target="../embeddings/oleObject55.bin"/><Relationship Id="rId10" Type="http://schemas.openxmlformats.org/officeDocument/2006/relationships/image" Target="../media/image49.wmf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4" Type="http://schemas.openxmlformats.org/officeDocument/2006/relationships/oleObject" Target="../embeddings/oleObject5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2.bin"/><Relationship Id="rId35" Type="http://schemas.openxmlformats.org/officeDocument/2006/relationships/image" Target="../media/image61.wmf"/><Relationship Id="rId43" Type="http://schemas.openxmlformats.org/officeDocument/2006/relationships/image" Target="../media/image65.wmf"/><Relationship Id="rId8" Type="http://schemas.openxmlformats.org/officeDocument/2006/relationships/image" Target="../media/image48.wmf"/><Relationship Id="rId3" Type="http://schemas.openxmlformats.org/officeDocument/2006/relationships/oleObject" Target="../embeddings/oleObject39.bin"/><Relationship Id="rId12" Type="http://schemas.openxmlformats.org/officeDocument/2006/relationships/image" Target="../media/image50.wmf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33" Type="http://schemas.openxmlformats.org/officeDocument/2006/relationships/image" Target="../media/image60.wmf"/><Relationship Id="rId38" Type="http://schemas.openxmlformats.org/officeDocument/2006/relationships/oleObject" Target="../embeddings/oleObject56.bin"/><Relationship Id="rId46" Type="http://schemas.openxmlformats.org/officeDocument/2006/relationships/oleObject" Target="../embeddings/oleObject60.bin"/><Relationship Id="rId20" Type="http://schemas.openxmlformats.org/officeDocument/2006/relationships/oleObject" Target="../embeddings/oleObject47.bin"/><Relationship Id="rId41" Type="http://schemas.openxmlformats.org/officeDocument/2006/relationships/image" Target="../media/image64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9" Type="http://schemas.openxmlformats.org/officeDocument/2006/relationships/oleObject" Target="../embeddings/oleObject79.bin"/><Relationship Id="rId21" Type="http://schemas.openxmlformats.org/officeDocument/2006/relationships/oleObject" Target="../embeddings/oleObject70.bin"/><Relationship Id="rId34" Type="http://schemas.openxmlformats.org/officeDocument/2006/relationships/image" Target="../media/image84.wmf"/><Relationship Id="rId42" Type="http://schemas.openxmlformats.org/officeDocument/2006/relationships/image" Target="../media/image88.wmf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74.bin"/><Relationship Id="rId41" Type="http://schemas.openxmlformats.org/officeDocument/2006/relationships/oleObject" Target="../embeddings/oleObject8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79.wmf"/><Relationship Id="rId32" Type="http://schemas.openxmlformats.org/officeDocument/2006/relationships/image" Target="../media/image83.wmf"/><Relationship Id="rId37" Type="http://schemas.openxmlformats.org/officeDocument/2006/relationships/oleObject" Target="../embeddings/oleObject78.bin"/><Relationship Id="rId40" Type="http://schemas.openxmlformats.org/officeDocument/2006/relationships/image" Target="../media/image87.wmf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81.wmf"/><Relationship Id="rId36" Type="http://schemas.openxmlformats.org/officeDocument/2006/relationships/image" Target="../media/image85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69.bin"/><Relationship Id="rId31" Type="http://schemas.openxmlformats.org/officeDocument/2006/relationships/oleObject" Target="../embeddings/oleObject75.bin"/><Relationship Id="rId44" Type="http://schemas.openxmlformats.org/officeDocument/2006/relationships/image" Target="../media/image89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82.wmf"/><Relationship Id="rId35" Type="http://schemas.openxmlformats.org/officeDocument/2006/relationships/oleObject" Target="../embeddings/oleObject77.bin"/><Relationship Id="rId43" Type="http://schemas.openxmlformats.org/officeDocument/2006/relationships/oleObject" Target="../embeddings/oleObject81.bin"/><Relationship Id="rId8" Type="http://schemas.openxmlformats.org/officeDocument/2006/relationships/image" Target="../media/image71.wmf"/><Relationship Id="rId3" Type="http://schemas.openxmlformats.org/officeDocument/2006/relationships/oleObject" Target="../embeddings/oleObject61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33" Type="http://schemas.openxmlformats.org/officeDocument/2006/relationships/oleObject" Target="../embeddings/oleObject76.bin"/><Relationship Id="rId38" Type="http://schemas.openxmlformats.org/officeDocument/2006/relationships/image" Target="../media/image8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31852" y="1"/>
            <a:ext cx="12192000" cy="1196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fr-FR" sz="3600" dirty="0" smtClean="0"/>
          </a:p>
          <a:p>
            <a:r>
              <a:rPr lang="fr-FR" sz="3600" dirty="0" smtClean="0"/>
              <a:t>                               </a:t>
            </a:r>
          </a:p>
          <a:p>
            <a:r>
              <a:rPr lang="fr-FR" sz="3600" dirty="0" smtClean="0"/>
              <a:t>                               Étapes </a:t>
            </a:r>
            <a:r>
              <a:rPr lang="fr-FR" sz="3600" dirty="0"/>
              <a:t>de la </a:t>
            </a:r>
            <a:r>
              <a:rPr lang="fr-FR" sz="3600" dirty="0" smtClean="0"/>
              <a:t>leçon9:</a:t>
            </a:r>
            <a:r>
              <a:rPr lang="fr-FR" sz="3600" dirty="0"/>
              <a:t>TRIGONOMÉTRIE</a:t>
            </a:r>
            <a:r>
              <a:rPr lang="ar-SA" sz="3600" dirty="0"/>
              <a:t>1</a:t>
            </a:r>
            <a:endParaRPr lang="fr-FR" sz="3600" dirty="0"/>
          </a:p>
          <a:p>
            <a:endParaRPr lang="ar-SA" sz="36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endParaRPr lang="fr-FR" sz="3600" dirty="0">
              <a:solidFill>
                <a:schemeClr val="bg1"/>
              </a:solidFill>
              <a:cs typeface="Led Italic Font" pitchFamily="2" charset="-78"/>
            </a:endParaRPr>
          </a:p>
        </p:txBody>
      </p:sp>
      <p:sp>
        <p:nvSpPr>
          <p:cNvPr id="3083" name="AutoShape 11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31852" y="1196976"/>
            <a:ext cx="10310411" cy="441324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dirty="0"/>
              <a:t> </a:t>
            </a:r>
            <a:r>
              <a:rPr lang="fr-FR" sz="2000" b="1" dirty="0" smtClean="0"/>
              <a:t>I</a:t>
            </a:r>
            <a:r>
              <a:rPr lang="fr-FR" sz="2000" b="1" dirty="0"/>
              <a:t>) Le radian et le cercle trigonométrique : 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7403"/>
            <a:ext cx="3122023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Mathématiques </a:t>
            </a:r>
            <a:r>
              <a:rPr lang="fr-FR" sz="2400" dirty="0" smtClean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Tronc </a:t>
            </a:r>
            <a:r>
              <a:rPr lang="fr-FR" sz="24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commun </a:t>
            </a:r>
            <a:r>
              <a:rPr lang="fr-FR" sz="20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Sciences BIOF</a:t>
            </a:r>
            <a:endParaRPr lang="fr-FR" sz="44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92245"/>
            <a:ext cx="7404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1</a:t>
            </a:r>
            <a:r>
              <a:rPr lang="fr-FR" b="1" dirty="0" smtClean="0"/>
              <a:t>)</a:t>
            </a:r>
            <a:r>
              <a:rPr lang="fr-FR" dirty="0" smtClean="0"/>
              <a:t> </a:t>
            </a:r>
            <a:r>
              <a:rPr lang="fr-FR" dirty="0"/>
              <a:t> </a:t>
            </a:r>
            <a:r>
              <a:rPr lang="fr-FR" u="sng" dirty="0"/>
              <a:t> </a:t>
            </a:r>
            <a:r>
              <a:rPr lang="fr-FR" u="sng" dirty="0" smtClean="0"/>
              <a:t>le radian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-2" y="1989890"/>
            <a:ext cx="6985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2) le </a:t>
            </a:r>
            <a:r>
              <a:rPr lang="fr-FR" sz="2000" dirty="0" smtClean="0"/>
              <a:t>cercle trigonométrique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-31852" y="2229795"/>
            <a:ext cx="780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3) </a:t>
            </a:r>
            <a:r>
              <a:rPr lang="fr-FR" sz="2000" u="sng" dirty="0" smtClean="0"/>
              <a:t>Correspondance </a:t>
            </a:r>
            <a:r>
              <a:rPr lang="fr-FR" sz="2000" u="sng" dirty="0"/>
              <a:t>degrés et </a:t>
            </a:r>
            <a:r>
              <a:rPr lang="fr-FR" sz="2000" u="sng" dirty="0" smtClean="0"/>
              <a:t>radians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-31852" y="5862432"/>
            <a:ext cx="780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4) Signe </a:t>
            </a:r>
            <a:r>
              <a:rPr lang="fr-FR" sz="2000" b="1" dirty="0"/>
              <a:t>de Cosinus, </a:t>
            </a:r>
            <a:r>
              <a:rPr lang="fr-FR" sz="2000" b="1" dirty="0" smtClean="0"/>
              <a:t>sinus:</a:t>
            </a:r>
            <a:endParaRPr lang="fr-FR" sz="2000" dirty="0"/>
          </a:p>
        </p:txBody>
      </p:sp>
      <p:sp>
        <p:nvSpPr>
          <p:cNvPr id="16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31852" y="2629905"/>
            <a:ext cx="10278565" cy="538060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endParaRPr lang="fr-FR" sz="2400" b="1" dirty="0" smtClean="0"/>
          </a:p>
          <a:p>
            <a:r>
              <a:rPr lang="fr-FR" sz="2000" b="1" dirty="0"/>
              <a:t>II) Les abscisse curviligne d’un point sur le cercle trigonométrique</a:t>
            </a:r>
            <a:endParaRPr lang="fr-FR" sz="2000" dirty="0"/>
          </a:p>
          <a:p>
            <a:pPr lvl="0"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endParaRPr lang="fr-FR" sz="2400" b="1" dirty="0">
              <a:latin typeface="Calibri"/>
              <a:ea typeface="Calibri"/>
              <a:cs typeface="Arial"/>
            </a:endParaRPr>
          </a:p>
        </p:txBody>
      </p:sp>
      <p:sp>
        <p:nvSpPr>
          <p:cNvPr id="18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2" y="4404889"/>
            <a:ext cx="10246718" cy="462356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endParaRPr lang="fr-FR" sz="2400" b="1" dirty="0" smtClean="0"/>
          </a:p>
          <a:p>
            <a:r>
              <a:rPr lang="fr-FR" sz="2000" b="1" dirty="0"/>
              <a:t>IV) Les rapports trigonométriques d’un nombre réel.</a:t>
            </a:r>
            <a:endParaRPr lang="fr-FR" sz="2000" dirty="0"/>
          </a:p>
          <a:p>
            <a:pPr marL="514350" lvl="0" indent="-514350">
              <a:lnSpc>
                <a:spcPct val="115000"/>
              </a:lnSpc>
              <a:buSzPts val="1400"/>
              <a:buFont typeface="+mj-lt"/>
              <a:buAutoNum type="romanUcPeriod" startAt="2"/>
              <a:tabLst>
                <a:tab pos="90170" algn="l"/>
                <a:tab pos="180340" algn="l"/>
              </a:tabLst>
            </a:pPr>
            <a:endParaRPr lang="fr-FR" sz="2400" b="1" dirty="0">
              <a:latin typeface="Calibri"/>
              <a:ea typeface="Calibri"/>
              <a:cs typeface="Arial"/>
            </a:endParaRPr>
          </a:p>
        </p:txBody>
      </p:sp>
      <p:sp>
        <p:nvSpPr>
          <p:cNvPr id="20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31852" y="3895101"/>
            <a:ext cx="10278567" cy="502484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endParaRPr lang="fr-FR" sz="2400" b="1" dirty="0" smtClean="0"/>
          </a:p>
          <a:p>
            <a:r>
              <a:rPr lang="fr-FR" sz="2000" b="1" dirty="0"/>
              <a:t>III</a:t>
            </a:r>
            <a:r>
              <a:rPr lang="fr-FR" sz="2000" b="1" dirty="0" smtClean="0"/>
              <a:t>) </a:t>
            </a:r>
            <a:r>
              <a:rPr lang="fr-FR" sz="2000" b="1" dirty="0"/>
              <a:t>Relation de Chasles pour les angles orientés de deux demi-droites et de vecteurs</a:t>
            </a:r>
            <a:endParaRPr lang="fr-FR" sz="2000" dirty="0"/>
          </a:p>
          <a:p>
            <a:pPr marL="514350" lvl="0" indent="-514350">
              <a:lnSpc>
                <a:spcPct val="115000"/>
              </a:lnSpc>
              <a:buSzPts val="1400"/>
              <a:buFont typeface="+mj-lt"/>
              <a:buAutoNum type="romanUcPeriod" startAt="2"/>
              <a:tabLst>
                <a:tab pos="90170" algn="l"/>
                <a:tab pos="180340" algn="l"/>
              </a:tabLst>
            </a:pPr>
            <a:endParaRPr lang="fr-FR" sz="2400" b="1" dirty="0">
              <a:latin typeface="Calibri"/>
              <a:ea typeface="Calibri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1852" y="3167965"/>
            <a:ext cx="780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1) Les </a:t>
            </a:r>
            <a:r>
              <a:rPr lang="fr-FR" sz="2000" b="1" dirty="0"/>
              <a:t>abscisse curviligne 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-31852" y="3431520"/>
            <a:ext cx="780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2)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Abscisse curviligne principale :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-31852" y="5596607"/>
            <a:ext cx="780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3) Propriétés </a:t>
            </a: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-31852" y="4907866"/>
            <a:ext cx="780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1) </a:t>
            </a:r>
            <a:r>
              <a:rPr lang="fr-FR" sz="2000" b="1" dirty="0"/>
              <a:t>Cosinus, sinus et tangente  :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-31852" y="5231776"/>
            <a:ext cx="780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2) Cosinus, sinus et tangente d’angles remarquables :</a:t>
            </a:r>
            <a:endParaRPr lang="fr-FR" sz="2000" dirty="0"/>
          </a:p>
        </p:txBody>
      </p:sp>
      <p:sp>
        <p:nvSpPr>
          <p:cNvPr id="27" name="Rectangle 26"/>
          <p:cNvSpPr/>
          <p:nvPr/>
        </p:nvSpPr>
        <p:spPr>
          <a:xfrm>
            <a:off x="-31852" y="6281532"/>
            <a:ext cx="780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5)Loi </a:t>
            </a:r>
            <a:r>
              <a:rPr lang="fr-FR" sz="2000" b="1" dirty="0"/>
              <a:t>des sinus :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456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78985" y="2205038"/>
            <a:ext cx="10477500" cy="14465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fr-FR" altLang="fr-FR" sz="4400" dirty="0" smtClean="0">
                <a:solidFill>
                  <a:schemeClr val="tx1"/>
                </a:solidFill>
                <a:latin typeface="Times New Roman" pitchFamily="18" charset="0"/>
              </a:rPr>
              <a:t>Leçon9: </a:t>
            </a:r>
            <a:r>
              <a:rPr lang="fr-FR" sz="4000" dirty="0"/>
              <a:t>TRIGONOMÉTRIE</a:t>
            </a:r>
            <a:r>
              <a:rPr lang="ar-SA" sz="4000" dirty="0" smtClean="0"/>
              <a:t>1</a:t>
            </a:r>
            <a:r>
              <a:rPr lang="fr-FR" sz="4000" dirty="0" smtClean="0"/>
              <a:t>:</a:t>
            </a:r>
            <a:r>
              <a:rPr lang="fr-FR" altLang="fr-FR" sz="4400" dirty="0"/>
              <a:t> </a:t>
            </a:r>
            <a:r>
              <a:rPr lang="fr-FR" altLang="fr-FR" sz="4400" dirty="0" smtClean="0"/>
              <a:t>Angle orienté et les mesures </a:t>
            </a:r>
            <a:r>
              <a:rPr lang="fr-FR" sz="4400" kern="18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  </a:t>
            </a:r>
            <a:endParaRPr lang="fr-FR" altLang="fr-FR" sz="4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327151" y="6365875"/>
            <a:ext cx="1087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/>
              <a:t>Création :ATMANI NAJIB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352551" y="746527"/>
            <a:ext cx="1071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rgbClr val="FF0000"/>
                </a:solidFill>
                <a:latin typeface="Times New Roman" pitchFamily="18" charset="0"/>
              </a:rPr>
              <a:t>Résumé de Cours avec exemples et exercices avec corrections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" y="5556251"/>
            <a:ext cx="235373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8818" y="182563"/>
            <a:ext cx="56959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Tronc commun Sciences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2688167" y="5902327"/>
            <a:ext cx="607483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Méthodes et astuces  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 Remarques et conseils pratiques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676519" y="182860"/>
            <a:ext cx="2806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MATHÉMATIQUE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0687979">
            <a:off x="8129572" y="3861624"/>
            <a:ext cx="3802516" cy="15696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Trigonométrie</a:t>
            </a:r>
          </a:p>
          <a:p>
            <a:pPr algn="ctr"/>
            <a:r>
              <a:rPr lang="fr-F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Partie 1</a:t>
            </a:r>
            <a:endParaRPr lang="fr-F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6515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Capacité travaillée:</a:t>
            </a:r>
            <a:br>
              <a:rPr lang="fr-FR" dirty="0"/>
            </a:br>
            <a:r>
              <a:rPr lang="fr-FR" dirty="0" smtClean="0"/>
              <a:t>connaitre un </a:t>
            </a:r>
            <a:r>
              <a:rPr lang="fr-FR" altLang="fr-FR" dirty="0" smtClean="0"/>
              <a:t>Angle </a:t>
            </a:r>
            <a:r>
              <a:rPr lang="fr-FR" altLang="fr-FR" dirty="0"/>
              <a:t>orienté et </a:t>
            </a:r>
            <a:r>
              <a:rPr lang="fr-FR" altLang="fr-FR" dirty="0" smtClean="0"/>
              <a:t>déterminer les mesures </a:t>
            </a:r>
            <a:r>
              <a:rPr lang="fr-FR" kern="18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56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61" y="1559554"/>
            <a:ext cx="2463800" cy="1416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142461" y="6152079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68936" y="1080160"/>
            <a:ext cx="8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a)Le </a:t>
            </a:r>
            <a:r>
              <a:rPr lang="fr-FR" dirty="0"/>
              <a:t>couple  </a:t>
            </a:r>
            <a:r>
              <a:rPr lang="fr-FR" dirty="0" smtClean="0"/>
              <a:t>                     </a:t>
            </a:r>
            <a:r>
              <a:rPr lang="fr-FR" dirty="0"/>
              <a:t>constitué des demi-droites </a:t>
            </a:r>
            <a:r>
              <a:rPr lang="fr-FR" dirty="0" smtClean="0"/>
              <a:t>           et          (</a:t>
            </a:r>
            <a:r>
              <a:rPr lang="fr-FR" dirty="0"/>
              <a:t>dans cet ordre)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8936" y="692193"/>
            <a:ext cx="1495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1)Définition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: </a:t>
            </a: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75471"/>
              </p:ext>
            </p:extLst>
          </p:nvPr>
        </p:nvGraphicFramePr>
        <p:xfrm>
          <a:off x="2691004" y="736686"/>
          <a:ext cx="522096" cy="36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" name="Equation" r:id="rId4" imgW="380835" imgH="266584" progId="Equation.DSMT4">
                  <p:embed/>
                </p:oleObj>
              </mc:Choice>
              <mc:Fallback>
                <p:oleObj name="Equation" r:id="rId4" imgW="380835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004" y="736686"/>
                        <a:ext cx="522096" cy="365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123467"/>
              </p:ext>
            </p:extLst>
          </p:nvPr>
        </p:nvGraphicFramePr>
        <p:xfrm>
          <a:off x="3495675" y="699245"/>
          <a:ext cx="539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" name="Equation" r:id="rId6" imgW="393480" imgH="266400" progId="Equation.DSMT4">
                  <p:embed/>
                </p:oleObj>
              </mc:Choice>
              <mc:Fallback>
                <p:oleObj name="Equation" r:id="rId6" imgW="393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699245"/>
                        <a:ext cx="539750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95436"/>
              </p:ext>
            </p:extLst>
          </p:nvPr>
        </p:nvGraphicFramePr>
        <p:xfrm>
          <a:off x="2183004" y="1127736"/>
          <a:ext cx="1110552" cy="35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Equation" r:id="rId8" imgW="914400" imgH="292100" progId="Equation.DSMT4">
                  <p:embed/>
                </p:oleObj>
              </mc:Choice>
              <mc:Fallback>
                <p:oleObj name="Equation" r:id="rId8" imgW="914400" imgH="292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004" y="1127736"/>
                        <a:ext cx="1110552" cy="358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7008"/>
              </p:ext>
            </p:extLst>
          </p:nvPr>
        </p:nvGraphicFramePr>
        <p:xfrm>
          <a:off x="5834952" y="1120885"/>
          <a:ext cx="522096" cy="36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" name="Equation" r:id="rId10" imgW="380835" imgH="266584" progId="Equation.DSMT4">
                  <p:embed/>
                </p:oleObj>
              </mc:Choice>
              <mc:Fallback>
                <p:oleObj name="Equation" r:id="rId10" imgW="380835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952" y="1120885"/>
                        <a:ext cx="522096" cy="365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0136"/>
              </p:ext>
            </p:extLst>
          </p:nvPr>
        </p:nvGraphicFramePr>
        <p:xfrm>
          <a:off x="6594475" y="1119639"/>
          <a:ext cx="539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" name="Equation" r:id="rId11" imgW="393480" imgH="266400" progId="Equation.DSMT4">
                  <p:embed/>
                </p:oleObj>
              </mc:Choice>
              <mc:Fallback>
                <p:oleObj name="Equation" r:id="rId11" imgW="393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1119639"/>
                        <a:ext cx="539750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868936" y="1486352"/>
            <a:ext cx="7545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détermine un angle orienté qu’on le note : </a:t>
            </a:r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122126"/>
              </p:ext>
            </p:extLst>
          </p:nvPr>
        </p:nvGraphicFramePr>
        <p:xfrm>
          <a:off x="5039232" y="1408830"/>
          <a:ext cx="1243519" cy="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Equation" r:id="rId13" imgW="914400" imgH="393700" progId="Equation.DSMT4">
                  <p:embed/>
                </p:oleObj>
              </mc:Choice>
              <mc:Fallback>
                <p:oleObj name="Equation" r:id="rId13" imgW="9144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232" y="1408830"/>
                        <a:ext cx="1243519" cy="52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 2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99" y="254211"/>
            <a:ext cx="2514601" cy="15228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051566"/>
              </p:ext>
            </p:extLst>
          </p:nvPr>
        </p:nvGraphicFramePr>
        <p:xfrm>
          <a:off x="9860011" y="1350660"/>
          <a:ext cx="1028700" cy="50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" name="Equation" r:id="rId16" imgW="634680" imgH="330120" progId="Equation.DSMT4">
                  <p:embed/>
                </p:oleObj>
              </mc:Choice>
              <mc:Fallback>
                <p:oleObj name="Equation" r:id="rId16" imgW="634680" imgH="3301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0011" y="1350660"/>
                        <a:ext cx="1028700" cy="505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2175640" y="699245"/>
            <a:ext cx="5790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Soit            et           deux demi-droites ayant même origine 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8936" y="1808180"/>
            <a:ext cx="8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b)Le </a:t>
            </a:r>
            <a:r>
              <a:rPr lang="fr-FR" dirty="0"/>
              <a:t>couple  </a:t>
            </a:r>
            <a:r>
              <a:rPr lang="fr-FR" dirty="0" smtClean="0"/>
              <a:t>                     </a:t>
            </a:r>
            <a:r>
              <a:rPr lang="fr-FR" dirty="0"/>
              <a:t>constitué des demi-droites </a:t>
            </a:r>
            <a:r>
              <a:rPr lang="fr-FR" dirty="0" smtClean="0"/>
              <a:t>           et          (</a:t>
            </a:r>
            <a:r>
              <a:rPr lang="fr-FR" dirty="0"/>
              <a:t>dans cet ordre) </a:t>
            </a: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42187"/>
              </p:ext>
            </p:extLst>
          </p:nvPr>
        </p:nvGraphicFramePr>
        <p:xfrm>
          <a:off x="2055813" y="1855788"/>
          <a:ext cx="11731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" name="Equation" r:id="rId18" imgW="965160" imgH="291960" progId="Equation.DSMT4">
                  <p:embed/>
                </p:oleObj>
              </mc:Choice>
              <mc:Fallback>
                <p:oleObj name="Equation" r:id="rId18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1855788"/>
                        <a:ext cx="1173162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56687"/>
              </p:ext>
            </p:extLst>
          </p:nvPr>
        </p:nvGraphicFramePr>
        <p:xfrm>
          <a:off x="6614988" y="1839350"/>
          <a:ext cx="522096" cy="36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" name="Equation" r:id="rId20" imgW="380835" imgH="266584" progId="Equation.DSMT4">
                  <p:embed/>
                </p:oleObj>
              </mc:Choice>
              <mc:Fallback>
                <p:oleObj name="Equation" r:id="rId20" imgW="380835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988" y="1839350"/>
                        <a:ext cx="522096" cy="365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394258"/>
              </p:ext>
            </p:extLst>
          </p:nvPr>
        </p:nvGraphicFramePr>
        <p:xfrm>
          <a:off x="5826125" y="1820368"/>
          <a:ext cx="539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" name="Equation" r:id="rId21" imgW="393480" imgH="266400" progId="Equation.DSMT4">
                  <p:embed/>
                </p:oleObj>
              </mc:Choice>
              <mc:Fallback>
                <p:oleObj name="Equation" r:id="rId21" imgW="393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1820368"/>
                        <a:ext cx="539750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868936" y="2214372"/>
            <a:ext cx="7545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détermine un angle orienté qu’on le note : </a:t>
            </a:r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298845"/>
              </p:ext>
            </p:extLst>
          </p:nvPr>
        </p:nvGraphicFramePr>
        <p:xfrm>
          <a:off x="4908550" y="2136775"/>
          <a:ext cx="1312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" name="Equation" r:id="rId22" imgW="965160" imgH="393480" progId="Equation.DSMT4">
                  <p:embed/>
                </p:oleObj>
              </mc:Choice>
              <mc:Fallback>
                <p:oleObj name="Equation" r:id="rId22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136775"/>
                        <a:ext cx="1312863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68936" y="299135"/>
            <a:ext cx="1018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III) Relation de Chasles pour les angles orientés de deux demi-droites et de vecteurs</a:t>
            </a:r>
            <a:endParaRPr lang="fr-FR" sz="2000" dirty="0">
              <a:solidFill>
                <a:srgbClr val="FF0000"/>
              </a:solidFill>
            </a:endParaRPr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47044"/>
              </p:ext>
            </p:extLst>
          </p:nvPr>
        </p:nvGraphicFramePr>
        <p:xfrm>
          <a:off x="10025636" y="2606810"/>
          <a:ext cx="1028700" cy="50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" name="Equation" r:id="rId24" imgW="634680" imgH="330120" progId="Equation.DSMT4">
                  <p:embed/>
                </p:oleObj>
              </mc:Choice>
              <mc:Fallback>
                <p:oleObj name="Equation" r:id="rId24" imgW="634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5636" y="2606810"/>
                        <a:ext cx="1028700" cy="505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868936" y="2606810"/>
            <a:ext cx="154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solidFill>
                  <a:schemeClr val="accent3"/>
                </a:solidFill>
              </a:rPr>
              <a:t>2)Proposition:</a:t>
            </a:r>
            <a:endParaRPr lang="fr-FR" dirty="0">
              <a:solidFill>
                <a:schemeClr val="accent3"/>
              </a:solidFill>
            </a:endParaRPr>
          </a:p>
        </p:txBody>
      </p:sp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018269"/>
              </p:ext>
            </p:extLst>
          </p:nvPr>
        </p:nvGraphicFramePr>
        <p:xfrm>
          <a:off x="3317244" y="2610675"/>
          <a:ext cx="522096" cy="36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" name="Equation" r:id="rId26" imgW="380835" imgH="266584" progId="Equation.DSMT4">
                  <p:embed/>
                </p:oleObj>
              </mc:Choice>
              <mc:Fallback>
                <p:oleObj name="Equation" r:id="rId26" imgW="380835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244" y="2610675"/>
                        <a:ext cx="522096" cy="365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4828"/>
              </p:ext>
            </p:extLst>
          </p:nvPr>
        </p:nvGraphicFramePr>
        <p:xfrm>
          <a:off x="4101784" y="2609429"/>
          <a:ext cx="539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" name="Equation" r:id="rId27" imgW="393480" imgH="266400" progId="Equation.DSMT4">
                  <p:embed/>
                </p:oleObj>
              </mc:Choice>
              <mc:Fallback>
                <p:oleObj name="Equation" r:id="rId27" imgW="393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784" y="2609429"/>
                        <a:ext cx="539750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/>
          <p:cNvSpPr/>
          <p:nvPr/>
        </p:nvSpPr>
        <p:spPr>
          <a:xfrm>
            <a:off x="2518834" y="2606810"/>
            <a:ext cx="586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1) Soit </a:t>
            </a:r>
            <a:r>
              <a:rPr lang="fr-FR" dirty="0" smtClean="0"/>
              <a:t>            </a:t>
            </a:r>
            <a:r>
              <a:rPr lang="fr-FR" dirty="0"/>
              <a:t>et    </a:t>
            </a:r>
            <a:r>
              <a:rPr lang="fr-FR" dirty="0" smtClean="0"/>
              <a:t>        </a:t>
            </a:r>
            <a:r>
              <a:rPr lang="fr-FR" dirty="0" err="1" smtClean="0"/>
              <a:t>et</a:t>
            </a:r>
            <a:r>
              <a:rPr lang="fr-FR" dirty="0" smtClean="0"/>
              <a:t>             </a:t>
            </a:r>
            <a:r>
              <a:rPr lang="fr-FR" dirty="0"/>
              <a:t>trois demi-droites d’origine O</a:t>
            </a:r>
          </a:p>
        </p:txBody>
      </p:sp>
      <p:graphicFrame>
        <p:nvGraphicFramePr>
          <p:cNvPr id="89" name="Obje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665946"/>
              </p:ext>
            </p:extLst>
          </p:nvPr>
        </p:nvGraphicFramePr>
        <p:xfrm>
          <a:off x="4942968" y="2609429"/>
          <a:ext cx="5397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" name="Equation" r:id="rId29" imgW="393480" imgH="266400" progId="Equation.DSMT4">
                  <p:embed/>
                </p:oleObj>
              </mc:Choice>
              <mc:Fallback>
                <p:oleObj name="Equation" r:id="rId29" imgW="393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68" y="2609429"/>
                        <a:ext cx="539750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/>
        </p:nvSpPr>
        <p:spPr>
          <a:xfrm>
            <a:off x="868936" y="3040102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a : </a:t>
            </a:r>
          </a:p>
        </p:txBody>
      </p:sp>
      <p:sp>
        <p:nvSpPr>
          <p:cNvPr id="91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21697"/>
              </p:ext>
            </p:extLst>
          </p:nvPr>
        </p:nvGraphicFramePr>
        <p:xfrm>
          <a:off x="1649413" y="3014663"/>
          <a:ext cx="3594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Equation" r:id="rId31" imgW="2654280" imgH="304560" progId="Equation.DSMT4">
                  <p:embed/>
                </p:oleObj>
              </mc:Choice>
              <mc:Fallback>
                <p:oleObj name="Equation" r:id="rId31" imgW="2654280" imgH="30456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3014663"/>
                        <a:ext cx="3594100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/>
          <p:cNvSpPr/>
          <p:nvPr/>
        </p:nvSpPr>
        <p:spPr>
          <a:xfrm>
            <a:off x="5236084" y="3059668"/>
            <a:ext cx="223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(Relation </a:t>
            </a:r>
            <a:r>
              <a:rPr lang="fr-FR" b="1" dirty="0">
                <a:solidFill>
                  <a:schemeClr val="accent3"/>
                </a:solidFill>
              </a:rPr>
              <a:t>de </a:t>
            </a:r>
            <a:r>
              <a:rPr lang="fr-FR" b="1" dirty="0" smtClean="0">
                <a:solidFill>
                  <a:schemeClr val="accent3"/>
                </a:solidFill>
              </a:rPr>
              <a:t>Chasles)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94" name="Rectangle 1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5" name="Obje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64357"/>
              </p:ext>
            </p:extLst>
          </p:nvPr>
        </p:nvGraphicFramePr>
        <p:xfrm>
          <a:off x="868936" y="3429000"/>
          <a:ext cx="2690401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" name="Equation" r:id="rId33" imgW="1879600" imgH="304800" progId="Equation.DSMT4">
                  <p:embed/>
                </p:oleObj>
              </mc:Choice>
              <mc:Fallback>
                <p:oleObj name="Equation" r:id="rId33" imgW="1879600" imgH="30480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936" y="3429000"/>
                        <a:ext cx="2690401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793656"/>
              </p:ext>
            </p:extLst>
          </p:nvPr>
        </p:nvGraphicFramePr>
        <p:xfrm>
          <a:off x="10134599" y="3409434"/>
          <a:ext cx="1129210" cy="48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Equation" r:id="rId35" imgW="698400" imgH="304560" progId="Equation.DSMT4">
                  <p:embed/>
                </p:oleObj>
              </mc:Choice>
              <mc:Fallback>
                <p:oleObj name="Equation" r:id="rId35" imgW="698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134599" y="3409434"/>
                        <a:ext cx="1129210" cy="482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 96"/>
          <p:cNvSpPr/>
          <p:nvPr/>
        </p:nvSpPr>
        <p:spPr>
          <a:xfrm>
            <a:off x="9299477" y="3821330"/>
            <a:ext cx="2892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La mesure de l'angle </a:t>
            </a:r>
            <a:r>
              <a:rPr lang="fr-FR" dirty="0">
                <a:solidFill>
                  <a:prstClr val="black"/>
                </a:solidFill>
              </a:rPr>
              <a:t>orienté </a:t>
            </a:r>
            <a:endParaRPr lang="fr-FR" dirty="0"/>
          </a:p>
        </p:txBody>
      </p:sp>
      <p:sp>
        <p:nvSpPr>
          <p:cNvPr id="113" name="Rectangle 112"/>
          <p:cNvSpPr/>
          <p:nvPr/>
        </p:nvSpPr>
        <p:spPr>
          <a:xfrm>
            <a:off x="868936" y="4311134"/>
            <a:ext cx="7594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l’angle </a:t>
            </a:r>
            <a:r>
              <a:rPr lang="fr-FR" dirty="0"/>
              <a:t>orienté des vecteurs non </a:t>
            </a:r>
            <a:r>
              <a:rPr lang="fr-FR" dirty="0" smtClean="0"/>
              <a:t>nuls        et         </a:t>
            </a:r>
            <a:r>
              <a:rPr lang="fr-FR" dirty="0"/>
              <a:t>dans cet ordre est l’angle noté :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868936" y="3987968"/>
            <a:ext cx="1495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3)Définition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115" name="Rectangle 15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6" name="Obje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27967"/>
              </p:ext>
            </p:extLst>
          </p:nvPr>
        </p:nvGraphicFramePr>
        <p:xfrm>
          <a:off x="4413077" y="4324866"/>
          <a:ext cx="31284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" name="Equation" r:id="rId37" imgW="164885" imgH="215619" progId="Equation.DSMT4">
                  <p:embed/>
                </p:oleObj>
              </mc:Choice>
              <mc:Fallback>
                <p:oleObj name="Equation" r:id="rId37" imgW="164885" imgH="215619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077" y="4324866"/>
                        <a:ext cx="312845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79520"/>
              </p:ext>
            </p:extLst>
          </p:nvPr>
        </p:nvGraphicFramePr>
        <p:xfrm>
          <a:off x="5079715" y="4324866"/>
          <a:ext cx="312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" name="Equation" r:id="rId39" imgW="164880" imgH="215640" progId="Equation.DSMT4">
                  <p:embed/>
                </p:oleObj>
              </mc:Choice>
              <mc:Fallback>
                <p:oleObj name="Equation" r:id="rId39" imgW="164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715" y="4324866"/>
                        <a:ext cx="312738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15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9" name="Obje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730668"/>
              </p:ext>
            </p:extLst>
          </p:nvPr>
        </p:nvGraphicFramePr>
        <p:xfrm>
          <a:off x="8438128" y="4293263"/>
          <a:ext cx="850899" cy="45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" name="Equation" r:id="rId41" imgW="482391" imgH="342751" progId="Equation.DSMT4">
                  <p:embed/>
                </p:oleObj>
              </mc:Choice>
              <mc:Fallback>
                <p:oleObj name="Equation" r:id="rId41" imgW="482391" imgH="342751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8128" y="4293263"/>
                        <a:ext cx="850899" cy="457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/>
          <p:cNvSpPr/>
          <p:nvPr/>
        </p:nvSpPr>
        <p:spPr>
          <a:xfrm>
            <a:off x="868936" y="4680466"/>
            <a:ext cx="154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solidFill>
                  <a:schemeClr val="accent3"/>
                </a:solidFill>
              </a:rPr>
              <a:t>4)Proposition: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518834" y="4700032"/>
            <a:ext cx="333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Pour </a:t>
            </a:r>
            <a:r>
              <a:rPr lang="fr-FR" dirty="0"/>
              <a:t>des vecteurs non nuls, on a :</a:t>
            </a:r>
          </a:p>
        </p:txBody>
      </p:sp>
      <p:sp>
        <p:nvSpPr>
          <p:cNvPr id="122" name="Rectangle 15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3" name="Obje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443950"/>
              </p:ext>
            </p:extLst>
          </p:nvPr>
        </p:nvGraphicFramePr>
        <p:xfrm>
          <a:off x="5818448" y="4680466"/>
          <a:ext cx="1390779" cy="49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" name="Equation" r:id="rId43" imgW="939392" imgH="330057" progId="Equation.DSMT4">
                  <p:embed/>
                </p:oleObj>
              </mc:Choice>
              <mc:Fallback>
                <p:oleObj name="Equation" r:id="rId43" imgW="939392" imgH="330057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448" y="4680466"/>
                        <a:ext cx="1390779" cy="491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16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5" name="Obje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282431"/>
              </p:ext>
            </p:extLst>
          </p:nvPr>
        </p:nvGraphicFramePr>
        <p:xfrm>
          <a:off x="7582282" y="4631611"/>
          <a:ext cx="1663699" cy="519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" name="Equation" r:id="rId45" imgW="1066800" imgH="330200" progId="Equation.DSMT4">
                  <p:embed/>
                </p:oleObj>
              </mc:Choice>
              <mc:Fallback>
                <p:oleObj name="Equation" r:id="rId45" imgW="1066800" imgH="330200" progId="Equation.DSMT4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282" y="4631611"/>
                        <a:ext cx="1663699" cy="519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125"/>
          <p:cNvSpPr/>
          <p:nvPr/>
        </p:nvSpPr>
        <p:spPr>
          <a:xfrm>
            <a:off x="7244102" y="4706898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127" name="Rectangle 1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8" name="Obje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76857"/>
              </p:ext>
            </p:extLst>
          </p:nvPr>
        </p:nvGraphicFramePr>
        <p:xfrm>
          <a:off x="868936" y="5076230"/>
          <a:ext cx="2796262" cy="51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" name="Equation" r:id="rId47" imgW="1778000" imgH="330200" progId="Equation.DSMT4">
                  <p:embed/>
                </p:oleObj>
              </mc:Choice>
              <mc:Fallback>
                <p:oleObj name="Equation" r:id="rId47" imgW="1778000" imgH="330200" progId="Equation.DSMT4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936" y="5076230"/>
                        <a:ext cx="2796262" cy="515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Rectangle 128"/>
          <p:cNvSpPr/>
          <p:nvPr/>
        </p:nvSpPr>
        <p:spPr>
          <a:xfrm>
            <a:off x="3811295" y="5155168"/>
            <a:ext cx="2007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(Relation </a:t>
            </a:r>
            <a:r>
              <a:rPr lang="fr-FR" sz="1600" b="1" dirty="0">
                <a:solidFill>
                  <a:schemeClr val="accent3"/>
                </a:solidFill>
              </a:rPr>
              <a:t>de </a:t>
            </a:r>
            <a:r>
              <a:rPr lang="fr-FR" sz="1600" b="1" dirty="0" smtClean="0">
                <a:solidFill>
                  <a:schemeClr val="accent3"/>
                </a:solidFill>
              </a:rPr>
              <a:t>Chasles) </a:t>
            </a:r>
            <a:endParaRPr lang="fr-FR" sz="1600" dirty="0">
              <a:solidFill>
                <a:schemeClr val="accent3"/>
              </a:solidFill>
            </a:endParaRPr>
          </a:p>
        </p:txBody>
      </p:sp>
      <p:sp>
        <p:nvSpPr>
          <p:cNvPr id="130" name="Rectangle 16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1" name="Obje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278665"/>
              </p:ext>
            </p:extLst>
          </p:nvPr>
        </p:nvGraphicFramePr>
        <p:xfrm>
          <a:off x="868936" y="5638800"/>
          <a:ext cx="231939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" name="Equation" r:id="rId49" imgW="1422400" imgH="330200" progId="Equation.DSMT4">
                  <p:embed/>
                </p:oleObj>
              </mc:Choice>
              <mc:Fallback>
                <p:oleObj name="Equation" r:id="rId49" imgW="1422400" imgH="330200" progId="Equation.DSMT4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936" y="5638800"/>
                        <a:ext cx="2319390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131"/>
          <p:cNvSpPr/>
          <p:nvPr/>
        </p:nvSpPr>
        <p:spPr>
          <a:xfrm>
            <a:off x="3435486" y="5757228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133" name="Rectangle 16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4" name="Obje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288479"/>
              </p:ext>
            </p:extLst>
          </p:nvPr>
        </p:nvGraphicFramePr>
        <p:xfrm>
          <a:off x="3811295" y="5702479"/>
          <a:ext cx="2394148" cy="47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" name="Equation" r:id="rId51" imgW="1638300" imgH="330200" progId="Equation.DSMT4">
                  <p:embed/>
                </p:oleObj>
              </mc:Choice>
              <mc:Fallback>
                <p:oleObj name="Equation" r:id="rId51" imgW="1638300" imgH="330200" progId="Equation.DSMT4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295" y="5702479"/>
                        <a:ext cx="2394148" cy="478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/>
          <p:cNvSpPr/>
          <p:nvPr/>
        </p:nvSpPr>
        <p:spPr>
          <a:xfrm>
            <a:off x="6164478" y="5757228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136" name="Rectangle 16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7" name="Obje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28294"/>
              </p:ext>
            </p:extLst>
          </p:nvPr>
        </p:nvGraphicFramePr>
        <p:xfrm>
          <a:off x="6617814" y="5756975"/>
          <a:ext cx="2107078" cy="45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" name="Equation" r:id="rId53" imgW="1511300" imgH="330200" progId="Equation.DSMT4">
                  <p:embed/>
                </p:oleObj>
              </mc:Choice>
              <mc:Fallback>
                <p:oleObj name="Equation" r:id="rId53" imgW="1511300" imgH="330200" progId="Equation.DSMT4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814" y="5756975"/>
                        <a:ext cx="2107078" cy="456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137"/>
          <p:cNvSpPr/>
          <p:nvPr/>
        </p:nvSpPr>
        <p:spPr>
          <a:xfrm>
            <a:off x="8829095" y="5757228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139" name="Rectangle 17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0" name="Obje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95811"/>
              </p:ext>
            </p:extLst>
          </p:nvPr>
        </p:nvGraphicFramePr>
        <p:xfrm>
          <a:off x="9204904" y="5757228"/>
          <a:ext cx="2162940" cy="42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" name="Equation" r:id="rId55" imgW="1651000" imgH="330200" progId="Equation.DSMT4">
                  <p:embed/>
                </p:oleObj>
              </mc:Choice>
              <mc:Fallback>
                <p:oleObj name="Equation" r:id="rId55" imgW="1651000" imgH="330200" progId="Equation.DSMT4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904" y="5757228"/>
                        <a:ext cx="2162940" cy="429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20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2" name="Obje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83226"/>
              </p:ext>
            </p:extLst>
          </p:nvPr>
        </p:nvGraphicFramePr>
        <p:xfrm>
          <a:off x="4107824" y="3451998"/>
          <a:ext cx="1926320" cy="42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" name="Equation" r:id="rId57" imgW="1371600" imgH="304800" progId="Equation.DSMT4">
                  <p:embed/>
                </p:oleObj>
              </mc:Choice>
              <mc:Fallback>
                <p:oleObj name="Equation" r:id="rId57" imgW="1371600" imgH="304800" progId="Equation.DSMT4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824" y="3451998"/>
                        <a:ext cx="1926320" cy="423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Rectangle 142"/>
          <p:cNvSpPr/>
          <p:nvPr/>
        </p:nvSpPr>
        <p:spPr>
          <a:xfrm>
            <a:off x="3629424" y="3451998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pic>
        <p:nvPicPr>
          <p:cNvPr id="145" name="Image 144" descr="Capture d’écran 2011-07-30 à 23"/>
          <p:cNvPicPr/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1" y="4311134"/>
            <a:ext cx="1765300" cy="1495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29636"/>
              </p:ext>
            </p:extLst>
          </p:nvPr>
        </p:nvGraphicFramePr>
        <p:xfrm>
          <a:off x="827088" y="6065838"/>
          <a:ext cx="24018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" name="Equation" r:id="rId60" imgW="1473120" imgH="330120" progId="Equation.DSMT4">
                  <p:embed/>
                </p:oleObj>
              </mc:Choice>
              <mc:Fallback>
                <p:oleObj name="Equation" r:id="rId60" imgW="1473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065838"/>
                        <a:ext cx="2401887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237355" y="6147872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Si </a:t>
            </a:r>
            <a:endParaRPr lang="fr-FR" dirty="0"/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89183"/>
              </p:ext>
            </p:extLst>
          </p:nvPr>
        </p:nvGraphicFramePr>
        <p:xfrm>
          <a:off x="3623390" y="6223119"/>
          <a:ext cx="6223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" name="Equation" r:id="rId62" imgW="380880" imgH="177480" progId="Equation.DSMT4">
                  <p:embed/>
                </p:oleObj>
              </mc:Choice>
              <mc:Fallback>
                <p:oleObj name="Equation" r:id="rId62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390" y="6223119"/>
                        <a:ext cx="622300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9332119" y="6498223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1313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946400" y="381000"/>
            <a:ext cx="65024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/>
              </a:rPr>
              <a:t>APPORT DE COURS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6807200" y="1600200"/>
            <a:ext cx="4216400" cy="3124200"/>
            <a:chOff x="3120" y="1152"/>
            <a:chExt cx="1992" cy="1968"/>
          </a:xfrm>
        </p:grpSpPr>
        <p:pic>
          <p:nvPicPr>
            <p:cNvPr id="5124" name="Picture 4" descr="cercle tri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152"/>
              <a:ext cx="1992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3312" y="1392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8000" y="1828801"/>
            <a:ext cx="518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dirty="0"/>
              <a:t>La position du point </a:t>
            </a:r>
            <a:r>
              <a:rPr lang="fr-FR" alt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fr-FR" altLang="fr-FR" sz="3200" dirty="0"/>
              <a:t> sur le cercle est repérée par </a:t>
            </a:r>
            <a:r>
              <a:rPr lang="fr-FR" altLang="fr-FR" sz="3200" b="1" dirty="0">
                <a:solidFill>
                  <a:schemeClr val="accent2"/>
                </a:solidFill>
              </a:rPr>
              <a:t>l’angle</a:t>
            </a:r>
            <a:r>
              <a:rPr lang="fr-FR" altLang="fr-FR" sz="3200" b="1" dirty="0"/>
              <a:t> </a:t>
            </a:r>
            <a:r>
              <a:rPr lang="fr-FR" altLang="fr-FR" sz="3200" b="1" dirty="0">
                <a:solidFill>
                  <a:schemeClr val="accent2"/>
                </a:solidFill>
              </a:rPr>
              <a:t>orienté</a:t>
            </a:r>
            <a:r>
              <a:rPr lang="fr-FR" altLang="fr-FR" sz="3200" dirty="0"/>
              <a:t> des vecteurs :</a:t>
            </a:r>
            <a:endParaRPr lang="fr-FR" altLang="fr-F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438401" y="4114801"/>
          <a:ext cx="197061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761760" imgH="253800" progId="Equation.DSMT4">
                  <p:embed/>
                </p:oleObj>
              </mc:Choice>
              <mc:Fallback>
                <p:oleObj name="Equation" r:id="rId4" imgW="761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114801"/>
                        <a:ext cx="197061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267086" y="4974978"/>
                <a:ext cx="8819023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Remarque: Si 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α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est une mesure de l’angle orienté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; </m:t>
                    </m:r>
                    <m:acc>
                      <m:accPr>
                        <m:chr m:val="⃗"/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acc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) les autres mesures de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 ; </m:t>
                    </m:r>
                    <m:acc>
                      <m:accPr>
                        <m:chr m:val="⃗"/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) sont égales</a:t>
                </a:r>
              </a:p>
              <a:p>
                <a:r>
                  <a:rPr lang="fr-FR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à 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α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+ 2k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π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avec 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k 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un entier quelconque.</a:t>
                </a:r>
                <a:endParaRPr lang="fr-FR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86" y="4974978"/>
                <a:ext cx="8819023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035" t="-4020" r="-345" b="-1055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9332119" y="6498223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5811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946400" y="381000"/>
            <a:ext cx="65024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 Black"/>
              </a:rPr>
              <a:t>APPORT DE COURS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6807200" y="1600200"/>
            <a:ext cx="4216400" cy="3124200"/>
            <a:chOff x="3120" y="1152"/>
            <a:chExt cx="1992" cy="1968"/>
          </a:xfrm>
        </p:grpSpPr>
        <p:pic>
          <p:nvPicPr>
            <p:cNvPr id="6148" name="Picture 4" descr="cercle tri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152"/>
              <a:ext cx="1992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312" y="1392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</p:grp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11200" y="1447800"/>
            <a:ext cx="497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Remarque 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11200" y="2057401"/>
            <a:ext cx="5486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/>
              <a:t>- Un angle orienté admet une infinité de mesures dépendant des nombres de tours effectués pour « aller de A à M »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22300" y="3260729"/>
            <a:ext cx="5994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fr-FR" altLang="fr-FR" dirty="0" smtClean="0"/>
              <a:t>La </a:t>
            </a:r>
            <a:r>
              <a:rPr lang="fr-FR" altLang="fr-FR" dirty="0"/>
              <a:t>mesure principale de l’angle orienté            </a:t>
            </a:r>
            <a:endParaRPr lang="fr-FR" altLang="fr-FR" dirty="0" smtClean="0"/>
          </a:p>
          <a:p>
            <a:pPr>
              <a:spcBef>
                <a:spcPct val="50000"/>
              </a:spcBef>
            </a:pPr>
            <a:r>
              <a:rPr lang="fr-FR" altLang="fr-FR" dirty="0" smtClean="0"/>
              <a:t>est </a:t>
            </a:r>
            <a:r>
              <a:rPr lang="fr-FR" altLang="fr-FR" dirty="0"/>
              <a:t>celle qui appartient à l’intervalle ]-</a:t>
            </a:r>
            <a:r>
              <a:rPr lang="fr-FR" altLang="fr-FR" dirty="0">
                <a:cs typeface="Times New Roman" pitchFamily="18" charset="0"/>
              </a:rPr>
              <a:t>π; π].</a:t>
            </a:r>
            <a:endParaRPr lang="fr-FR" altLang="fr-FR" dirty="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16000" y="5456243"/>
            <a:ext cx="1036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- L’angle         </a:t>
            </a:r>
            <a:r>
              <a:rPr lang="fr-FR" altLang="fr-FR" dirty="0" smtClean="0"/>
              <a:t>                  </a:t>
            </a:r>
            <a:r>
              <a:rPr lang="fr-FR" altLang="fr-FR" dirty="0"/>
              <a:t>ayant pour mesure principale </a:t>
            </a:r>
            <a:r>
              <a:rPr lang="fr-FR" altLang="fr-FR" i="1" dirty="0">
                <a:cs typeface="Times New Roman" pitchFamily="18" charset="0"/>
              </a:rPr>
              <a:t>α</a:t>
            </a:r>
            <a:r>
              <a:rPr lang="fr-FR" altLang="fr-FR" dirty="0">
                <a:cs typeface="Times New Roman" pitchFamily="18" charset="0"/>
              </a:rPr>
              <a:t>, exprimée en radians, les autres mesures sont de la forme :</a:t>
            </a:r>
            <a:endParaRPr lang="fr-FR" altLang="fr-FR" dirty="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84700" y="5958681"/>
            <a:ext cx="203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α</a:t>
            </a:r>
            <a:r>
              <a:rPr lang="fr-FR" alt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+ 2</a:t>
            </a:r>
            <a:r>
              <a:rPr lang="fr-FR" altLang="fr-F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fr-FR" alt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π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197600" y="6099869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avec </a:t>
            </a:r>
            <a:r>
              <a:rPr lang="fr-FR" altLang="fr-FR" i="1" dirty="0"/>
              <a:t>k</a:t>
            </a:r>
            <a:r>
              <a:rPr lang="fr-FR" altLang="fr-FR" dirty="0"/>
              <a:t> entier relatif</a:t>
            </a: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740132"/>
              </p:ext>
            </p:extLst>
          </p:nvPr>
        </p:nvGraphicFramePr>
        <p:xfrm>
          <a:off x="4953000" y="3214524"/>
          <a:ext cx="1404408" cy="45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761760" imgH="253800" progId="Equation.DSMT4">
                  <p:embed/>
                </p:oleObj>
              </mc:Choice>
              <mc:Fallback>
                <p:oleObj name="Equation" r:id="rId4" imgW="761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14524"/>
                        <a:ext cx="1404408" cy="458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278697"/>
              </p:ext>
            </p:extLst>
          </p:nvPr>
        </p:nvGraphicFramePr>
        <p:xfrm>
          <a:off x="2103967" y="5456243"/>
          <a:ext cx="109643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6" imgW="761760" imgH="253800" progId="Equation.DSMT4">
                  <p:embed/>
                </p:oleObj>
              </mc:Choice>
              <mc:Fallback>
                <p:oleObj name="Equation" r:id="rId6" imgW="761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967" y="5456243"/>
                        <a:ext cx="109643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9332119" y="6498223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650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5" grpId="0"/>
      <p:bldP spid="6159" grpId="0"/>
      <p:bldP spid="6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7" y="501031"/>
            <a:ext cx="3205973" cy="292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43261"/>
            <a:ext cx="1801329" cy="19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6063" y="330740"/>
            <a:ext cx="2997931" cy="42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6063" y="753772"/>
            <a:ext cx="2788237" cy="4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5579" y="1187899"/>
            <a:ext cx="2849204" cy="4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861" y="1605256"/>
            <a:ext cx="5532040" cy="41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662" y="2021262"/>
            <a:ext cx="6416939" cy="31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662" y="2353717"/>
            <a:ext cx="6040039" cy="2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65053"/>
              </p:ext>
            </p:extLst>
          </p:nvPr>
        </p:nvGraphicFramePr>
        <p:xfrm>
          <a:off x="326073" y="2743325"/>
          <a:ext cx="4099012" cy="39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1" imgW="1954951" imgH="253890" progId="Equation.DSMT4">
                  <p:embed/>
                </p:oleObj>
              </mc:Choice>
              <mc:Fallback>
                <p:oleObj name="Equation" r:id="rId11" imgW="1954951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3" y="2743325"/>
                        <a:ext cx="4099012" cy="392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98113"/>
              </p:ext>
            </p:extLst>
          </p:nvPr>
        </p:nvGraphicFramePr>
        <p:xfrm>
          <a:off x="335360" y="3206263"/>
          <a:ext cx="2826640" cy="38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3" imgW="1282700" imgH="254000" progId="Equation.DSMT4">
                  <p:embed/>
                </p:oleObj>
              </mc:Choice>
              <mc:Fallback>
                <p:oleObj name="Equation" r:id="rId13" imgW="12827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3206263"/>
                        <a:ext cx="2826640" cy="382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215681" y="3200524"/>
            <a:ext cx="3409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Lire  « modulo </a:t>
            </a:r>
            <a:r>
              <a:rPr lang="fr-FR" sz="2000" b="1" dirty="0" smtClean="0"/>
              <a:t>2</a:t>
            </a:r>
            <a:r>
              <a:rPr lang="fr-FR" sz="2000" b="1" dirty="0" smtClean="0">
                <a:sym typeface="Symbol"/>
              </a:rPr>
              <a:t> »</a:t>
            </a:r>
            <a:endParaRPr lang="fr-FR" sz="2000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3302"/>
              </p:ext>
            </p:extLst>
          </p:nvPr>
        </p:nvGraphicFramePr>
        <p:xfrm>
          <a:off x="341488" y="3712468"/>
          <a:ext cx="5423874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15" imgW="2159000" imgH="393700" progId="Equation.DSMT4">
                  <p:embed/>
                </p:oleObj>
              </mc:Choice>
              <mc:Fallback>
                <p:oleObj name="Equation" r:id="rId15" imgW="21590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88" y="3712468"/>
                        <a:ext cx="5423874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61809"/>
              </p:ext>
            </p:extLst>
          </p:nvPr>
        </p:nvGraphicFramePr>
        <p:xfrm>
          <a:off x="433273" y="4416425"/>
          <a:ext cx="3249727" cy="66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17" imgW="1320227" imgH="393529" progId="Equation.DSMT4">
                  <p:embed/>
                </p:oleObj>
              </mc:Choice>
              <mc:Fallback>
                <p:oleObj name="Equation" r:id="rId17" imgW="1320227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73" y="4416425"/>
                        <a:ext cx="3249727" cy="662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9332119" y="6498223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9120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68936" y="692193"/>
            <a:ext cx="1282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Exemple1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936" y="15620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1</a:t>
            </a:r>
            <a:r>
              <a:rPr lang="fr-FR" dirty="0"/>
              <a:t>) Faire une figure.</a:t>
            </a:r>
          </a:p>
          <a:p>
            <a:r>
              <a:rPr lang="fr-FR" dirty="0"/>
              <a:t>2) Déterminer la mesure principale des angles suivant 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3550" y="698246"/>
            <a:ext cx="8672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ABC est </a:t>
            </a:r>
            <a:r>
              <a:rPr lang="fr-FR" dirty="0">
                <a:solidFill>
                  <a:prstClr val="black"/>
                </a:solidFill>
              </a:rPr>
              <a:t>un triangle rectangle en  </a:t>
            </a:r>
            <a:r>
              <a:rPr lang="fr-FR" dirty="0" smtClean="0">
                <a:solidFill>
                  <a:prstClr val="black"/>
                </a:solidFill>
              </a:rPr>
              <a:t>A </a:t>
            </a:r>
            <a:r>
              <a:rPr lang="fr-FR" dirty="0">
                <a:solidFill>
                  <a:prstClr val="black"/>
                </a:solidFill>
              </a:rPr>
              <a:t>direct, tel </a:t>
            </a:r>
            <a:r>
              <a:rPr lang="fr-FR" dirty="0" smtClean="0">
                <a:solidFill>
                  <a:prstClr val="black"/>
                </a:solidFill>
              </a:rPr>
              <a:t>que: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23179" y="1192678"/>
            <a:ext cx="825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Et  ACD est </a:t>
            </a:r>
            <a:r>
              <a:rPr lang="fr-FR" dirty="0">
                <a:solidFill>
                  <a:prstClr val="black"/>
                </a:solidFill>
              </a:rPr>
              <a:t>un triangle </a:t>
            </a:r>
            <a:r>
              <a:rPr lang="fr-FR" dirty="0" smtClean="0">
                <a:solidFill>
                  <a:prstClr val="black"/>
                </a:solidFill>
              </a:rPr>
              <a:t>équilatéral tel que :</a:t>
            </a:r>
            <a:endParaRPr lang="fr-FR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311063"/>
              </p:ext>
            </p:extLst>
          </p:nvPr>
        </p:nvGraphicFramePr>
        <p:xfrm>
          <a:off x="6838719" y="573795"/>
          <a:ext cx="2095961" cy="61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" name="Equation" r:id="rId3" imgW="1333500" imgH="393700" progId="Equation.DSMT4">
                  <p:embed/>
                </p:oleObj>
              </mc:Choice>
              <mc:Fallback>
                <p:oleObj name="Equation" r:id="rId3" imgW="1333500" imgH="3937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719" y="573795"/>
                        <a:ext cx="2095961" cy="618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12846"/>
              </p:ext>
            </p:extLst>
          </p:nvPr>
        </p:nvGraphicFramePr>
        <p:xfrm>
          <a:off x="6096000" y="1765301"/>
          <a:ext cx="1028700" cy="48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" name="Equation" r:id="rId5" imgW="685502" imgH="304668" progId="Equation.DSMT4">
                  <p:embed/>
                </p:oleObj>
              </mc:Choice>
              <mc:Fallback>
                <p:oleObj name="Equation" r:id="rId5" imgW="685502" imgH="304668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65301"/>
                        <a:ext cx="1028700" cy="48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140245" y="183900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;</a:t>
            </a:r>
            <a:endParaRPr lang="fr-FR" dirty="0"/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42439"/>
              </p:ext>
            </p:extLst>
          </p:nvPr>
        </p:nvGraphicFramePr>
        <p:xfrm>
          <a:off x="7392988" y="1727200"/>
          <a:ext cx="1123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" name="Equation" r:id="rId7" imgW="749160" imgH="304560" progId="Equation.DSMT4">
                  <p:embed/>
                </p:oleObj>
              </mc:Choice>
              <mc:Fallback>
                <p:oleObj name="Equation" r:id="rId7" imgW="749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988" y="1727200"/>
                        <a:ext cx="1123950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8537245" y="17867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;</a:t>
            </a:r>
            <a:endParaRPr lang="fr-FR" dirty="0"/>
          </a:p>
        </p:txBody>
      </p: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08784"/>
              </p:ext>
            </p:extLst>
          </p:nvPr>
        </p:nvGraphicFramePr>
        <p:xfrm>
          <a:off x="8809038" y="1728788"/>
          <a:ext cx="1085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" name="Equation" r:id="rId9" imgW="723600" imgH="304560" progId="Equation.DSMT4">
                  <p:embed/>
                </p:oleObj>
              </mc:Choice>
              <mc:Fallback>
                <p:oleObj name="Equation" r:id="rId9" imgW="723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038" y="1728788"/>
                        <a:ext cx="1085850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9883445" y="170050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;</a:t>
            </a:r>
            <a:endParaRPr lang="fr-FR" dirty="0"/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03986"/>
              </p:ext>
            </p:extLst>
          </p:nvPr>
        </p:nvGraphicFramePr>
        <p:xfrm>
          <a:off x="10201275" y="1700213"/>
          <a:ext cx="10096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" name="Equation" r:id="rId11" imgW="672840" imgH="304560" progId="Equation.DSMT4">
                  <p:embed/>
                </p:oleObj>
              </mc:Choice>
              <mc:Fallback>
                <p:oleObj name="Equation" r:id="rId11" imgW="672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1275" y="1700213"/>
                        <a:ext cx="1009650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868936" y="22274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Solution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52" name="Image 51" descr="C:\Users\atmani\AppData\Local\Temp\geogebra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2208341"/>
            <a:ext cx="3943835" cy="2292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453765"/>
              </p:ext>
            </p:extLst>
          </p:nvPr>
        </p:nvGraphicFramePr>
        <p:xfrm>
          <a:off x="4994275" y="1111250"/>
          <a:ext cx="19812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" name="Equation" r:id="rId14" imgW="1218960" imgH="355320" progId="Equation.DSMT4">
                  <p:embed/>
                </p:oleObj>
              </mc:Choice>
              <mc:Fallback>
                <p:oleObj name="Equation" r:id="rId14" imgW="1218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94275" y="1111250"/>
                        <a:ext cx="19812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456426"/>
              </p:ext>
            </p:extLst>
          </p:nvPr>
        </p:nvGraphicFramePr>
        <p:xfrm>
          <a:off x="1066800" y="2665420"/>
          <a:ext cx="1016842" cy="48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" name="Equation" r:id="rId16" imgW="850680" imgH="355320" progId="Equation.DSMT4">
                  <p:embed/>
                </p:oleObj>
              </mc:Choice>
              <mc:Fallback>
                <p:oleObj name="Equation" r:id="rId16" imgW="850680" imgH="35532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65420"/>
                        <a:ext cx="1016842" cy="48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23121"/>
              </p:ext>
            </p:extLst>
          </p:nvPr>
        </p:nvGraphicFramePr>
        <p:xfrm>
          <a:off x="2146300" y="2654881"/>
          <a:ext cx="2263737" cy="49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" name="Equation" r:id="rId18" imgW="1854000" imgH="355320" progId="Equation.DSMT4">
                  <p:embed/>
                </p:oleObj>
              </mc:Choice>
              <mc:Fallback>
                <p:oleObj name="Equation" r:id="rId18" imgW="1854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654881"/>
                        <a:ext cx="2263737" cy="498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90438"/>
              </p:ext>
            </p:extLst>
          </p:nvPr>
        </p:nvGraphicFramePr>
        <p:xfrm>
          <a:off x="1861824" y="3031846"/>
          <a:ext cx="1322702" cy="55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" name="Equation" r:id="rId20" imgW="939392" imgH="393529" progId="Equation.DSMT4">
                  <p:embed/>
                </p:oleObj>
              </mc:Choice>
              <mc:Fallback>
                <p:oleObj name="Equation" r:id="rId20" imgW="939392" imgH="393529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824" y="3031846"/>
                        <a:ext cx="1322702" cy="559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95608"/>
              </p:ext>
            </p:extLst>
          </p:nvPr>
        </p:nvGraphicFramePr>
        <p:xfrm>
          <a:off x="3208804" y="3035300"/>
          <a:ext cx="1046270" cy="5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" name="Equation" r:id="rId22" imgW="761669" imgH="393529" progId="Equation.DSMT4">
                  <p:embed/>
                </p:oleObj>
              </mc:Choice>
              <mc:Fallback>
                <p:oleObj name="Equation" r:id="rId22" imgW="761669" imgH="393529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804" y="3035300"/>
                        <a:ext cx="1046270" cy="543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6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75619"/>
              </p:ext>
            </p:extLst>
          </p:nvPr>
        </p:nvGraphicFramePr>
        <p:xfrm>
          <a:off x="1036638" y="3530600"/>
          <a:ext cx="11604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" name="Equation" r:id="rId24" imgW="863280" imgH="355320" progId="Equation.DSMT4">
                  <p:embed/>
                </p:oleObj>
              </mc:Choice>
              <mc:Fallback>
                <p:oleObj name="Equation" r:id="rId24" imgW="863280" imgH="35532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530600"/>
                        <a:ext cx="116046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622365"/>
              </p:ext>
            </p:extLst>
          </p:nvPr>
        </p:nvGraphicFramePr>
        <p:xfrm>
          <a:off x="2212975" y="3530676"/>
          <a:ext cx="13144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" name="Equation" r:id="rId26" imgW="977760" imgH="355320" progId="Equation.DSMT4">
                  <p:embed/>
                </p:oleObj>
              </mc:Choice>
              <mc:Fallback>
                <p:oleObj name="Equation" r:id="rId26" imgW="9777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3530676"/>
                        <a:ext cx="1314450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6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64886"/>
              </p:ext>
            </p:extLst>
          </p:nvPr>
        </p:nvGraphicFramePr>
        <p:xfrm>
          <a:off x="3480746" y="3512648"/>
          <a:ext cx="872379" cy="58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name="Equation" r:id="rId28" imgW="583947" imgH="393529" progId="Equation.DSMT4">
                  <p:embed/>
                </p:oleObj>
              </mc:Choice>
              <mc:Fallback>
                <p:oleObj name="Equation" r:id="rId28" imgW="583947" imgH="393529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746" y="3512648"/>
                        <a:ext cx="872379" cy="586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7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102028"/>
              </p:ext>
            </p:extLst>
          </p:nvPr>
        </p:nvGraphicFramePr>
        <p:xfrm>
          <a:off x="1033463" y="4010025"/>
          <a:ext cx="12461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" name="Equation" r:id="rId30" imgW="838080" imgH="355320" progId="Equation.DSMT4">
                  <p:embed/>
                </p:oleObj>
              </mc:Choice>
              <mc:Fallback>
                <p:oleObj name="Equation" r:id="rId30" imgW="838080" imgH="35532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010025"/>
                        <a:ext cx="1246187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081614"/>
              </p:ext>
            </p:extLst>
          </p:nvPr>
        </p:nvGraphicFramePr>
        <p:xfrm>
          <a:off x="2286000" y="4010025"/>
          <a:ext cx="26257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" name="Equation" r:id="rId32" imgW="1765080" imgH="355320" progId="Equation.DSMT4">
                  <p:embed/>
                </p:oleObj>
              </mc:Choice>
              <mc:Fallback>
                <p:oleObj name="Equation" r:id="rId32" imgW="1765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10025"/>
                        <a:ext cx="262572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7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83328"/>
              </p:ext>
            </p:extLst>
          </p:nvPr>
        </p:nvGraphicFramePr>
        <p:xfrm>
          <a:off x="2033550" y="4496502"/>
          <a:ext cx="3017129" cy="51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Equation" r:id="rId34" imgW="2082800" imgH="355600" progId="Equation.DSMT4">
                  <p:embed/>
                </p:oleObj>
              </mc:Choice>
              <mc:Fallback>
                <p:oleObj name="Equation" r:id="rId34" imgW="2082800" imgH="3556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50" y="4496502"/>
                        <a:ext cx="3017129" cy="516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249823"/>
              </p:ext>
            </p:extLst>
          </p:nvPr>
        </p:nvGraphicFramePr>
        <p:xfrm>
          <a:off x="2033550" y="4940644"/>
          <a:ext cx="1503325" cy="55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" name="Equation" r:id="rId36" imgW="1066337" imgH="393529" progId="Equation.DSMT4">
                  <p:embed/>
                </p:oleObj>
              </mc:Choice>
              <mc:Fallback>
                <p:oleObj name="Equation" r:id="rId36" imgW="1066337" imgH="393529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50" y="4940644"/>
                        <a:ext cx="1503325" cy="555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136467"/>
              </p:ext>
            </p:extLst>
          </p:nvPr>
        </p:nvGraphicFramePr>
        <p:xfrm>
          <a:off x="3581401" y="4988596"/>
          <a:ext cx="912066" cy="55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Equation" r:id="rId38" imgW="647419" imgH="393529" progId="Equation.DSMT4">
                  <p:embed/>
                </p:oleObj>
              </mc:Choice>
              <mc:Fallback>
                <p:oleObj name="Equation" r:id="rId38" imgW="647419" imgH="393529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4988596"/>
                        <a:ext cx="912066" cy="558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924111" y="5504934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Dans le triangle </a:t>
            </a:r>
            <a:r>
              <a:rPr lang="fr-FR" dirty="0" smtClean="0"/>
              <a:t> ABC on </a:t>
            </a:r>
            <a:r>
              <a:rPr lang="fr-FR" dirty="0"/>
              <a:t>a :</a:t>
            </a:r>
          </a:p>
        </p:txBody>
      </p:sp>
      <p:sp>
        <p:nvSpPr>
          <p:cNvPr id="73" name="Rectangle 8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21116"/>
              </p:ext>
            </p:extLst>
          </p:nvPr>
        </p:nvGraphicFramePr>
        <p:xfrm>
          <a:off x="3630301" y="5504934"/>
          <a:ext cx="2317221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Equation" r:id="rId40" imgW="1460500" imgH="228600" progId="Equation.DSMT4">
                  <p:embed/>
                </p:oleObj>
              </mc:Choice>
              <mc:Fallback>
                <p:oleObj name="Equation" r:id="rId40" imgW="1460500" imgH="2286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301" y="5504934"/>
                        <a:ext cx="2317221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1035647" y="589486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</a:t>
            </a:r>
          </a:p>
        </p:txBody>
      </p:sp>
      <p:sp>
        <p:nvSpPr>
          <p:cNvPr id="76" name="Rectangle 8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256355"/>
              </p:ext>
            </p:extLst>
          </p:nvPr>
        </p:nvGraphicFramePr>
        <p:xfrm>
          <a:off x="1943100" y="5815013"/>
          <a:ext cx="16589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" name="Equation" r:id="rId42" imgW="1143000" imgH="393480" progId="Equation.DSMT4">
                  <p:embed/>
                </p:oleObj>
              </mc:Choice>
              <mc:Fallback>
                <p:oleObj name="Equation" r:id="rId42" imgW="1143000" imgH="39348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815013"/>
                        <a:ext cx="1658938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>
          <a:xfrm>
            <a:off x="4219955" y="5894864"/>
            <a:ext cx="248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Donc, vue l’orientation : </a:t>
            </a:r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15902"/>
              </p:ext>
            </p:extLst>
          </p:nvPr>
        </p:nvGraphicFramePr>
        <p:xfrm>
          <a:off x="3630301" y="5792192"/>
          <a:ext cx="4238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Equation" r:id="rId44" imgW="291960" imgH="393480" progId="Equation.DSMT4">
                  <p:embed/>
                </p:oleObj>
              </mc:Choice>
              <mc:Fallback>
                <p:oleObj name="Equation" r:id="rId44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301" y="5792192"/>
                        <a:ext cx="423863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86233"/>
              </p:ext>
            </p:extLst>
          </p:nvPr>
        </p:nvGraphicFramePr>
        <p:xfrm>
          <a:off x="6550404" y="5820728"/>
          <a:ext cx="1779846" cy="57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" name="Equation" r:id="rId46" imgW="1218671" imgH="393529" progId="Equation.DSMT4">
                  <p:embed/>
                </p:oleObj>
              </mc:Choice>
              <mc:Fallback>
                <p:oleObj name="Equation" r:id="rId46" imgW="1218671" imgH="393529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404" y="5820728"/>
                        <a:ext cx="1779846" cy="574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9332119" y="6498223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8813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2" grpId="0"/>
      <p:bldP spid="75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93900" y="48852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Sachant </a:t>
            </a:r>
            <a:r>
              <a:rPr lang="fr-FR" dirty="0"/>
              <a:t>que : </a:t>
            </a:r>
            <a:r>
              <a:rPr lang="fr-FR" dirty="0" smtClean="0"/>
              <a:t>                                   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68936" y="488520"/>
            <a:ext cx="1282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Exemple2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97590"/>
              </p:ext>
            </p:extLst>
          </p:nvPr>
        </p:nvGraphicFramePr>
        <p:xfrm>
          <a:off x="3414751" y="401723"/>
          <a:ext cx="1804949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Equation" r:id="rId3" imgW="1155700" imgH="393700" progId="Equation.DSMT4">
                  <p:embed/>
                </p:oleObj>
              </mc:Choice>
              <mc:Fallback>
                <p:oleObj name="Equation" r:id="rId3" imgW="11557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51" y="401723"/>
                        <a:ext cx="1804949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651979"/>
              </p:ext>
            </p:extLst>
          </p:nvPr>
        </p:nvGraphicFramePr>
        <p:xfrm>
          <a:off x="5602288" y="1012825"/>
          <a:ext cx="11636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Equation" r:id="rId5" imgW="596880" imgH="304560" progId="Equation.DSMT4">
                  <p:embed/>
                </p:oleObj>
              </mc:Choice>
              <mc:Fallback>
                <p:oleObj name="Equation" r:id="rId5" imgW="59688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1012825"/>
                        <a:ext cx="1163637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868936" y="1012402"/>
            <a:ext cx="365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déterminer la mesure principale de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0345" y="101240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;</a:t>
            </a:r>
            <a:endParaRPr lang="fr-FR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233737"/>
              </p:ext>
            </p:extLst>
          </p:nvPr>
        </p:nvGraphicFramePr>
        <p:xfrm>
          <a:off x="4435145" y="1012402"/>
          <a:ext cx="965200" cy="426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Equation" r:id="rId7" imgW="494870" imgH="304536" progId="Equation.DSMT4">
                  <p:embed/>
                </p:oleObj>
              </mc:Choice>
              <mc:Fallback>
                <p:oleObj name="Equation" r:id="rId7" imgW="494870" imgH="3045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145" y="1012402"/>
                        <a:ext cx="965200" cy="426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695745" y="10352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;</a:t>
            </a:r>
            <a:endParaRPr lang="fr-FR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189672"/>
              </p:ext>
            </p:extLst>
          </p:nvPr>
        </p:nvGraphicFramePr>
        <p:xfrm>
          <a:off x="6995827" y="1023052"/>
          <a:ext cx="1336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Equation" r:id="rId9" imgW="685800" imgH="304560" progId="Equation.DSMT4">
                  <p:embed/>
                </p:oleObj>
              </mc:Choice>
              <mc:Fallback>
                <p:oleObj name="Equation" r:id="rId9" imgW="685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827" y="1023052"/>
                        <a:ext cx="1336675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961557" y="1412136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</a:rPr>
              <a:t>Solution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97137"/>
              </p:ext>
            </p:extLst>
          </p:nvPr>
        </p:nvGraphicFramePr>
        <p:xfrm>
          <a:off x="1004326" y="1781468"/>
          <a:ext cx="10112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Equation" r:id="rId11" imgW="622080" imgH="355320" progId="Equation.DSMT4">
                  <p:embed/>
                </p:oleObj>
              </mc:Choice>
              <mc:Fallback>
                <p:oleObj name="Equation" r:id="rId11" imgW="62208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326" y="1781468"/>
                        <a:ext cx="1011238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277693"/>
              </p:ext>
            </p:extLst>
          </p:nvPr>
        </p:nvGraphicFramePr>
        <p:xfrm>
          <a:off x="2058332" y="1781468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" name="Equation" r:id="rId13" imgW="723600" imgH="355320" progId="Equation.DSMT4">
                  <p:embed/>
                </p:oleObj>
              </mc:Choice>
              <mc:Fallback>
                <p:oleObj name="Equation" r:id="rId13" imgW="7236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332" y="1781468"/>
                        <a:ext cx="1174750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114624"/>
              </p:ext>
            </p:extLst>
          </p:nvPr>
        </p:nvGraphicFramePr>
        <p:xfrm>
          <a:off x="3238500" y="1781468"/>
          <a:ext cx="1149350" cy="60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" name="Equation" r:id="rId15" imgW="748975" imgH="393529" progId="Equation.DSMT4">
                  <p:embed/>
                </p:oleObj>
              </mc:Choice>
              <mc:Fallback>
                <p:oleObj name="Equation" r:id="rId15" imgW="748975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1781468"/>
                        <a:ext cx="1149350" cy="604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92932"/>
              </p:ext>
            </p:extLst>
          </p:nvPr>
        </p:nvGraphicFramePr>
        <p:xfrm>
          <a:off x="1017479" y="2362200"/>
          <a:ext cx="11334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" name="Equation" r:id="rId17" imgW="711000" imgH="355320" progId="Equation.DSMT4">
                  <p:embed/>
                </p:oleObj>
              </mc:Choice>
              <mc:Fallback>
                <p:oleObj name="Equation" r:id="rId17" imgW="711000" imgH="3553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79" y="2362200"/>
                        <a:ext cx="113347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197078"/>
              </p:ext>
            </p:extLst>
          </p:nvPr>
        </p:nvGraphicFramePr>
        <p:xfrm>
          <a:off x="2150954" y="2374900"/>
          <a:ext cx="2225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" name="Equation" r:id="rId19" imgW="1396800" imgH="355320" progId="Equation.DSMT4">
                  <p:embed/>
                </p:oleObj>
              </mc:Choice>
              <mc:Fallback>
                <p:oleObj name="Equation" r:id="rId19" imgW="1396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954" y="2374900"/>
                        <a:ext cx="222567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54490"/>
              </p:ext>
            </p:extLst>
          </p:nvPr>
        </p:nvGraphicFramePr>
        <p:xfrm>
          <a:off x="1957928" y="2988882"/>
          <a:ext cx="1474280" cy="50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Equation" r:id="rId21" imgW="1054100" imgH="355600" progId="Equation.DSMT4">
                  <p:embed/>
                </p:oleObj>
              </mc:Choice>
              <mc:Fallback>
                <p:oleObj name="Equation" r:id="rId21" imgW="1054100" imgH="355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928" y="2988882"/>
                        <a:ext cx="1474280" cy="500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53577"/>
              </p:ext>
            </p:extLst>
          </p:nvPr>
        </p:nvGraphicFramePr>
        <p:xfrm>
          <a:off x="3476712" y="2959100"/>
          <a:ext cx="1562014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Equation" r:id="rId23" imgW="1054100" imgH="355600" progId="Equation.DSMT4">
                  <p:embed/>
                </p:oleObj>
              </mc:Choice>
              <mc:Fallback>
                <p:oleObj name="Equation" r:id="rId23" imgW="1054100" imgH="355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712" y="2959100"/>
                        <a:ext cx="1562014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43301"/>
              </p:ext>
            </p:extLst>
          </p:nvPr>
        </p:nvGraphicFramePr>
        <p:xfrm>
          <a:off x="1993900" y="3454400"/>
          <a:ext cx="1275266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" name="Equation" r:id="rId25" imgW="888614" imgH="393529" progId="Equation.DSMT4">
                  <p:embed/>
                </p:oleObj>
              </mc:Choice>
              <mc:Fallback>
                <p:oleObj name="Equation" r:id="rId25" imgW="888614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454400"/>
                        <a:ext cx="1275266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490565"/>
              </p:ext>
            </p:extLst>
          </p:nvPr>
        </p:nvGraphicFramePr>
        <p:xfrm>
          <a:off x="3321050" y="3492500"/>
          <a:ext cx="885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" name="Equation" r:id="rId27" imgW="660240" imgH="393480" progId="Equation.DSMT4">
                  <p:embed/>
                </p:oleObj>
              </mc:Choice>
              <mc:Fallback>
                <p:oleObj name="Equation" r:id="rId27" imgW="660240" imgH="393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492500"/>
                        <a:ext cx="88582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908444"/>
              </p:ext>
            </p:extLst>
          </p:nvPr>
        </p:nvGraphicFramePr>
        <p:xfrm>
          <a:off x="2058332" y="3924300"/>
          <a:ext cx="11906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" name="Equation" r:id="rId29" imgW="888840" imgH="393480" progId="Equation.DSMT4">
                  <p:embed/>
                </p:oleObj>
              </mc:Choice>
              <mc:Fallback>
                <p:oleObj name="Equation" r:id="rId29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332" y="3924300"/>
                        <a:ext cx="119062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108827"/>
              </p:ext>
            </p:extLst>
          </p:nvPr>
        </p:nvGraphicFramePr>
        <p:xfrm>
          <a:off x="3343275" y="3911600"/>
          <a:ext cx="9191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Equation" r:id="rId31" imgW="685800" imgH="393480" progId="Equation.DSMT4">
                  <p:embed/>
                </p:oleObj>
              </mc:Choice>
              <mc:Fallback>
                <p:oleObj name="Equation" r:id="rId31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911600"/>
                        <a:ext cx="919163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52258"/>
              </p:ext>
            </p:extLst>
          </p:nvPr>
        </p:nvGraphicFramePr>
        <p:xfrm>
          <a:off x="961557" y="4410036"/>
          <a:ext cx="1297456" cy="57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Equation" r:id="rId33" imgW="799920" imgH="355320" progId="Equation.DSMT4">
                  <p:embed/>
                </p:oleObj>
              </mc:Choice>
              <mc:Fallback>
                <p:oleObj name="Equation" r:id="rId33" imgW="799920" imgH="35532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557" y="4410036"/>
                        <a:ext cx="1297456" cy="577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976710"/>
              </p:ext>
            </p:extLst>
          </p:nvPr>
        </p:nvGraphicFramePr>
        <p:xfrm>
          <a:off x="2290654" y="4432698"/>
          <a:ext cx="1317227" cy="56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" name="Equation" r:id="rId35" imgW="825480" imgH="355320" progId="Equation.DSMT4">
                  <p:embed/>
                </p:oleObj>
              </mc:Choice>
              <mc:Fallback>
                <p:oleObj name="Equation" r:id="rId35" imgW="825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654" y="4432698"/>
                        <a:ext cx="1317227" cy="567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17103"/>
              </p:ext>
            </p:extLst>
          </p:nvPr>
        </p:nvGraphicFramePr>
        <p:xfrm>
          <a:off x="1993900" y="4978400"/>
          <a:ext cx="146865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" name="Equation" r:id="rId37" imgW="1015559" imgH="355446" progId="Equation.DSMT4">
                  <p:embed/>
                </p:oleObj>
              </mc:Choice>
              <mc:Fallback>
                <p:oleObj name="Equation" r:id="rId37" imgW="1015559" imgH="355446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978400"/>
                        <a:ext cx="1468652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697843"/>
              </p:ext>
            </p:extLst>
          </p:nvPr>
        </p:nvGraphicFramePr>
        <p:xfrm>
          <a:off x="3589338" y="5002213"/>
          <a:ext cx="16652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" name="Equation" r:id="rId39" imgW="1295280" imgH="380880" progId="Equation.DSMT4">
                  <p:embed/>
                </p:oleObj>
              </mc:Choice>
              <mc:Fallback>
                <p:oleObj name="Equation" r:id="rId39" imgW="1295280" imgH="380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5002213"/>
                        <a:ext cx="1665287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83643"/>
              </p:ext>
            </p:extLst>
          </p:nvPr>
        </p:nvGraphicFramePr>
        <p:xfrm>
          <a:off x="1993900" y="5518638"/>
          <a:ext cx="1558925" cy="59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Equation" r:id="rId41" imgW="1129810" imgH="431613" progId="Equation.DSMT4">
                  <p:embed/>
                </p:oleObj>
              </mc:Choice>
              <mc:Fallback>
                <p:oleObj name="Equation" r:id="rId41" imgW="1129810" imgH="431613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5518638"/>
                        <a:ext cx="1558925" cy="59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78073"/>
              </p:ext>
            </p:extLst>
          </p:nvPr>
        </p:nvGraphicFramePr>
        <p:xfrm>
          <a:off x="1993900" y="6075068"/>
          <a:ext cx="998429" cy="57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" name="Equation" r:id="rId43" imgW="685800" imgH="393700" progId="Equation.DSMT4">
                  <p:embed/>
                </p:oleObj>
              </mc:Choice>
              <mc:Fallback>
                <p:oleObj name="Equation" r:id="rId43" imgW="6858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6075068"/>
                        <a:ext cx="998429" cy="57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9332119" y="6498223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8107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403415"/>
            <a:ext cx="11083639" cy="6051177"/>
          </a:xfrm>
          <a:prstGeom prst="rect">
            <a:avLst/>
          </a:prstGeom>
          <a:noFill/>
        </p:spPr>
      </p:pic>
      <p:pic>
        <p:nvPicPr>
          <p:cNvPr id="522" name="Image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8" y="630996"/>
            <a:ext cx="5289456" cy="3635669"/>
          </a:xfrm>
          <a:prstGeom prst="rect">
            <a:avLst/>
          </a:prstGeom>
          <a:noFill/>
        </p:spPr>
      </p:pic>
      <p:pic>
        <p:nvPicPr>
          <p:cNvPr id="4" name="Picture 2" descr="C:\Users\Propriétaire\AppData\Local\Microsoft\Windows\Temporary Internet Files\Content.IE5\OFOWAE8W\MCj041257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2" y="4266663"/>
            <a:ext cx="2071688" cy="20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8860" y="4663456"/>
            <a:ext cx="62119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TRIGONOMÉTRIE</a:t>
            </a:r>
            <a:r>
              <a:rPr lang="ar-SA" sz="2800" dirty="0" smtClean="0">
                <a:solidFill>
                  <a:schemeClr val="tx2"/>
                </a:solidFill>
              </a:rPr>
              <a:t>1</a:t>
            </a:r>
            <a:r>
              <a:rPr lang="fr-FR" sz="2800" dirty="0" smtClean="0">
                <a:solidFill>
                  <a:schemeClr val="tx2"/>
                </a:solidFill>
              </a:rPr>
              <a:t>: </a:t>
            </a:r>
            <a:r>
              <a:rPr lang="fr-FR" altLang="fr-FR" sz="2800" dirty="0"/>
              <a:t>Angle orienté et les mesures </a:t>
            </a:r>
            <a:r>
              <a:rPr lang="fr-FR" sz="2800" kern="18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  </a:t>
            </a:r>
            <a:endParaRPr lang="fr-FR" altLang="fr-FR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65300" y="6519446"/>
            <a:ext cx="37444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2" y="3028829"/>
            <a:ext cx="235161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7207</TotalTime>
  <Words>505</Words>
  <Application>Microsoft Office PowerPoint</Application>
  <PresentationFormat>Personnalisé</PresentationFormat>
  <Paragraphs>97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 : Vecteurs (1)</dc:title>
  <dc:creator>prof: Atmani najib</dc:creator>
  <cp:lastModifiedBy>atmani</cp:lastModifiedBy>
  <cp:revision>654</cp:revision>
  <dcterms:created xsi:type="dcterms:W3CDTF">2016-09-03T15:57:04Z</dcterms:created>
  <dcterms:modified xsi:type="dcterms:W3CDTF">2020-06-24T21:50:09Z</dcterms:modified>
</cp:coreProperties>
</file>