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6" r:id="rId2"/>
    <p:sldId id="300" r:id="rId3"/>
    <p:sldId id="257" r:id="rId4"/>
    <p:sldId id="258" r:id="rId5"/>
    <p:sldId id="269" r:id="rId6"/>
    <p:sldId id="259" r:id="rId7"/>
    <p:sldId id="302" r:id="rId8"/>
    <p:sldId id="30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04" r:id="rId17"/>
    <p:sldId id="267" r:id="rId18"/>
    <p:sldId id="268" r:id="rId19"/>
    <p:sldId id="313" r:id="rId20"/>
    <p:sldId id="314" r:id="rId21"/>
    <p:sldId id="311" r:id="rId22"/>
    <p:sldId id="308" r:id="rId23"/>
    <p:sldId id="270" r:id="rId24"/>
    <p:sldId id="271" r:id="rId25"/>
    <p:sldId id="310" r:id="rId26"/>
    <p:sldId id="315" r:id="rId27"/>
    <p:sldId id="309" r:id="rId28"/>
    <p:sldId id="272" r:id="rId29"/>
    <p:sldId id="273" r:id="rId30"/>
    <p:sldId id="275" r:id="rId31"/>
    <p:sldId id="305" r:id="rId32"/>
    <p:sldId id="276" r:id="rId33"/>
    <p:sldId id="277" r:id="rId34"/>
    <p:sldId id="278" r:id="rId35"/>
    <p:sldId id="317" r:id="rId36"/>
    <p:sldId id="318" r:id="rId37"/>
    <p:sldId id="319" r:id="rId38"/>
  </p:sldIdLst>
  <p:sldSz cx="9144000" cy="6858000" type="screen4x3"/>
  <p:notesSz cx="6858000" cy="9774238"/>
  <p:embeddedFontLst>
    <p:embeddedFont>
      <p:font typeface="Calibri" panose="020F0502020204030204" pitchFamily="34" charset="0"/>
      <p:regular r:id="rId41"/>
      <p:bold r:id="rId42"/>
    </p:embeddedFont>
    <p:embeddedFont>
      <p:font typeface="宋体" panose="02010600030101010101" pitchFamily="2" charset="-122"/>
      <p:regular r:id="rId43"/>
    </p:embeddedFont>
    <p:embeddedFont>
      <p:font typeface="Comic Sans MS" panose="030F0702030302020204" pitchFamily="66" charset="0"/>
      <p:regular r:id="rId44"/>
      <p:bold r:id="rId45"/>
      <p:italic r:id="rId46"/>
      <p:boldItalic r:id="rId47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2hMziGnBY5/vLKJmfc3xog==" hashData="f2cT7tlPsG8vIUWta0b4LMbsmt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9999FF"/>
    <a:srgbClr val="FF33CC"/>
    <a:srgbClr val="FF6699"/>
    <a:srgbClr val="FF6600"/>
    <a:srgbClr val="33CC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4" autoAdjust="0"/>
    <p:restoredTop sz="90909" autoAdjust="0"/>
  </p:normalViewPr>
  <p:slideViewPr>
    <p:cSldViewPr>
      <p:cViewPr varScale="1">
        <p:scale>
          <a:sx n="68" d="100"/>
          <a:sy n="68" d="100"/>
        </p:scale>
        <p:origin x="-1776" y="-96"/>
      </p:cViewPr>
      <p:guideLst>
        <p:guide orient="horz" pos="1296"/>
        <p:guide pos="37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2" Type="http://schemas.openxmlformats.org/officeDocument/2006/relationships/slide" Target="slides/slide6.xml"/><Relationship Id="rId1" Type="http://schemas.openxmlformats.org/officeDocument/2006/relationships/slide" Target="slides/slide4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wmf"/><Relationship Id="rId7" Type="http://schemas.openxmlformats.org/officeDocument/2006/relationships/image" Target="../media/image19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3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18" Type="http://schemas.openxmlformats.org/officeDocument/2006/relationships/image" Target="../media/image40.wmf"/><Relationship Id="rId3" Type="http://schemas.openxmlformats.org/officeDocument/2006/relationships/image" Target="../media/image25.wmf"/><Relationship Id="rId21" Type="http://schemas.openxmlformats.org/officeDocument/2006/relationships/image" Target="../media/image43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17" Type="http://schemas.openxmlformats.org/officeDocument/2006/relationships/image" Target="../media/image39.wmf"/><Relationship Id="rId2" Type="http://schemas.openxmlformats.org/officeDocument/2006/relationships/image" Target="../media/image24.wmf"/><Relationship Id="rId16" Type="http://schemas.openxmlformats.org/officeDocument/2006/relationships/image" Target="../media/image38.wmf"/><Relationship Id="rId20" Type="http://schemas.openxmlformats.org/officeDocument/2006/relationships/image" Target="../media/image42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19" Type="http://schemas.openxmlformats.org/officeDocument/2006/relationships/image" Target="../media/image41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Relationship Id="rId22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17" Type="http://schemas.openxmlformats.org/officeDocument/2006/relationships/image" Target="../media/image75.wmf"/><Relationship Id="rId2" Type="http://schemas.openxmlformats.org/officeDocument/2006/relationships/image" Target="../media/image60.wmf"/><Relationship Id="rId16" Type="http://schemas.openxmlformats.org/officeDocument/2006/relationships/image" Target="../media/image74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5" Type="http://schemas.openxmlformats.org/officeDocument/2006/relationships/image" Target="../media/image7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FF2D75-C711-47EF-9AAF-BE504E92CC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1626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33425"/>
            <a:ext cx="48895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A4A9A0-99EB-46E9-8606-C9571E8596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554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D776-4B27-4710-B4E4-16E882679D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622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9C49B-131D-4347-A7F6-C10C624060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94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228600"/>
            <a:ext cx="2057400" cy="5867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46C1B-8A57-4500-A5F2-303419271E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687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F36AC-DC77-4343-A5D6-D9D50079D9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540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14F1-6683-4FE0-8EC2-BF58C021AD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690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B1B2-60C4-4E21-B71F-151E9595A6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716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88192-6986-4443-9B52-E71357F5FF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43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3C358-0DAF-4B4F-ADDF-3D90FB531B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209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1D348-62F7-452B-957E-129B8E6DD4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993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3A94F-377A-47DD-9390-D39B0D5AB8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204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A73B-30DC-4ED0-8510-B32A6AEC70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781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 userDrawn="1"/>
        </p:nvGraphicFramePr>
        <p:xfrm>
          <a:off x="-152400" y="0"/>
          <a:ext cx="9448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14" imgW="8573697" imgH="5714286" progId="MSPhotoEd.3">
                  <p:embed/>
                </p:oleObj>
              </mc:Choice>
              <mc:Fallback>
                <p:oleObj name="Photo Editor Photo" r:id="rId14" imgW="8573697" imgH="5714286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58000" contrast="-7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06" t="1753" r="2989" b="2989"/>
                      <a:stretch>
                        <a:fillRect/>
                      </a:stretch>
                    </p:blipFill>
                    <p:spPr bwMode="auto">
                      <a:xfrm>
                        <a:off x="-152400" y="0"/>
                        <a:ext cx="9448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3F4D7E-2237-4087-BD74-6864507D65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102.bin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09.bin"/><Relationship Id="rId3" Type="http://schemas.openxmlformats.org/officeDocument/2006/relationships/oleObject" Target="../embeddings/oleObject97.bin"/><Relationship Id="rId21" Type="http://schemas.openxmlformats.org/officeDocument/2006/relationships/image" Target="../media/image55.wmf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51.wmf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101.bin"/><Relationship Id="rId24" Type="http://schemas.openxmlformats.org/officeDocument/2006/relationships/oleObject" Target="../embeddings/oleObject108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23" Type="http://schemas.openxmlformats.org/officeDocument/2006/relationships/image" Target="../media/image56.wmf"/><Relationship Id="rId28" Type="http://schemas.openxmlformats.org/officeDocument/2006/relationships/image" Target="../media/image2.png"/><Relationship Id="rId10" Type="http://schemas.openxmlformats.org/officeDocument/2006/relationships/image" Target="../media/image50.wmf"/><Relationship Id="rId19" Type="http://schemas.openxmlformats.org/officeDocument/2006/relationships/image" Target="../media/image54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52.wmf"/><Relationship Id="rId22" Type="http://schemas.openxmlformats.org/officeDocument/2006/relationships/oleObject" Target="../embeddings/oleObject107.bin"/><Relationship Id="rId27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9" Type="http://schemas.openxmlformats.org/officeDocument/2006/relationships/image" Target="../media/image75.wmf"/><Relationship Id="rId21" Type="http://schemas.openxmlformats.org/officeDocument/2006/relationships/oleObject" Target="../embeddings/oleObject118.bin"/><Relationship Id="rId34" Type="http://schemas.openxmlformats.org/officeDocument/2006/relationships/image" Target="../media/image73.wmf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116.bin"/><Relationship Id="rId25" Type="http://schemas.openxmlformats.org/officeDocument/2006/relationships/oleObject" Target="../embeddings/oleObject120.bin"/><Relationship Id="rId33" Type="http://schemas.openxmlformats.org/officeDocument/2006/relationships/oleObject" Target="../embeddings/oleObject124.bin"/><Relationship Id="rId38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12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113.bin"/><Relationship Id="rId24" Type="http://schemas.openxmlformats.org/officeDocument/2006/relationships/image" Target="../media/image68.wmf"/><Relationship Id="rId32" Type="http://schemas.openxmlformats.org/officeDocument/2006/relationships/image" Target="../media/image72.wmf"/><Relationship Id="rId37" Type="http://schemas.openxmlformats.org/officeDocument/2006/relationships/oleObject" Target="../embeddings/oleObject126.bin"/><Relationship Id="rId40" Type="http://schemas.openxmlformats.org/officeDocument/2006/relationships/image" Target="../media/image2.png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23" Type="http://schemas.openxmlformats.org/officeDocument/2006/relationships/oleObject" Target="../embeddings/oleObject119.bin"/><Relationship Id="rId28" Type="http://schemas.openxmlformats.org/officeDocument/2006/relationships/image" Target="../media/image70.wmf"/><Relationship Id="rId36" Type="http://schemas.openxmlformats.org/officeDocument/2006/relationships/image" Target="../media/image74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117.bin"/><Relationship Id="rId31" Type="http://schemas.openxmlformats.org/officeDocument/2006/relationships/oleObject" Target="../embeddings/oleObject123.bin"/><Relationship Id="rId4" Type="http://schemas.openxmlformats.org/officeDocument/2006/relationships/image" Target="../media/image77.png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121.bin"/><Relationship Id="rId30" Type="http://schemas.openxmlformats.org/officeDocument/2006/relationships/image" Target="../media/image71.wmf"/><Relationship Id="rId35" Type="http://schemas.openxmlformats.org/officeDocument/2006/relationships/oleObject" Target="../embeddings/oleObject125.bin"/><Relationship Id="rId8" Type="http://schemas.openxmlformats.org/officeDocument/2006/relationships/image" Target="../media/image60.wmf"/><Relationship Id="rId3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133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82.wmf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4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8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2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7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6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76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38.bin"/><Relationship Id="rId3" Type="http://schemas.openxmlformats.org/officeDocument/2006/relationships/image" Target="../media/image85.png"/><Relationship Id="rId21" Type="http://schemas.openxmlformats.org/officeDocument/2006/relationships/image" Target="../media/image112.wmf"/><Relationship Id="rId7" Type="http://schemas.openxmlformats.org/officeDocument/2006/relationships/image" Target="../media/image116.png"/><Relationship Id="rId12" Type="http://schemas.openxmlformats.org/officeDocument/2006/relationships/image" Target="../media/image109.wmf"/><Relationship Id="rId17" Type="http://schemas.openxmlformats.org/officeDocument/2006/relationships/image" Target="../media/image1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png"/><Relationship Id="rId20" Type="http://schemas.openxmlformats.org/officeDocument/2006/relationships/oleObject" Target="../embeddings/oleObject13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5.png"/><Relationship Id="rId11" Type="http://schemas.openxmlformats.org/officeDocument/2006/relationships/oleObject" Target="../embeddings/oleObject136.bin"/><Relationship Id="rId24" Type="http://schemas.openxmlformats.org/officeDocument/2006/relationships/image" Target="../media/image2.png"/><Relationship Id="rId5" Type="http://schemas.openxmlformats.org/officeDocument/2006/relationships/image" Target="../media/image114.png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10" Type="http://schemas.openxmlformats.org/officeDocument/2006/relationships/image" Target="../media/image108.wmf"/><Relationship Id="rId19" Type="http://schemas.openxmlformats.org/officeDocument/2006/relationships/image" Target="../media/image111.wmf"/><Relationship Id="rId4" Type="http://schemas.openxmlformats.org/officeDocument/2006/relationships/image" Target="../media/image113.png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10.wmf"/><Relationship Id="rId22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image" Target="../media/image12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5.bin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1.wm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9.wmf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3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0.wmf"/><Relationship Id="rId31" Type="http://schemas.openxmlformats.org/officeDocument/2006/relationships/oleObject" Target="../embeddings/oleObject18.bin"/><Relationship Id="rId4" Type="http://schemas.openxmlformats.org/officeDocument/2006/relationships/image" Target="../media/image3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3.wmf"/><Relationship Id="rId30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2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12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52.bin"/><Relationship Id="rId18" Type="http://schemas.openxmlformats.org/officeDocument/2006/relationships/image" Target="../media/image2.png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32.wmf"/><Relationship Id="rId1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5" Type="http://schemas.openxmlformats.org/officeDocument/2006/relationships/image" Target="../media/image133.wmf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50.bin"/><Relationship Id="rId14" Type="http://schemas.openxmlformats.org/officeDocument/2006/relationships/oleObject" Target="../embeddings/oleObject15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6.bin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18.wmf"/><Relationship Id="rId22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44.bin"/><Relationship Id="rId21" Type="http://schemas.openxmlformats.org/officeDocument/2006/relationships/image" Target="../media/image31.wmf"/><Relationship Id="rId42" Type="http://schemas.openxmlformats.org/officeDocument/2006/relationships/oleObject" Target="../embeddings/oleObject54.bin"/><Relationship Id="rId47" Type="http://schemas.openxmlformats.org/officeDocument/2006/relationships/image" Target="../media/image41.wmf"/><Relationship Id="rId63" Type="http://schemas.openxmlformats.org/officeDocument/2006/relationships/image" Target="../media/image44.wmf"/><Relationship Id="rId68" Type="http://schemas.openxmlformats.org/officeDocument/2006/relationships/oleObject" Target="../embeddings/oleObject74.bin"/><Relationship Id="rId84" Type="http://schemas.openxmlformats.org/officeDocument/2006/relationships/oleObject" Target="../embeddings/oleObject90.bin"/><Relationship Id="rId89" Type="http://schemas.openxmlformats.org/officeDocument/2006/relationships/oleObject" Target="../embeddings/oleObject94.bin"/><Relationship Id="rId16" Type="http://schemas.openxmlformats.org/officeDocument/2006/relationships/image" Target="../media/image29.wmf"/><Relationship Id="rId11" Type="http://schemas.openxmlformats.org/officeDocument/2006/relationships/oleObject" Target="../embeddings/oleObject35.bin"/><Relationship Id="rId32" Type="http://schemas.openxmlformats.org/officeDocument/2006/relationships/oleObject" Target="../embeddings/oleObject48.bin"/><Relationship Id="rId37" Type="http://schemas.openxmlformats.org/officeDocument/2006/relationships/oleObject" Target="../embeddings/oleObject51.bin"/><Relationship Id="rId53" Type="http://schemas.openxmlformats.org/officeDocument/2006/relationships/oleObject" Target="../embeddings/oleObject60.bin"/><Relationship Id="rId58" Type="http://schemas.openxmlformats.org/officeDocument/2006/relationships/oleObject" Target="../embeddings/oleObject65.bin"/><Relationship Id="rId74" Type="http://schemas.openxmlformats.org/officeDocument/2006/relationships/oleObject" Target="../embeddings/oleObject80.bin"/><Relationship Id="rId79" Type="http://schemas.openxmlformats.org/officeDocument/2006/relationships/oleObject" Target="../embeddings/oleObject85.bin"/><Relationship Id="rId5" Type="http://schemas.openxmlformats.org/officeDocument/2006/relationships/oleObject" Target="../embeddings/oleObject32.bin"/><Relationship Id="rId14" Type="http://schemas.openxmlformats.org/officeDocument/2006/relationships/image" Target="../media/image28.wmf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33.wmf"/><Relationship Id="rId30" Type="http://schemas.openxmlformats.org/officeDocument/2006/relationships/image" Target="../media/image34.wmf"/><Relationship Id="rId35" Type="http://schemas.openxmlformats.org/officeDocument/2006/relationships/oleObject" Target="../embeddings/oleObject50.bin"/><Relationship Id="rId43" Type="http://schemas.openxmlformats.org/officeDocument/2006/relationships/image" Target="../media/image39.wmf"/><Relationship Id="rId48" Type="http://schemas.openxmlformats.org/officeDocument/2006/relationships/oleObject" Target="../embeddings/oleObject57.bin"/><Relationship Id="rId56" Type="http://schemas.openxmlformats.org/officeDocument/2006/relationships/oleObject" Target="../embeddings/oleObject63.bin"/><Relationship Id="rId64" Type="http://schemas.openxmlformats.org/officeDocument/2006/relationships/oleObject" Target="../embeddings/oleObject70.bin"/><Relationship Id="rId69" Type="http://schemas.openxmlformats.org/officeDocument/2006/relationships/oleObject" Target="../embeddings/oleObject75.bin"/><Relationship Id="rId77" Type="http://schemas.openxmlformats.org/officeDocument/2006/relationships/oleObject" Target="../embeddings/oleObject83.bin"/><Relationship Id="rId8" Type="http://schemas.openxmlformats.org/officeDocument/2006/relationships/image" Target="../media/image25.wmf"/><Relationship Id="rId51" Type="http://schemas.openxmlformats.org/officeDocument/2006/relationships/image" Target="../media/image43.wmf"/><Relationship Id="rId72" Type="http://schemas.openxmlformats.org/officeDocument/2006/relationships/oleObject" Target="../embeddings/oleObject78.bin"/><Relationship Id="rId80" Type="http://schemas.openxmlformats.org/officeDocument/2006/relationships/oleObject" Target="../embeddings/oleObject86.bin"/><Relationship Id="rId85" Type="http://schemas.openxmlformats.org/officeDocument/2006/relationships/oleObject" Target="../embeddings/oleObject91.bin"/><Relationship Id="rId3" Type="http://schemas.openxmlformats.org/officeDocument/2006/relationships/oleObject" Target="../embeddings/oleObject31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3.bin"/><Relationship Id="rId33" Type="http://schemas.openxmlformats.org/officeDocument/2006/relationships/image" Target="../media/image35.wmf"/><Relationship Id="rId38" Type="http://schemas.openxmlformats.org/officeDocument/2006/relationships/oleObject" Target="../embeddings/oleObject52.bin"/><Relationship Id="rId46" Type="http://schemas.openxmlformats.org/officeDocument/2006/relationships/oleObject" Target="../embeddings/oleObject56.bin"/><Relationship Id="rId59" Type="http://schemas.openxmlformats.org/officeDocument/2006/relationships/oleObject" Target="../embeddings/oleObject66.bin"/><Relationship Id="rId67" Type="http://schemas.openxmlformats.org/officeDocument/2006/relationships/oleObject" Target="../embeddings/oleObject73.bin"/><Relationship Id="rId20" Type="http://schemas.openxmlformats.org/officeDocument/2006/relationships/oleObject" Target="../embeddings/oleObject40.bin"/><Relationship Id="rId41" Type="http://schemas.openxmlformats.org/officeDocument/2006/relationships/image" Target="../media/image38.wmf"/><Relationship Id="rId54" Type="http://schemas.openxmlformats.org/officeDocument/2006/relationships/oleObject" Target="../embeddings/oleObject61.bin"/><Relationship Id="rId62" Type="http://schemas.openxmlformats.org/officeDocument/2006/relationships/oleObject" Target="../embeddings/oleObject69.bin"/><Relationship Id="rId70" Type="http://schemas.openxmlformats.org/officeDocument/2006/relationships/oleObject" Target="../embeddings/oleObject76.bin"/><Relationship Id="rId75" Type="http://schemas.openxmlformats.org/officeDocument/2006/relationships/oleObject" Target="../embeddings/oleObject81.bin"/><Relationship Id="rId83" Type="http://schemas.openxmlformats.org/officeDocument/2006/relationships/oleObject" Target="../embeddings/oleObject89.bin"/><Relationship Id="rId88" Type="http://schemas.openxmlformats.org/officeDocument/2006/relationships/image" Target="../media/image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2.bin"/><Relationship Id="rId28" Type="http://schemas.openxmlformats.org/officeDocument/2006/relationships/oleObject" Target="../embeddings/oleObject45.bin"/><Relationship Id="rId36" Type="http://schemas.openxmlformats.org/officeDocument/2006/relationships/image" Target="../media/image36.wmf"/><Relationship Id="rId49" Type="http://schemas.openxmlformats.org/officeDocument/2006/relationships/image" Target="../media/image42.wmf"/><Relationship Id="rId57" Type="http://schemas.openxmlformats.org/officeDocument/2006/relationships/oleObject" Target="../embeddings/oleObject64.bin"/><Relationship Id="rId10" Type="http://schemas.openxmlformats.org/officeDocument/2006/relationships/image" Target="../media/image26.wmf"/><Relationship Id="rId31" Type="http://schemas.openxmlformats.org/officeDocument/2006/relationships/oleObject" Target="../embeddings/oleObject47.bin"/><Relationship Id="rId44" Type="http://schemas.openxmlformats.org/officeDocument/2006/relationships/oleObject" Target="../embeddings/oleObject55.bin"/><Relationship Id="rId52" Type="http://schemas.openxmlformats.org/officeDocument/2006/relationships/oleObject" Target="../embeddings/oleObject59.bin"/><Relationship Id="rId60" Type="http://schemas.openxmlformats.org/officeDocument/2006/relationships/oleObject" Target="../embeddings/oleObject67.bin"/><Relationship Id="rId65" Type="http://schemas.openxmlformats.org/officeDocument/2006/relationships/oleObject" Target="../embeddings/oleObject71.bin"/><Relationship Id="rId73" Type="http://schemas.openxmlformats.org/officeDocument/2006/relationships/oleObject" Target="../embeddings/oleObject79.bin"/><Relationship Id="rId78" Type="http://schemas.openxmlformats.org/officeDocument/2006/relationships/oleObject" Target="../embeddings/oleObject84.bin"/><Relationship Id="rId81" Type="http://schemas.openxmlformats.org/officeDocument/2006/relationships/oleObject" Target="../embeddings/oleObject87.bin"/><Relationship Id="rId86" Type="http://schemas.openxmlformats.org/officeDocument/2006/relationships/oleObject" Target="../embeddings/oleObject92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4.bin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30.wmf"/><Relationship Id="rId39" Type="http://schemas.openxmlformats.org/officeDocument/2006/relationships/image" Target="../media/image37.wmf"/><Relationship Id="rId34" Type="http://schemas.openxmlformats.org/officeDocument/2006/relationships/oleObject" Target="../embeddings/oleObject49.bin"/><Relationship Id="rId50" Type="http://schemas.openxmlformats.org/officeDocument/2006/relationships/oleObject" Target="../embeddings/oleObject58.bin"/><Relationship Id="rId55" Type="http://schemas.openxmlformats.org/officeDocument/2006/relationships/oleObject" Target="../embeddings/oleObject62.bin"/><Relationship Id="rId76" Type="http://schemas.openxmlformats.org/officeDocument/2006/relationships/oleObject" Target="../embeddings/oleObject82.bin"/><Relationship Id="rId7" Type="http://schemas.openxmlformats.org/officeDocument/2006/relationships/oleObject" Target="../embeddings/oleObject33.bin"/><Relationship Id="rId71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29" Type="http://schemas.openxmlformats.org/officeDocument/2006/relationships/oleObject" Target="../embeddings/oleObject46.bin"/><Relationship Id="rId24" Type="http://schemas.openxmlformats.org/officeDocument/2006/relationships/image" Target="../media/image32.wmf"/><Relationship Id="rId40" Type="http://schemas.openxmlformats.org/officeDocument/2006/relationships/oleObject" Target="../embeddings/oleObject53.bin"/><Relationship Id="rId45" Type="http://schemas.openxmlformats.org/officeDocument/2006/relationships/image" Target="../media/image40.wmf"/><Relationship Id="rId66" Type="http://schemas.openxmlformats.org/officeDocument/2006/relationships/oleObject" Target="../embeddings/oleObject72.bin"/><Relationship Id="rId87" Type="http://schemas.openxmlformats.org/officeDocument/2006/relationships/oleObject" Target="../embeddings/oleObject93.bin"/><Relationship Id="rId61" Type="http://schemas.openxmlformats.org/officeDocument/2006/relationships/oleObject" Target="../embeddings/oleObject68.bin"/><Relationship Id="rId82" Type="http://schemas.openxmlformats.org/officeDocument/2006/relationships/oleObject" Target="../embeddings/oleObject88.bin"/><Relationship Id="rId19" Type="http://schemas.openxmlformats.org/officeDocument/2006/relationships/oleObject" Target="../embeddings/oleObject3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4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37870" y="1674216"/>
            <a:ext cx="7858125" cy="11382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4400" dirty="0" smtClean="0">
                <a:solidFill>
                  <a:srgbClr val="000000"/>
                </a:solidFill>
                <a:latin typeface="Times New Roman" pitchFamily="18" charset="0"/>
              </a:rPr>
              <a:t>Leçon1: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dirty="0" smtClean="0">
                <a:solidFill>
                  <a:srgbClr val="000000"/>
                </a:solidFill>
                <a:latin typeface="Times New Roman" pitchFamily="18" charset="0"/>
              </a:rPr>
              <a:t>Notion d’arithmétique et l’ensemble des nombres entiers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6227763" y="5811838"/>
            <a:ext cx="3016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800"/>
              <a:t>Création :ATMANI NAJIB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682546" y="596998"/>
            <a:ext cx="8039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Times New Roman" pitchFamily="18" charset="0"/>
              </a:rPr>
              <a:t>Résumé de Cours avec exemples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Times New Roman" pitchFamily="18" charset="0"/>
              </a:rPr>
              <a:t>et exercices avec corrections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5638"/>
            <a:ext cx="176371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48064" y="157163"/>
            <a:ext cx="379762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Times New Roman" pitchFamily="18" charset="0"/>
              </a:rPr>
              <a:t>Tronc commun Sciences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1763713" y="5835993"/>
            <a:ext cx="5329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Méthodes et astuces  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 Remarques et conseils pratiques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107950" y="157163"/>
            <a:ext cx="280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itchFamily="18" charset="0"/>
              </a:rPr>
              <a:t>MATHÉMATIQUE</a:t>
            </a:r>
            <a:endParaRPr lang="fr-FR" altLang="fr-FR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881856" y="2812453"/>
            <a:ext cx="8208962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Times New Roman" pitchFamily="18" charset="0"/>
              </a:rPr>
              <a:t>L’ensemble des entiers naturels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</a:rPr>
              <a:t>Diviseurs et multiples </a:t>
            </a:r>
            <a:endParaRPr lang="fr-FR" altLang="zh-CN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725" y="3988495"/>
            <a:ext cx="8208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Objectifs du chapitre : </a:t>
            </a:r>
            <a:endParaRPr lang="fr-FR" dirty="0" smtClean="0"/>
          </a:p>
          <a:p>
            <a:pPr algn="ctr"/>
            <a:r>
              <a:rPr lang="fr-FR" sz="1800" dirty="0" smtClean="0"/>
              <a:t>trouver </a:t>
            </a:r>
            <a:r>
              <a:rPr lang="fr-FR" sz="1800" dirty="0"/>
              <a:t>les diviseurs d’un entier naturel </a:t>
            </a:r>
            <a:endParaRPr lang="fr-FR" sz="1800" dirty="0" smtClean="0"/>
          </a:p>
          <a:p>
            <a:pPr algn="ctr"/>
            <a:r>
              <a:rPr lang="fr-FR" sz="1800" dirty="0" smtClean="0"/>
              <a:t>utiliser </a:t>
            </a:r>
            <a:r>
              <a:rPr lang="fr-FR" sz="1800" dirty="0"/>
              <a:t>la notion de nombre premier </a:t>
            </a:r>
            <a:endParaRPr lang="fr-FR" sz="1800" dirty="0" smtClean="0"/>
          </a:p>
          <a:p>
            <a:pPr algn="ctr"/>
            <a:r>
              <a:rPr lang="fr-FR" sz="1800" dirty="0" smtClean="0"/>
              <a:t>trouver </a:t>
            </a:r>
            <a:r>
              <a:rPr lang="fr-FR" sz="1800" dirty="0"/>
              <a:t>les diviseurs communs à deux nombres </a:t>
            </a:r>
            <a:endParaRPr lang="fr-FR" sz="1800" dirty="0" smtClean="0"/>
          </a:p>
          <a:p>
            <a:pPr algn="ctr"/>
            <a:r>
              <a:rPr lang="fr-FR" sz="1800" dirty="0" smtClean="0"/>
              <a:t>décomposer </a:t>
            </a:r>
            <a:r>
              <a:rPr lang="fr-FR" sz="1800" dirty="0"/>
              <a:t>un nombre en produit de facteurs premiers. </a:t>
            </a:r>
            <a:endParaRPr lang="fr-FR" sz="1800" dirty="0" smtClean="0"/>
          </a:p>
          <a:p>
            <a:pPr algn="ctr"/>
            <a:r>
              <a:rPr lang="fr-FR" sz="1800" dirty="0" smtClean="0"/>
              <a:t>obtenir </a:t>
            </a:r>
            <a:r>
              <a:rPr lang="fr-FR" sz="1800" dirty="0"/>
              <a:t>une fraction irréductible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7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1143000"/>
          </a:xfrm>
        </p:spPr>
        <p:txBody>
          <a:bodyPr/>
          <a:lstStyle/>
          <a:p>
            <a:pPr algn="l" eaLnBrk="1" hangingPunct="1"/>
            <a:r>
              <a:rPr lang="fr-FR" altLang="fr-FR" smtClean="0"/>
              <a:t>Exemples:</a:t>
            </a:r>
            <a:endParaRPr lang="fr-FR" altLang="fr-FR" u="sng" smtClean="0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04800" y="19050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9 est-il diviseur de 63 ?</a:t>
            </a:r>
          </a:p>
        </p:txBody>
      </p:sp>
      <p:grpSp>
        <p:nvGrpSpPr>
          <p:cNvPr id="17471" name="Group 63"/>
          <p:cNvGrpSpPr>
            <a:grpSpLocks/>
          </p:cNvGrpSpPr>
          <p:nvPr/>
        </p:nvGrpSpPr>
        <p:grpSpPr bwMode="auto">
          <a:xfrm>
            <a:off x="3581400" y="1203325"/>
            <a:ext cx="2057400" cy="1616075"/>
            <a:chOff x="2256" y="758"/>
            <a:chExt cx="1296" cy="1018"/>
          </a:xfrm>
        </p:grpSpPr>
        <p:sp>
          <p:nvSpPr>
            <p:cNvPr id="11306" name="Text Box 23"/>
            <p:cNvSpPr txBox="1">
              <a:spLocks noChangeArrowheads="1"/>
            </p:cNvSpPr>
            <p:nvPr/>
          </p:nvSpPr>
          <p:spPr bwMode="auto">
            <a:xfrm>
              <a:off x="2880" y="1200"/>
              <a:ext cx="6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7</a:t>
              </a:r>
            </a:p>
          </p:txBody>
        </p:sp>
        <p:grpSp>
          <p:nvGrpSpPr>
            <p:cNvPr id="11307" name="Group 29"/>
            <p:cNvGrpSpPr>
              <a:grpSpLocks/>
            </p:cNvGrpSpPr>
            <p:nvPr/>
          </p:nvGrpSpPr>
          <p:grpSpPr bwMode="auto">
            <a:xfrm>
              <a:off x="2256" y="758"/>
              <a:ext cx="1200" cy="1018"/>
              <a:chOff x="2256" y="758"/>
              <a:chExt cx="1200" cy="1018"/>
            </a:xfrm>
          </p:grpSpPr>
          <p:sp>
            <p:nvSpPr>
              <p:cNvPr id="11308" name="Text Box 21"/>
              <p:cNvSpPr txBox="1">
                <a:spLocks noChangeArrowheads="1"/>
              </p:cNvSpPr>
              <p:nvPr/>
            </p:nvSpPr>
            <p:spPr bwMode="auto">
              <a:xfrm>
                <a:off x="2256" y="758"/>
                <a:ext cx="100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 b="1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 b="1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4000"/>
                  <a:t>63</a:t>
                </a:r>
              </a:p>
            </p:txBody>
          </p:sp>
          <p:sp>
            <p:nvSpPr>
              <p:cNvPr id="11309" name="Text Box 22"/>
              <p:cNvSpPr txBox="1">
                <a:spLocks noChangeArrowheads="1"/>
              </p:cNvSpPr>
              <p:nvPr/>
            </p:nvSpPr>
            <p:spPr bwMode="auto">
              <a:xfrm>
                <a:off x="2880" y="758"/>
                <a:ext cx="57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 b="1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 b="1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4000"/>
                  <a:t>9</a:t>
                </a:r>
              </a:p>
            </p:txBody>
          </p:sp>
          <p:sp>
            <p:nvSpPr>
              <p:cNvPr id="11310" name="Text Box 25"/>
              <p:cNvSpPr txBox="1">
                <a:spLocks noChangeArrowheads="1"/>
              </p:cNvSpPr>
              <p:nvPr/>
            </p:nvSpPr>
            <p:spPr bwMode="auto">
              <a:xfrm>
                <a:off x="2400" y="1200"/>
                <a:ext cx="38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 b="1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 b="1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4000">
                    <a:solidFill>
                      <a:srgbClr val="FF0000"/>
                    </a:solidFill>
                  </a:rPr>
                  <a:t>0</a:t>
                </a:r>
              </a:p>
            </p:txBody>
          </p:sp>
          <p:grpSp>
            <p:nvGrpSpPr>
              <p:cNvPr id="11311" name="Group 26"/>
              <p:cNvGrpSpPr>
                <a:grpSpLocks/>
              </p:cNvGrpSpPr>
              <p:nvPr/>
            </p:nvGrpSpPr>
            <p:grpSpPr bwMode="auto">
              <a:xfrm>
                <a:off x="2784" y="864"/>
                <a:ext cx="624" cy="912"/>
                <a:chOff x="1248" y="2160"/>
                <a:chExt cx="624" cy="1248"/>
              </a:xfrm>
            </p:grpSpPr>
            <p:sp>
              <p:nvSpPr>
                <p:cNvPr id="11312" name="Line 27"/>
                <p:cNvSpPr>
                  <a:spLocks noChangeShapeType="1"/>
                </p:cNvSpPr>
                <p:nvPr/>
              </p:nvSpPr>
              <p:spPr bwMode="auto">
                <a:xfrm>
                  <a:off x="1248" y="2160"/>
                  <a:ext cx="0" cy="1248"/>
                </a:xfrm>
                <a:prstGeom prst="line">
                  <a:avLst/>
                </a:prstGeom>
                <a:noFill/>
                <a:ln w="76200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3" name="Line 28"/>
                <p:cNvSpPr>
                  <a:spLocks noChangeShapeType="1"/>
                </p:cNvSpPr>
                <p:nvPr/>
              </p:nvSpPr>
              <p:spPr bwMode="auto">
                <a:xfrm>
                  <a:off x="1248" y="2544"/>
                  <a:ext cx="624" cy="0"/>
                </a:xfrm>
                <a:prstGeom prst="line">
                  <a:avLst/>
                </a:prstGeom>
                <a:noFill/>
                <a:ln w="76200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7473" name="Group 65"/>
          <p:cNvGrpSpPr>
            <a:grpSpLocks/>
          </p:cNvGrpSpPr>
          <p:nvPr/>
        </p:nvGrpSpPr>
        <p:grpSpPr bwMode="auto">
          <a:xfrm>
            <a:off x="3733800" y="1905000"/>
            <a:ext cx="3886200" cy="685800"/>
            <a:chOff x="2352" y="1200"/>
            <a:chExt cx="2448" cy="432"/>
          </a:xfrm>
        </p:grpSpPr>
        <p:sp>
          <p:nvSpPr>
            <p:cNvPr id="11302" name="Text Box 30"/>
            <p:cNvSpPr txBox="1">
              <a:spLocks noChangeArrowheads="1"/>
            </p:cNvSpPr>
            <p:nvPr/>
          </p:nvSpPr>
          <p:spPr bwMode="auto">
            <a:xfrm>
              <a:off x="3792" y="1200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800">
                  <a:solidFill>
                    <a:srgbClr val="FF0000"/>
                  </a:solidFill>
                </a:rPr>
                <a:t>oui</a:t>
              </a:r>
            </a:p>
          </p:txBody>
        </p:sp>
        <p:sp>
          <p:nvSpPr>
            <p:cNvPr id="11303" name="Line 32"/>
            <p:cNvSpPr>
              <a:spLocks noChangeShapeType="1"/>
            </p:cNvSpPr>
            <p:nvPr/>
          </p:nvSpPr>
          <p:spPr bwMode="auto">
            <a:xfrm>
              <a:off x="2688" y="1392"/>
              <a:ext cx="11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4" name="Oval 33"/>
            <p:cNvSpPr>
              <a:spLocks noChangeArrowheads="1"/>
            </p:cNvSpPr>
            <p:nvPr/>
          </p:nvSpPr>
          <p:spPr bwMode="auto">
            <a:xfrm>
              <a:off x="2352" y="1200"/>
              <a:ext cx="384" cy="4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305" name="Oval 34"/>
            <p:cNvSpPr>
              <a:spLocks noChangeArrowheads="1"/>
            </p:cNvSpPr>
            <p:nvPr/>
          </p:nvSpPr>
          <p:spPr bwMode="auto">
            <a:xfrm>
              <a:off x="3840" y="1200"/>
              <a:ext cx="384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304800" y="36576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9 est-il diviseur de 38 ?</a:t>
            </a:r>
          </a:p>
        </p:txBody>
      </p:sp>
      <p:grpSp>
        <p:nvGrpSpPr>
          <p:cNvPr id="17469" name="Group 61"/>
          <p:cNvGrpSpPr>
            <a:grpSpLocks/>
          </p:cNvGrpSpPr>
          <p:nvPr/>
        </p:nvGrpSpPr>
        <p:grpSpPr bwMode="auto">
          <a:xfrm>
            <a:off x="3581400" y="2955925"/>
            <a:ext cx="2057400" cy="1616075"/>
            <a:chOff x="2256" y="1862"/>
            <a:chExt cx="1296" cy="1018"/>
          </a:xfrm>
        </p:grpSpPr>
        <p:sp>
          <p:nvSpPr>
            <p:cNvPr id="11294" name="Text Box 36"/>
            <p:cNvSpPr txBox="1">
              <a:spLocks noChangeArrowheads="1"/>
            </p:cNvSpPr>
            <p:nvPr/>
          </p:nvSpPr>
          <p:spPr bwMode="auto">
            <a:xfrm>
              <a:off x="2880" y="2304"/>
              <a:ext cx="6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4</a:t>
              </a:r>
            </a:p>
          </p:txBody>
        </p:sp>
        <p:grpSp>
          <p:nvGrpSpPr>
            <p:cNvPr id="11295" name="Group 37"/>
            <p:cNvGrpSpPr>
              <a:grpSpLocks/>
            </p:cNvGrpSpPr>
            <p:nvPr/>
          </p:nvGrpSpPr>
          <p:grpSpPr bwMode="auto">
            <a:xfrm>
              <a:off x="2256" y="1862"/>
              <a:ext cx="1200" cy="1018"/>
              <a:chOff x="2256" y="758"/>
              <a:chExt cx="1200" cy="1018"/>
            </a:xfrm>
          </p:grpSpPr>
          <p:sp>
            <p:nvSpPr>
              <p:cNvPr id="11296" name="Text Box 38"/>
              <p:cNvSpPr txBox="1">
                <a:spLocks noChangeArrowheads="1"/>
              </p:cNvSpPr>
              <p:nvPr/>
            </p:nvSpPr>
            <p:spPr bwMode="auto">
              <a:xfrm>
                <a:off x="2256" y="758"/>
                <a:ext cx="100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 b="1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 b="1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4000"/>
                  <a:t>38</a:t>
                </a:r>
              </a:p>
            </p:txBody>
          </p:sp>
          <p:sp>
            <p:nvSpPr>
              <p:cNvPr id="11297" name="Text Box 39"/>
              <p:cNvSpPr txBox="1">
                <a:spLocks noChangeArrowheads="1"/>
              </p:cNvSpPr>
              <p:nvPr/>
            </p:nvSpPr>
            <p:spPr bwMode="auto">
              <a:xfrm>
                <a:off x="2880" y="758"/>
                <a:ext cx="57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 b="1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 b="1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4000"/>
                  <a:t>9</a:t>
                </a:r>
              </a:p>
            </p:txBody>
          </p:sp>
          <p:sp>
            <p:nvSpPr>
              <p:cNvPr id="11298" name="Text Box 40"/>
              <p:cNvSpPr txBox="1">
                <a:spLocks noChangeArrowheads="1"/>
              </p:cNvSpPr>
              <p:nvPr/>
            </p:nvSpPr>
            <p:spPr bwMode="auto">
              <a:xfrm>
                <a:off x="2400" y="1200"/>
                <a:ext cx="38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 b="1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 b="1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4000">
                    <a:solidFill>
                      <a:srgbClr val="FF0000"/>
                    </a:solidFill>
                  </a:rPr>
                  <a:t>2</a:t>
                </a:r>
              </a:p>
            </p:txBody>
          </p:sp>
          <p:grpSp>
            <p:nvGrpSpPr>
              <p:cNvPr id="11299" name="Group 41"/>
              <p:cNvGrpSpPr>
                <a:grpSpLocks/>
              </p:cNvGrpSpPr>
              <p:nvPr/>
            </p:nvGrpSpPr>
            <p:grpSpPr bwMode="auto">
              <a:xfrm>
                <a:off x="2784" y="864"/>
                <a:ext cx="624" cy="912"/>
                <a:chOff x="1248" y="2160"/>
                <a:chExt cx="624" cy="1248"/>
              </a:xfrm>
            </p:grpSpPr>
            <p:sp>
              <p:nvSpPr>
                <p:cNvPr id="11300" name="Line 42"/>
                <p:cNvSpPr>
                  <a:spLocks noChangeShapeType="1"/>
                </p:cNvSpPr>
                <p:nvPr/>
              </p:nvSpPr>
              <p:spPr bwMode="auto">
                <a:xfrm>
                  <a:off x="1248" y="2160"/>
                  <a:ext cx="0" cy="1248"/>
                </a:xfrm>
                <a:prstGeom prst="line">
                  <a:avLst/>
                </a:prstGeom>
                <a:noFill/>
                <a:ln w="76200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01" name="Line 43"/>
                <p:cNvSpPr>
                  <a:spLocks noChangeShapeType="1"/>
                </p:cNvSpPr>
                <p:nvPr/>
              </p:nvSpPr>
              <p:spPr bwMode="auto">
                <a:xfrm>
                  <a:off x="1248" y="2544"/>
                  <a:ext cx="624" cy="0"/>
                </a:xfrm>
                <a:prstGeom prst="line">
                  <a:avLst/>
                </a:prstGeom>
                <a:noFill/>
                <a:ln w="76200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7474" name="Group 66"/>
          <p:cNvGrpSpPr>
            <a:grpSpLocks/>
          </p:cNvGrpSpPr>
          <p:nvPr/>
        </p:nvGrpSpPr>
        <p:grpSpPr bwMode="auto">
          <a:xfrm>
            <a:off x="3733800" y="3581400"/>
            <a:ext cx="3886200" cy="762000"/>
            <a:chOff x="2352" y="2256"/>
            <a:chExt cx="2448" cy="480"/>
          </a:xfrm>
        </p:grpSpPr>
        <p:sp>
          <p:nvSpPr>
            <p:cNvPr id="11290" name="Text Box 44"/>
            <p:cNvSpPr txBox="1">
              <a:spLocks noChangeArrowheads="1"/>
            </p:cNvSpPr>
            <p:nvPr/>
          </p:nvSpPr>
          <p:spPr bwMode="auto">
            <a:xfrm>
              <a:off x="3792" y="2304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800">
                  <a:solidFill>
                    <a:srgbClr val="FF0000"/>
                  </a:solidFill>
                </a:rPr>
                <a:t>non</a:t>
              </a:r>
            </a:p>
          </p:txBody>
        </p:sp>
        <p:sp>
          <p:nvSpPr>
            <p:cNvPr id="11291" name="Line 45"/>
            <p:cNvSpPr>
              <a:spLocks noChangeShapeType="1"/>
            </p:cNvSpPr>
            <p:nvPr/>
          </p:nvSpPr>
          <p:spPr bwMode="auto">
            <a:xfrm>
              <a:off x="2688" y="2496"/>
              <a:ext cx="11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2" name="Oval 46"/>
            <p:cNvSpPr>
              <a:spLocks noChangeArrowheads="1"/>
            </p:cNvSpPr>
            <p:nvPr/>
          </p:nvSpPr>
          <p:spPr bwMode="auto">
            <a:xfrm>
              <a:off x="2352" y="2304"/>
              <a:ext cx="384" cy="4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293" name="Oval 47"/>
            <p:cNvSpPr>
              <a:spLocks noChangeArrowheads="1"/>
            </p:cNvSpPr>
            <p:nvPr/>
          </p:nvSpPr>
          <p:spPr bwMode="auto">
            <a:xfrm>
              <a:off x="3840" y="2256"/>
              <a:ext cx="432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304800" y="54864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10 est-il diviseur de 80 ?</a:t>
            </a:r>
          </a:p>
        </p:txBody>
      </p:sp>
      <p:grpSp>
        <p:nvGrpSpPr>
          <p:cNvPr id="17472" name="Group 64"/>
          <p:cNvGrpSpPr>
            <a:grpSpLocks/>
          </p:cNvGrpSpPr>
          <p:nvPr/>
        </p:nvGrpSpPr>
        <p:grpSpPr bwMode="auto">
          <a:xfrm>
            <a:off x="3581400" y="4784725"/>
            <a:ext cx="2057400" cy="1616075"/>
            <a:chOff x="2256" y="3014"/>
            <a:chExt cx="1296" cy="1018"/>
          </a:xfrm>
        </p:grpSpPr>
        <p:sp>
          <p:nvSpPr>
            <p:cNvPr id="11282" name="Text Box 49"/>
            <p:cNvSpPr txBox="1">
              <a:spLocks noChangeArrowheads="1"/>
            </p:cNvSpPr>
            <p:nvPr/>
          </p:nvSpPr>
          <p:spPr bwMode="auto">
            <a:xfrm>
              <a:off x="2880" y="3456"/>
              <a:ext cx="6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8</a:t>
              </a:r>
            </a:p>
          </p:txBody>
        </p:sp>
        <p:grpSp>
          <p:nvGrpSpPr>
            <p:cNvPr id="11283" name="Group 50"/>
            <p:cNvGrpSpPr>
              <a:grpSpLocks/>
            </p:cNvGrpSpPr>
            <p:nvPr/>
          </p:nvGrpSpPr>
          <p:grpSpPr bwMode="auto">
            <a:xfrm>
              <a:off x="2256" y="3014"/>
              <a:ext cx="1200" cy="1018"/>
              <a:chOff x="2256" y="758"/>
              <a:chExt cx="1200" cy="1018"/>
            </a:xfrm>
          </p:grpSpPr>
          <p:sp>
            <p:nvSpPr>
              <p:cNvPr id="11284" name="Text Box 51"/>
              <p:cNvSpPr txBox="1">
                <a:spLocks noChangeArrowheads="1"/>
              </p:cNvSpPr>
              <p:nvPr/>
            </p:nvSpPr>
            <p:spPr bwMode="auto">
              <a:xfrm>
                <a:off x="2256" y="758"/>
                <a:ext cx="100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 b="1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 b="1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4000"/>
                  <a:t>80</a:t>
                </a:r>
              </a:p>
            </p:txBody>
          </p:sp>
          <p:sp>
            <p:nvSpPr>
              <p:cNvPr id="11285" name="Text Box 52"/>
              <p:cNvSpPr txBox="1">
                <a:spLocks noChangeArrowheads="1"/>
              </p:cNvSpPr>
              <p:nvPr/>
            </p:nvSpPr>
            <p:spPr bwMode="auto">
              <a:xfrm>
                <a:off x="2880" y="758"/>
                <a:ext cx="57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 b="1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 b="1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4000"/>
                  <a:t>10</a:t>
                </a:r>
              </a:p>
            </p:txBody>
          </p:sp>
          <p:sp>
            <p:nvSpPr>
              <p:cNvPr id="11286" name="Text Box 53"/>
              <p:cNvSpPr txBox="1">
                <a:spLocks noChangeArrowheads="1"/>
              </p:cNvSpPr>
              <p:nvPr/>
            </p:nvSpPr>
            <p:spPr bwMode="auto">
              <a:xfrm>
                <a:off x="2400" y="1200"/>
                <a:ext cx="38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 b="1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 b="1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fr-FR" sz="4000">
                    <a:solidFill>
                      <a:srgbClr val="FF0000"/>
                    </a:solidFill>
                  </a:rPr>
                  <a:t>0</a:t>
                </a:r>
              </a:p>
            </p:txBody>
          </p:sp>
          <p:grpSp>
            <p:nvGrpSpPr>
              <p:cNvPr id="11287" name="Group 54"/>
              <p:cNvGrpSpPr>
                <a:grpSpLocks/>
              </p:cNvGrpSpPr>
              <p:nvPr/>
            </p:nvGrpSpPr>
            <p:grpSpPr bwMode="auto">
              <a:xfrm>
                <a:off x="2784" y="864"/>
                <a:ext cx="624" cy="912"/>
                <a:chOff x="1248" y="2160"/>
                <a:chExt cx="624" cy="1248"/>
              </a:xfrm>
            </p:grpSpPr>
            <p:sp>
              <p:nvSpPr>
                <p:cNvPr id="11288" name="Line 55"/>
                <p:cNvSpPr>
                  <a:spLocks noChangeShapeType="1"/>
                </p:cNvSpPr>
                <p:nvPr/>
              </p:nvSpPr>
              <p:spPr bwMode="auto">
                <a:xfrm>
                  <a:off x="1248" y="2160"/>
                  <a:ext cx="0" cy="1248"/>
                </a:xfrm>
                <a:prstGeom prst="line">
                  <a:avLst/>
                </a:prstGeom>
                <a:noFill/>
                <a:ln w="76200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89" name="Line 56"/>
                <p:cNvSpPr>
                  <a:spLocks noChangeShapeType="1"/>
                </p:cNvSpPr>
                <p:nvPr/>
              </p:nvSpPr>
              <p:spPr bwMode="auto">
                <a:xfrm>
                  <a:off x="1248" y="2544"/>
                  <a:ext cx="624" cy="0"/>
                </a:xfrm>
                <a:prstGeom prst="line">
                  <a:avLst/>
                </a:prstGeom>
                <a:noFill/>
                <a:ln w="76200">
                  <a:solidFill>
                    <a:srgbClr val="00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7475" name="Group 67"/>
          <p:cNvGrpSpPr>
            <a:grpSpLocks/>
          </p:cNvGrpSpPr>
          <p:nvPr/>
        </p:nvGrpSpPr>
        <p:grpSpPr bwMode="auto">
          <a:xfrm>
            <a:off x="3810000" y="5562600"/>
            <a:ext cx="3886200" cy="685800"/>
            <a:chOff x="2400" y="3504"/>
            <a:chExt cx="2448" cy="432"/>
          </a:xfrm>
        </p:grpSpPr>
        <p:sp>
          <p:nvSpPr>
            <p:cNvPr id="11278" name="Text Box 57"/>
            <p:cNvSpPr txBox="1">
              <a:spLocks noChangeArrowheads="1"/>
            </p:cNvSpPr>
            <p:nvPr/>
          </p:nvSpPr>
          <p:spPr bwMode="auto">
            <a:xfrm>
              <a:off x="3840" y="3504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800">
                  <a:solidFill>
                    <a:srgbClr val="FF0000"/>
                  </a:solidFill>
                </a:rPr>
                <a:t>oui</a:t>
              </a:r>
            </a:p>
          </p:txBody>
        </p:sp>
        <p:sp>
          <p:nvSpPr>
            <p:cNvPr id="11279" name="Line 58"/>
            <p:cNvSpPr>
              <a:spLocks noChangeShapeType="1"/>
            </p:cNvSpPr>
            <p:nvPr/>
          </p:nvSpPr>
          <p:spPr bwMode="auto">
            <a:xfrm>
              <a:off x="2736" y="3696"/>
              <a:ext cx="11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0" name="Oval 59"/>
            <p:cNvSpPr>
              <a:spLocks noChangeArrowheads="1"/>
            </p:cNvSpPr>
            <p:nvPr/>
          </p:nvSpPr>
          <p:spPr bwMode="auto">
            <a:xfrm>
              <a:off x="2400" y="3504"/>
              <a:ext cx="384" cy="4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281" name="Oval 60"/>
            <p:cNvSpPr>
              <a:spLocks noChangeArrowheads="1"/>
            </p:cNvSpPr>
            <p:nvPr/>
          </p:nvSpPr>
          <p:spPr bwMode="auto">
            <a:xfrm>
              <a:off x="3888" y="3504"/>
              <a:ext cx="384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12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autoUpdateAnimBg="0"/>
      <p:bldP spid="17443" grpId="0" autoUpdateAnimBg="0"/>
      <p:bldP spid="1745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pPr algn="l" eaLnBrk="1" hangingPunct="1"/>
            <a:r>
              <a:rPr lang="fr-FR" altLang="fr-FR" smtClean="0"/>
              <a:t>Exemples</a:t>
            </a:r>
            <a:endParaRPr lang="fr-FR" altLang="fr-FR" sz="2000" u="sng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1400175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9 est-il diviseur de 63 ?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57200" y="1781175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1371600" y="1857375"/>
            <a:ext cx="698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Car</a:t>
            </a:r>
            <a:endParaRPr lang="fr-FR" altLang="fr-FR" sz="2400" u="sng"/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195513" y="185737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63=9x7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457200" y="2847975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9 est-il diviseur de 38 ?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57200" y="3228975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1371600" y="3305175"/>
            <a:ext cx="698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Car</a:t>
            </a:r>
            <a:endParaRPr lang="fr-FR" altLang="fr-FR" sz="2400" u="sng"/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457200" y="4295775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10 est-il diviseur de 80 ?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457200" y="4676775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1371600" y="4752975"/>
            <a:ext cx="698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Car</a:t>
            </a:r>
            <a:endParaRPr lang="fr-FR" altLang="fr-FR" sz="2400" u="sng"/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2195513" y="47529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80=10x8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2195513" y="330993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38=9x?</a:t>
            </a:r>
          </a:p>
        </p:txBody>
      </p:sp>
      <p:pic>
        <p:nvPicPr>
          <p:cNvPr id="123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45" grpId="0" autoUpdateAnimBg="0"/>
      <p:bldP spid="18477" grpId="0" autoUpdateAnimBg="0"/>
      <p:bldP spid="18478" grpId="0" autoUpdateAnimBg="0"/>
      <p:bldP spid="18479" grpId="0" autoUpdateAnimBg="0"/>
      <p:bldP spid="18480" grpId="0" autoUpdateAnimBg="0"/>
      <p:bldP spid="18481" grpId="0" autoUpdateAnimBg="0"/>
      <p:bldP spid="18483" grpId="0" autoUpdateAnimBg="0"/>
      <p:bldP spid="18484" grpId="0" autoUpdateAnimBg="0"/>
      <p:bldP spid="18485" grpId="0" autoUpdateAnimBg="0"/>
      <p:bldP spid="18486" grpId="0" autoUpdateAnimBg="0"/>
      <p:bldP spid="1848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pPr algn="l" eaLnBrk="1" hangingPunct="1"/>
            <a:r>
              <a:rPr lang="fr-FR" altLang="fr-FR" smtClean="0"/>
              <a:t>Parmi les phrases suivantes, lesquelles sont vraies ?</a:t>
            </a:r>
            <a:endParaRPr lang="fr-FR" altLang="fr-FR" sz="200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5 est un diviseur de 395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419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410200" y="1752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395=5x79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81000" y="23622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est un diviseur de 12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419600" y="2362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5410200" y="2362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12=12x1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81000" y="3048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44 est un diviseur de 11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419600" y="3048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410200" y="30480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33CC33"/>
                </a:solidFill>
              </a:rPr>
              <a:t>Car 44 est supérieur à 11, c’est 11 qui est diviseur de 44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81000" y="38100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 est un diviseur de n’importe quel nombre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4419600" y="3810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5410200" y="3810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N = 1 x N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81000" y="4876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2 est un diviseur de  41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419600" y="4876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5410200" y="48768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33CC33"/>
                </a:solidFill>
              </a:rPr>
              <a:t>Car 41 n’est pas dans la table de 2, il est impair</a:t>
            </a:r>
          </a:p>
        </p:txBody>
      </p:sp>
      <p:pic>
        <p:nvPicPr>
          <p:cNvPr id="133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678488"/>
            <a:ext cx="17653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19" grpId="0" autoUpdateAnimBg="0"/>
      <p:bldP spid="21520" grpId="0" autoUpdateAnimBg="0"/>
      <p:bldP spid="21521" grpId="0" autoUpdateAnimBg="0"/>
      <p:bldP spid="21522" grpId="0" autoUpdateAnimBg="0"/>
      <p:bldP spid="21523" grpId="0" autoUpdateAnimBg="0"/>
      <p:bldP spid="21524" grpId="0" autoUpdateAnimBg="0"/>
      <p:bldP spid="21525" grpId="0" autoUpdateAnimBg="0"/>
      <p:bldP spid="21526" grpId="0" autoUpdateAnimBg="0"/>
      <p:bldP spid="21527" grpId="0" autoUpdateAnimBg="0"/>
      <p:bldP spid="21528" grpId="0" autoUpdateAnimBg="0"/>
      <p:bldP spid="21529" grpId="0" autoUpdateAnimBg="0"/>
      <p:bldP spid="21530" grpId="0" autoUpdateAnimBg="0"/>
      <p:bldP spid="21531" grpId="0" autoUpdateAnimBg="0"/>
      <p:bldP spid="215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404813"/>
            <a:ext cx="88392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Comment savoir si un nombre a est divisible par</a:t>
            </a:r>
            <a:r>
              <a:rPr lang="fr-FR" altLang="fr-FR" sz="2400" u="sng">
                <a:solidFill>
                  <a:srgbClr val="FF0000"/>
                </a:solidFill>
              </a:rPr>
              <a:t>2</a:t>
            </a:r>
            <a:r>
              <a:rPr lang="fr-FR" altLang="fr-FR" sz="2400">
                <a:solidFill>
                  <a:srgbClr val="FF0000"/>
                </a:solidFill>
              </a:rPr>
              <a:t> ou multiple de2?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5125" y="981075"/>
            <a:ext cx="847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a) On fait la </a:t>
            </a:r>
            <a:r>
              <a:rPr lang="fr-FR" altLang="fr-FR" sz="2400" u="sng"/>
              <a:t>division</a:t>
            </a:r>
            <a:r>
              <a:rPr lang="fr-FR" altLang="fr-FR" sz="2400"/>
              <a:t> et on regarde si le </a:t>
            </a:r>
            <a:r>
              <a:rPr lang="fr-FR" altLang="fr-FR" sz="2400" u="sng"/>
              <a:t>reste</a:t>
            </a:r>
            <a:r>
              <a:rPr lang="fr-FR" altLang="fr-FR" sz="2400"/>
              <a:t> est </a:t>
            </a:r>
            <a:r>
              <a:rPr lang="fr-FR" altLang="fr-FR" sz="2400" u="sng"/>
              <a:t>zéro</a:t>
            </a:r>
            <a:r>
              <a:rPr lang="fr-FR" altLang="fr-FR" sz="2400"/>
              <a:t>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11163" y="1439863"/>
            <a:ext cx="8474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b) On utilise le « </a:t>
            </a:r>
            <a:r>
              <a:rPr lang="fr-FR" altLang="fr-FR" sz="2400" u="sng"/>
              <a:t>truc</a:t>
            </a:r>
            <a:r>
              <a:rPr lang="fr-FR" altLang="fr-FR" sz="2400"/>
              <a:t> »: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Le chiffre des unités doit être 0  2  4  6 ou 8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11163" y="2252663"/>
            <a:ext cx="8474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c) En utilisant le « truc », quels sont les multiple de2?</a:t>
            </a:r>
          </a:p>
        </p:txBody>
      </p: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717550" y="2921000"/>
            <a:ext cx="7696200" cy="1752600"/>
            <a:chOff x="480" y="2736"/>
            <a:chExt cx="4848" cy="1104"/>
          </a:xfrm>
        </p:grpSpPr>
        <p:sp>
          <p:nvSpPr>
            <p:cNvPr id="14358" name="Text Box 7"/>
            <p:cNvSpPr txBox="1">
              <a:spLocks noChangeArrowheads="1"/>
            </p:cNvSpPr>
            <p:nvPr/>
          </p:nvSpPr>
          <p:spPr bwMode="auto">
            <a:xfrm>
              <a:off x="1200" y="288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39</a:t>
              </a:r>
            </a:p>
          </p:txBody>
        </p:sp>
        <p:sp>
          <p:nvSpPr>
            <p:cNvPr id="14359" name="Text Box 8"/>
            <p:cNvSpPr txBox="1">
              <a:spLocks noChangeArrowheads="1"/>
            </p:cNvSpPr>
            <p:nvPr/>
          </p:nvSpPr>
          <p:spPr bwMode="auto">
            <a:xfrm>
              <a:off x="480" y="345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28</a:t>
              </a:r>
            </a:p>
          </p:txBody>
        </p:sp>
        <p:sp>
          <p:nvSpPr>
            <p:cNvPr id="14360" name="Text Box 9"/>
            <p:cNvSpPr txBox="1">
              <a:spLocks noChangeArrowheads="1"/>
            </p:cNvSpPr>
            <p:nvPr/>
          </p:nvSpPr>
          <p:spPr bwMode="auto">
            <a:xfrm>
              <a:off x="1824" y="340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245</a:t>
              </a:r>
            </a:p>
          </p:txBody>
        </p:sp>
        <p:sp>
          <p:nvSpPr>
            <p:cNvPr id="14361" name="Text Box 10"/>
            <p:cNvSpPr txBox="1">
              <a:spLocks noChangeArrowheads="1"/>
            </p:cNvSpPr>
            <p:nvPr/>
          </p:nvSpPr>
          <p:spPr bwMode="auto">
            <a:xfrm>
              <a:off x="2448" y="283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180</a:t>
              </a:r>
            </a:p>
          </p:txBody>
        </p:sp>
        <p:sp>
          <p:nvSpPr>
            <p:cNvPr id="14362" name="Text Box 11"/>
            <p:cNvSpPr txBox="1">
              <a:spLocks noChangeArrowheads="1"/>
            </p:cNvSpPr>
            <p:nvPr/>
          </p:nvSpPr>
          <p:spPr bwMode="auto">
            <a:xfrm>
              <a:off x="3024" y="355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6</a:t>
              </a:r>
            </a:p>
          </p:txBody>
        </p:sp>
        <p:sp>
          <p:nvSpPr>
            <p:cNvPr id="14363" name="Text Box 12"/>
            <p:cNvSpPr txBox="1">
              <a:spLocks noChangeArrowheads="1"/>
            </p:cNvSpPr>
            <p:nvPr/>
          </p:nvSpPr>
          <p:spPr bwMode="auto">
            <a:xfrm>
              <a:off x="3552" y="2736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212478</a:t>
              </a:r>
            </a:p>
          </p:txBody>
        </p:sp>
        <p:sp>
          <p:nvSpPr>
            <p:cNvPr id="14364" name="Text Box 13"/>
            <p:cNvSpPr txBox="1">
              <a:spLocks noChangeArrowheads="1"/>
            </p:cNvSpPr>
            <p:nvPr/>
          </p:nvSpPr>
          <p:spPr bwMode="auto">
            <a:xfrm>
              <a:off x="4416" y="326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157281</a:t>
              </a:r>
            </a:p>
          </p:txBody>
        </p:sp>
      </p:grp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1784350" y="3149600"/>
            <a:ext cx="762000" cy="533400"/>
            <a:chOff x="1152" y="2880"/>
            <a:chExt cx="480" cy="336"/>
          </a:xfrm>
        </p:grpSpPr>
        <p:sp>
          <p:nvSpPr>
            <p:cNvPr id="14356" name="Line 14"/>
            <p:cNvSpPr>
              <a:spLocks noChangeShapeType="1"/>
            </p:cNvSpPr>
            <p:nvPr/>
          </p:nvSpPr>
          <p:spPr bwMode="auto">
            <a:xfrm flipV="1">
              <a:off x="1152" y="2880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7" name="Line 15"/>
            <p:cNvSpPr>
              <a:spLocks noChangeShapeType="1"/>
            </p:cNvSpPr>
            <p:nvPr/>
          </p:nvSpPr>
          <p:spPr bwMode="auto">
            <a:xfrm>
              <a:off x="1200" y="292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717550" y="40640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2774950" y="3987800"/>
            <a:ext cx="762000" cy="533400"/>
            <a:chOff x="1152" y="2880"/>
            <a:chExt cx="480" cy="336"/>
          </a:xfrm>
        </p:grpSpPr>
        <p:sp>
          <p:nvSpPr>
            <p:cNvPr id="14354" name="Line 19"/>
            <p:cNvSpPr>
              <a:spLocks noChangeShapeType="1"/>
            </p:cNvSpPr>
            <p:nvPr/>
          </p:nvSpPr>
          <p:spPr bwMode="auto">
            <a:xfrm flipV="1">
              <a:off x="1152" y="2880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5" name="Line 20"/>
            <p:cNvSpPr>
              <a:spLocks noChangeShapeType="1"/>
            </p:cNvSpPr>
            <p:nvPr/>
          </p:nvSpPr>
          <p:spPr bwMode="auto">
            <a:xfrm>
              <a:off x="1200" y="292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7194550" y="3759200"/>
            <a:ext cx="762000" cy="533400"/>
            <a:chOff x="1152" y="2880"/>
            <a:chExt cx="480" cy="336"/>
          </a:xfrm>
        </p:grpSpPr>
        <p:sp>
          <p:nvSpPr>
            <p:cNvPr id="14352" name="Line 22"/>
            <p:cNvSpPr>
              <a:spLocks noChangeShapeType="1"/>
            </p:cNvSpPr>
            <p:nvPr/>
          </p:nvSpPr>
          <p:spPr bwMode="auto">
            <a:xfrm flipV="1">
              <a:off x="1152" y="2880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53" name="Line 23"/>
            <p:cNvSpPr>
              <a:spLocks noChangeShapeType="1"/>
            </p:cNvSpPr>
            <p:nvPr/>
          </p:nvSpPr>
          <p:spPr bwMode="auto">
            <a:xfrm>
              <a:off x="1200" y="292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765550" y="29972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5594350" y="2768600"/>
            <a:ext cx="12192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4603750" y="42164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43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78488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  <p:bldP spid="22544" grpId="0" animBg="1"/>
      <p:bldP spid="22552" grpId="0" animBg="1"/>
      <p:bldP spid="22553" grpId="0" animBg="1"/>
      <p:bldP spid="225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ChangeArrowheads="1"/>
          </p:cNvSpPr>
          <p:nvPr/>
        </p:nvSpPr>
        <p:spPr bwMode="auto">
          <a:xfrm>
            <a:off x="24765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FF0000"/>
                </a:solidFill>
              </a:rPr>
              <a:t>Comment savoir si un nombre a est divisible par </a:t>
            </a:r>
            <a:r>
              <a:rPr lang="fr-FR" altLang="fr-FR" sz="3600" u="sng">
                <a:solidFill>
                  <a:srgbClr val="FF0000"/>
                </a:solidFill>
              </a:rPr>
              <a:t>5</a:t>
            </a:r>
            <a:r>
              <a:rPr lang="fr-FR" altLang="fr-FR" sz="3600">
                <a:solidFill>
                  <a:srgbClr val="FF0000"/>
                </a:solidFill>
              </a:rPr>
              <a:t> ou multiple de 5?</a:t>
            </a:r>
          </a:p>
        </p:txBody>
      </p:sp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365125" y="1793875"/>
            <a:ext cx="847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a) On fait la </a:t>
            </a:r>
            <a:r>
              <a:rPr lang="fr-FR" altLang="fr-FR" sz="2400" u="sng"/>
              <a:t>division</a:t>
            </a:r>
            <a:r>
              <a:rPr lang="fr-FR" altLang="fr-FR" sz="2400"/>
              <a:t> et on regarde si le </a:t>
            </a:r>
            <a:r>
              <a:rPr lang="fr-FR" altLang="fr-FR" sz="2400" u="sng"/>
              <a:t>reste</a:t>
            </a:r>
            <a:r>
              <a:rPr lang="fr-FR" altLang="fr-FR" sz="2400"/>
              <a:t> est </a:t>
            </a:r>
            <a:r>
              <a:rPr lang="fr-FR" altLang="fr-FR" sz="2400" u="sng"/>
              <a:t>zéro</a:t>
            </a:r>
            <a:r>
              <a:rPr lang="fr-FR" altLang="fr-FR" sz="2400"/>
              <a:t>.</a:t>
            </a:r>
          </a:p>
        </p:txBody>
      </p:sp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381000" y="2590800"/>
            <a:ext cx="8474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b) On utilise le « </a:t>
            </a:r>
            <a:r>
              <a:rPr lang="fr-FR" altLang="fr-FR" sz="2400" u="sng"/>
              <a:t>truc</a:t>
            </a:r>
            <a:r>
              <a:rPr lang="fr-FR" altLang="fr-FR" sz="2400"/>
              <a:t> »: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Le chiffre des unités doit être 0  ou 5</a:t>
            </a:r>
          </a:p>
        </p:txBody>
      </p:sp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381000" y="3505200"/>
            <a:ext cx="8474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c) En utilisant le « truc », quels nombres ont pour diviseur 5 ?</a:t>
            </a:r>
          </a:p>
        </p:txBody>
      </p:sp>
      <p:grpSp>
        <p:nvGrpSpPr>
          <p:cNvPr id="23578" name="Group 1050"/>
          <p:cNvGrpSpPr>
            <a:grpSpLocks/>
          </p:cNvGrpSpPr>
          <p:nvPr/>
        </p:nvGrpSpPr>
        <p:grpSpPr bwMode="auto">
          <a:xfrm>
            <a:off x="762000" y="4343400"/>
            <a:ext cx="7696200" cy="1752600"/>
            <a:chOff x="480" y="2736"/>
            <a:chExt cx="4848" cy="1104"/>
          </a:xfrm>
        </p:grpSpPr>
        <p:sp>
          <p:nvSpPr>
            <p:cNvPr id="15382" name="Text Box 1030"/>
            <p:cNvSpPr txBox="1">
              <a:spLocks noChangeArrowheads="1"/>
            </p:cNvSpPr>
            <p:nvPr/>
          </p:nvSpPr>
          <p:spPr bwMode="auto">
            <a:xfrm>
              <a:off x="1200" y="288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39</a:t>
              </a:r>
            </a:p>
          </p:txBody>
        </p:sp>
        <p:sp>
          <p:nvSpPr>
            <p:cNvPr id="15383" name="Text Box 1031"/>
            <p:cNvSpPr txBox="1">
              <a:spLocks noChangeArrowheads="1"/>
            </p:cNvSpPr>
            <p:nvPr/>
          </p:nvSpPr>
          <p:spPr bwMode="auto">
            <a:xfrm>
              <a:off x="480" y="345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25</a:t>
              </a:r>
            </a:p>
          </p:txBody>
        </p:sp>
        <p:sp>
          <p:nvSpPr>
            <p:cNvPr id="15384" name="Text Box 1032"/>
            <p:cNvSpPr txBox="1">
              <a:spLocks noChangeArrowheads="1"/>
            </p:cNvSpPr>
            <p:nvPr/>
          </p:nvSpPr>
          <p:spPr bwMode="auto">
            <a:xfrm>
              <a:off x="1824" y="340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245</a:t>
              </a:r>
            </a:p>
          </p:txBody>
        </p:sp>
        <p:sp>
          <p:nvSpPr>
            <p:cNvPr id="15385" name="Text Box 1033"/>
            <p:cNvSpPr txBox="1">
              <a:spLocks noChangeArrowheads="1"/>
            </p:cNvSpPr>
            <p:nvPr/>
          </p:nvSpPr>
          <p:spPr bwMode="auto">
            <a:xfrm>
              <a:off x="2448" y="283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180</a:t>
              </a:r>
            </a:p>
          </p:txBody>
        </p:sp>
        <p:sp>
          <p:nvSpPr>
            <p:cNvPr id="15386" name="Text Box 1034"/>
            <p:cNvSpPr txBox="1">
              <a:spLocks noChangeArrowheads="1"/>
            </p:cNvSpPr>
            <p:nvPr/>
          </p:nvSpPr>
          <p:spPr bwMode="auto">
            <a:xfrm>
              <a:off x="3024" y="355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6</a:t>
              </a:r>
            </a:p>
          </p:txBody>
        </p:sp>
        <p:sp>
          <p:nvSpPr>
            <p:cNvPr id="15387" name="Text Box 1035"/>
            <p:cNvSpPr txBox="1">
              <a:spLocks noChangeArrowheads="1"/>
            </p:cNvSpPr>
            <p:nvPr/>
          </p:nvSpPr>
          <p:spPr bwMode="auto">
            <a:xfrm>
              <a:off x="3552" y="2736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212478</a:t>
              </a:r>
            </a:p>
          </p:txBody>
        </p:sp>
        <p:sp>
          <p:nvSpPr>
            <p:cNvPr id="15388" name="Text Box 1036"/>
            <p:cNvSpPr txBox="1">
              <a:spLocks noChangeArrowheads="1"/>
            </p:cNvSpPr>
            <p:nvPr/>
          </p:nvSpPr>
          <p:spPr bwMode="auto">
            <a:xfrm>
              <a:off x="4416" y="326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157280</a:t>
              </a:r>
            </a:p>
          </p:txBody>
        </p:sp>
      </p:grpSp>
      <p:grpSp>
        <p:nvGrpSpPr>
          <p:cNvPr id="23565" name="Group 1037"/>
          <p:cNvGrpSpPr>
            <a:grpSpLocks/>
          </p:cNvGrpSpPr>
          <p:nvPr/>
        </p:nvGrpSpPr>
        <p:grpSpPr bwMode="auto">
          <a:xfrm>
            <a:off x="1828800" y="4572000"/>
            <a:ext cx="762000" cy="533400"/>
            <a:chOff x="1152" y="2880"/>
            <a:chExt cx="480" cy="336"/>
          </a:xfrm>
        </p:grpSpPr>
        <p:sp>
          <p:nvSpPr>
            <p:cNvPr id="15380" name="Line 1038"/>
            <p:cNvSpPr>
              <a:spLocks noChangeShapeType="1"/>
            </p:cNvSpPr>
            <p:nvPr/>
          </p:nvSpPr>
          <p:spPr bwMode="auto">
            <a:xfrm flipV="1">
              <a:off x="1152" y="2880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81" name="Line 1039"/>
            <p:cNvSpPr>
              <a:spLocks noChangeShapeType="1"/>
            </p:cNvSpPr>
            <p:nvPr/>
          </p:nvSpPr>
          <p:spPr bwMode="auto">
            <a:xfrm>
              <a:off x="1200" y="292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568" name="Oval 1040"/>
          <p:cNvSpPr>
            <a:spLocks noChangeArrowheads="1"/>
          </p:cNvSpPr>
          <p:nvPr/>
        </p:nvSpPr>
        <p:spPr bwMode="auto">
          <a:xfrm>
            <a:off x="762000" y="54864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3569" name="Group 1041"/>
          <p:cNvGrpSpPr>
            <a:grpSpLocks/>
          </p:cNvGrpSpPr>
          <p:nvPr/>
        </p:nvGrpSpPr>
        <p:grpSpPr bwMode="auto">
          <a:xfrm>
            <a:off x="5791200" y="4267200"/>
            <a:ext cx="762000" cy="533400"/>
            <a:chOff x="1152" y="2880"/>
            <a:chExt cx="480" cy="336"/>
          </a:xfrm>
        </p:grpSpPr>
        <p:sp>
          <p:nvSpPr>
            <p:cNvPr id="15378" name="Line 1042"/>
            <p:cNvSpPr>
              <a:spLocks noChangeShapeType="1"/>
            </p:cNvSpPr>
            <p:nvPr/>
          </p:nvSpPr>
          <p:spPr bwMode="auto">
            <a:xfrm flipV="1">
              <a:off x="1152" y="2880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79" name="Line 1043"/>
            <p:cNvSpPr>
              <a:spLocks noChangeShapeType="1"/>
            </p:cNvSpPr>
            <p:nvPr/>
          </p:nvSpPr>
          <p:spPr bwMode="auto">
            <a:xfrm>
              <a:off x="1200" y="292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572" name="Group 1044"/>
          <p:cNvGrpSpPr>
            <a:grpSpLocks/>
          </p:cNvGrpSpPr>
          <p:nvPr/>
        </p:nvGrpSpPr>
        <p:grpSpPr bwMode="auto">
          <a:xfrm>
            <a:off x="4648200" y="5562600"/>
            <a:ext cx="762000" cy="533400"/>
            <a:chOff x="1152" y="2880"/>
            <a:chExt cx="480" cy="336"/>
          </a:xfrm>
        </p:grpSpPr>
        <p:sp>
          <p:nvSpPr>
            <p:cNvPr id="15376" name="Line 1045"/>
            <p:cNvSpPr>
              <a:spLocks noChangeShapeType="1"/>
            </p:cNvSpPr>
            <p:nvPr/>
          </p:nvSpPr>
          <p:spPr bwMode="auto">
            <a:xfrm flipV="1">
              <a:off x="1152" y="2880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77" name="Line 1046"/>
            <p:cNvSpPr>
              <a:spLocks noChangeShapeType="1"/>
            </p:cNvSpPr>
            <p:nvPr/>
          </p:nvSpPr>
          <p:spPr bwMode="auto">
            <a:xfrm>
              <a:off x="1200" y="292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575" name="Oval 1047"/>
          <p:cNvSpPr>
            <a:spLocks noChangeArrowheads="1"/>
          </p:cNvSpPr>
          <p:nvPr/>
        </p:nvSpPr>
        <p:spPr bwMode="auto">
          <a:xfrm>
            <a:off x="3810000" y="44196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76" name="Oval 1048"/>
          <p:cNvSpPr>
            <a:spLocks noChangeArrowheads="1"/>
          </p:cNvSpPr>
          <p:nvPr/>
        </p:nvSpPr>
        <p:spPr bwMode="auto">
          <a:xfrm>
            <a:off x="2819400" y="53340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77" name="Oval 1049"/>
          <p:cNvSpPr>
            <a:spLocks noChangeArrowheads="1"/>
          </p:cNvSpPr>
          <p:nvPr/>
        </p:nvSpPr>
        <p:spPr bwMode="auto">
          <a:xfrm>
            <a:off x="7010400" y="5105400"/>
            <a:ext cx="1295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53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80075"/>
            <a:ext cx="17637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  <p:bldP spid="23568" grpId="0" animBg="1"/>
      <p:bldP spid="23575" grpId="0" animBg="1"/>
      <p:bldP spid="23576" grpId="0" animBg="1"/>
      <p:bldP spid="235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FF0000"/>
                </a:solidFill>
              </a:rPr>
              <a:t>Comment savoir si un nombre a est divisible par </a:t>
            </a:r>
            <a:r>
              <a:rPr lang="fr-FR" altLang="fr-FR" sz="3600" u="sng">
                <a:solidFill>
                  <a:srgbClr val="FF0000"/>
                </a:solidFill>
              </a:rPr>
              <a:t>3</a:t>
            </a:r>
            <a:r>
              <a:rPr lang="fr-FR" altLang="fr-FR" sz="3600">
                <a:solidFill>
                  <a:srgbClr val="FF0000"/>
                </a:solidFill>
              </a:rPr>
              <a:t> ou multiple de 3?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763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Le « truc »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La </a:t>
            </a:r>
            <a:r>
              <a:rPr lang="fr-FR" altLang="fr-FR" sz="2400" u="sng"/>
              <a:t>somme</a:t>
            </a:r>
            <a:r>
              <a:rPr lang="fr-FR" altLang="fr-FR" sz="2400"/>
              <a:t> de tous les </a:t>
            </a:r>
            <a:r>
              <a:rPr lang="fr-FR" altLang="fr-FR" sz="2400" u="sng"/>
              <a:t>chiffres</a:t>
            </a:r>
            <a:r>
              <a:rPr lang="fr-FR" altLang="fr-FR" sz="2400"/>
              <a:t> doit être un multiple de </a:t>
            </a:r>
            <a:r>
              <a:rPr lang="fr-FR" altLang="fr-FR" sz="2400" u="sng"/>
              <a:t>3.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8686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En utilisant le « truc », quels nombres ont pour diviseur 3 ?</a:t>
            </a:r>
          </a:p>
        </p:txBody>
      </p:sp>
      <p:grpSp>
        <p:nvGrpSpPr>
          <p:cNvPr id="24610" name="Group 34"/>
          <p:cNvGrpSpPr>
            <a:grpSpLocks/>
          </p:cNvGrpSpPr>
          <p:nvPr/>
        </p:nvGrpSpPr>
        <p:grpSpPr bwMode="auto">
          <a:xfrm>
            <a:off x="685800" y="3581400"/>
            <a:ext cx="7924800" cy="1981200"/>
            <a:chOff x="432" y="2256"/>
            <a:chExt cx="4992" cy="1248"/>
          </a:xfrm>
        </p:grpSpPr>
        <p:sp>
          <p:nvSpPr>
            <p:cNvPr id="16412" name="Text Box 7"/>
            <p:cNvSpPr txBox="1">
              <a:spLocks noChangeArrowheads="1"/>
            </p:cNvSpPr>
            <p:nvPr/>
          </p:nvSpPr>
          <p:spPr bwMode="auto">
            <a:xfrm>
              <a:off x="1056" y="240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43</a:t>
              </a:r>
            </a:p>
          </p:txBody>
        </p:sp>
        <p:sp>
          <p:nvSpPr>
            <p:cNvPr id="16413" name="Text Box 8"/>
            <p:cNvSpPr txBox="1">
              <a:spLocks noChangeArrowheads="1"/>
            </p:cNvSpPr>
            <p:nvPr/>
          </p:nvSpPr>
          <p:spPr bwMode="auto">
            <a:xfrm>
              <a:off x="432" y="312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27</a:t>
              </a:r>
            </a:p>
          </p:txBody>
        </p:sp>
        <p:sp>
          <p:nvSpPr>
            <p:cNvPr id="16414" name="Text Box 9"/>
            <p:cNvSpPr txBox="1">
              <a:spLocks noChangeArrowheads="1"/>
            </p:cNvSpPr>
            <p:nvPr/>
          </p:nvSpPr>
          <p:spPr bwMode="auto">
            <a:xfrm>
              <a:off x="1776" y="307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245</a:t>
              </a:r>
            </a:p>
          </p:txBody>
        </p:sp>
        <p:sp>
          <p:nvSpPr>
            <p:cNvPr id="16415" name="Text Box 10"/>
            <p:cNvSpPr txBox="1">
              <a:spLocks noChangeArrowheads="1"/>
            </p:cNvSpPr>
            <p:nvPr/>
          </p:nvSpPr>
          <p:spPr bwMode="auto">
            <a:xfrm>
              <a:off x="2256" y="230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180</a:t>
              </a:r>
            </a:p>
          </p:txBody>
        </p:sp>
        <p:sp>
          <p:nvSpPr>
            <p:cNvPr id="16416" name="Text Box 11"/>
            <p:cNvSpPr txBox="1">
              <a:spLocks noChangeArrowheads="1"/>
            </p:cNvSpPr>
            <p:nvPr/>
          </p:nvSpPr>
          <p:spPr bwMode="auto">
            <a:xfrm>
              <a:off x="3168" y="3216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111</a:t>
              </a:r>
            </a:p>
          </p:txBody>
        </p:sp>
        <p:sp>
          <p:nvSpPr>
            <p:cNvPr id="16417" name="Text Box 12"/>
            <p:cNvSpPr txBox="1">
              <a:spLocks noChangeArrowheads="1"/>
            </p:cNvSpPr>
            <p:nvPr/>
          </p:nvSpPr>
          <p:spPr bwMode="auto">
            <a:xfrm>
              <a:off x="3648" y="2256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4780</a:t>
              </a:r>
            </a:p>
          </p:txBody>
        </p:sp>
        <p:sp>
          <p:nvSpPr>
            <p:cNvPr id="16418" name="Text Box 13"/>
            <p:cNvSpPr txBox="1">
              <a:spLocks noChangeArrowheads="1"/>
            </p:cNvSpPr>
            <p:nvPr/>
          </p:nvSpPr>
          <p:spPr bwMode="auto">
            <a:xfrm>
              <a:off x="4512" y="302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/>
                <a:t>7206</a:t>
              </a:r>
            </a:p>
          </p:txBody>
        </p:sp>
      </p:grp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1600200" y="3810000"/>
            <a:ext cx="762000" cy="533400"/>
            <a:chOff x="1152" y="2880"/>
            <a:chExt cx="480" cy="336"/>
          </a:xfrm>
        </p:grpSpPr>
        <p:sp>
          <p:nvSpPr>
            <p:cNvPr id="16410" name="Line 15"/>
            <p:cNvSpPr>
              <a:spLocks noChangeShapeType="1"/>
            </p:cNvSpPr>
            <p:nvPr/>
          </p:nvSpPr>
          <p:spPr bwMode="auto">
            <a:xfrm flipV="1">
              <a:off x="1152" y="2880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11" name="Line 16"/>
            <p:cNvSpPr>
              <a:spLocks noChangeShapeType="1"/>
            </p:cNvSpPr>
            <p:nvPr/>
          </p:nvSpPr>
          <p:spPr bwMode="auto">
            <a:xfrm>
              <a:off x="1200" y="292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685800" y="49530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5943600" y="3505200"/>
            <a:ext cx="762000" cy="533400"/>
            <a:chOff x="1152" y="2880"/>
            <a:chExt cx="480" cy="336"/>
          </a:xfrm>
        </p:grpSpPr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 flipV="1">
              <a:off x="1152" y="2880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1200" y="292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597" name="Group 21"/>
          <p:cNvGrpSpPr>
            <a:grpSpLocks/>
          </p:cNvGrpSpPr>
          <p:nvPr/>
        </p:nvGrpSpPr>
        <p:grpSpPr bwMode="auto">
          <a:xfrm>
            <a:off x="2819400" y="4876800"/>
            <a:ext cx="762000" cy="533400"/>
            <a:chOff x="1152" y="2880"/>
            <a:chExt cx="480" cy="336"/>
          </a:xfrm>
        </p:grpSpPr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 flipV="1">
              <a:off x="1152" y="2880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1200" y="292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3505200" y="35814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4876800" y="50292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7010400" y="4724400"/>
            <a:ext cx="1295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533400" y="5486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2+7=</a:t>
            </a:r>
            <a:r>
              <a:rPr lang="fr-FR" altLang="fr-FR" sz="2400" u="sng">
                <a:solidFill>
                  <a:srgbClr val="33CC33"/>
                </a:solidFill>
              </a:rPr>
              <a:t>9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1447800" y="4191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4+3=</a:t>
            </a:r>
            <a:r>
              <a:rPr lang="fr-FR" altLang="fr-FR" sz="2400" u="sng">
                <a:solidFill>
                  <a:srgbClr val="33CC33"/>
                </a:solidFill>
              </a:rPr>
              <a:t>7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2514600" y="5334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2+4+5=</a:t>
            </a:r>
            <a:r>
              <a:rPr lang="fr-FR" altLang="fr-FR" sz="2400" u="sng">
                <a:solidFill>
                  <a:srgbClr val="33CC33"/>
                </a:solidFill>
              </a:rPr>
              <a:t>11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3276600" y="4191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1+8+0=</a:t>
            </a:r>
            <a:r>
              <a:rPr lang="fr-FR" altLang="fr-FR" sz="2400" u="sng">
                <a:solidFill>
                  <a:srgbClr val="33CC33"/>
                </a:solidFill>
              </a:rPr>
              <a:t>9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5638800" y="4114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4+7+8+0=</a:t>
            </a:r>
            <a:r>
              <a:rPr lang="fr-FR" altLang="fr-FR" sz="2400" u="sng">
                <a:solidFill>
                  <a:srgbClr val="33CC33"/>
                </a:solidFill>
              </a:rPr>
              <a:t>19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4572000" y="5638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1+1+1=</a:t>
            </a:r>
            <a:r>
              <a:rPr lang="fr-FR" altLang="fr-FR" sz="2400" u="sng">
                <a:solidFill>
                  <a:srgbClr val="33CC33"/>
                </a:solidFill>
              </a:rPr>
              <a:t>3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68580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7+2+0+6=</a:t>
            </a:r>
            <a:r>
              <a:rPr lang="fr-FR" altLang="fr-FR" sz="2400" u="sng">
                <a:solidFill>
                  <a:srgbClr val="33CC33"/>
                </a:solidFill>
              </a:rPr>
              <a:t>15</a:t>
            </a:r>
          </a:p>
        </p:txBody>
      </p:sp>
      <p:pic>
        <p:nvPicPr>
          <p:cNvPr id="164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80075"/>
            <a:ext cx="17637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1" grpId="0" autoUpdateAnimBg="0"/>
      <p:bldP spid="24593" grpId="0" animBg="1"/>
      <p:bldP spid="24600" grpId="0" animBg="1"/>
      <p:bldP spid="24601" grpId="0" animBg="1"/>
      <p:bldP spid="24602" grpId="0" animBg="1"/>
      <p:bldP spid="24603" grpId="0" autoUpdateAnimBg="0"/>
      <p:bldP spid="24604" grpId="0" autoUpdateAnimBg="0"/>
      <p:bldP spid="24605" grpId="0" autoUpdateAnimBg="0"/>
      <p:bldP spid="24606" grpId="0" autoUpdateAnimBg="0"/>
      <p:bldP spid="24607" grpId="0" autoUpdateAnimBg="0"/>
      <p:bldP spid="24608" grpId="0" autoUpdateAnimBg="0"/>
      <p:bldP spid="2460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03350" y="228600"/>
            <a:ext cx="74549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        D’autres « trucs » qui peuvent être     utiles:</a:t>
            </a:r>
            <a:endParaRPr lang="fr-FR" altLang="fr-FR" sz="120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76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La </a:t>
            </a:r>
            <a:r>
              <a:rPr lang="fr-FR" altLang="fr-FR" sz="2400" u="sng"/>
              <a:t>somme</a:t>
            </a:r>
            <a:r>
              <a:rPr lang="fr-FR" altLang="fr-FR" sz="2400"/>
              <a:t> de tous les </a:t>
            </a:r>
            <a:r>
              <a:rPr lang="fr-FR" altLang="fr-FR" sz="2400" u="sng"/>
              <a:t>chiffres</a:t>
            </a:r>
            <a:r>
              <a:rPr lang="fr-FR" altLang="fr-FR" sz="2400"/>
              <a:t> doit être un multiple</a:t>
            </a:r>
            <a:r>
              <a:rPr lang="fr-FR" altLang="fr-FR" sz="2400" u="sng"/>
              <a:t> de 9.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400050" y="3408363"/>
            <a:ext cx="8763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Le « truc » pour 10: Le chiffre des unités doit être 0.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552450" y="2319338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63		129		945		9003		7992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476250" y="2928938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33CC33"/>
                </a:solidFill>
              </a:rPr>
              <a:t>6+3=</a:t>
            </a:r>
            <a:r>
              <a:rPr lang="fr-FR" altLang="fr-FR" sz="2000" u="sng">
                <a:solidFill>
                  <a:srgbClr val="33CC33"/>
                </a:solidFill>
              </a:rPr>
              <a:t>9</a:t>
            </a:r>
            <a:r>
              <a:rPr lang="fr-FR" altLang="fr-FR" sz="2000">
                <a:solidFill>
                  <a:srgbClr val="33CC33"/>
                </a:solidFill>
              </a:rPr>
              <a:t>	        1+2+9=</a:t>
            </a:r>
            <a:r>
              <a:rPr lang="fr-FR" altLang="fr-FR" sz="2000" u="sng">
                <a:solidFill>
                  <a:srgbClr val="33CC33"/>
                </a:solidFill>
              </a:rPr>
              <a:t>12</a:t>
            </a:r>
            <a:r>
              <a:rPr lang="fr-FR" altLang="fr-FR" sz="2000">
                <a:solidFill>
                  <a:srgbClr val="33CC33"/>
                </a:solidFill>
              </a:rPr>
              <a:t>	           9+4+5=</a:t>
            </a:r>
            <a:r>
              <a:rPr lang="fr-FR" altLang="fr-FR" sz="2000" u="sng">
                <a:solidFill>
                  <a:srgbClr val="33CC33"/>
                </a:solidFill>
              </a:rPr>
              <a:t>18</a:t>
            </a:r>
            <a:r>
              <a:rPr lang="fr-FR" altLang="fr-FR" sz="2000">
                <a:solidFill>
                  <a:srgbClr val="33CC33"/>
                </a:solidFill>
              </a:rPr>
              <a:t>       9+0+0+3=</a:t>
            </a:r>
            <a:r>
              <a:rPr lang="fr-FR" altLang="fr-FR" sz="2000" u="sng">
                <a:solidFill>
                  <a:srgbClr val="33CC33"/>
                </a:solidFill>
              </a:rPr>
              <a:t>12</a:t>
            </a:r>
            <a:r>
              <a:rPr lang="fr-FR" altLang="fr-FR" sz="2000">
                <a:solidFill>
                  <a:srgbClr val="33CC33"/>
                </a:solidFill>
              </a:rPr>
              <a:t>      7+9+9+2=</a:t>
            </a:r>
            <a:r>
              <a:rPr lang="fr-FR" altLang="fr-FR" sz="2000" u="sng">
                <a:solidFill>
                  <a:srgbClr val="33CC33"/>
                </a:solidFill>
              </a:rPr>
              <a:t>27</a:t>
            </a:r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1009650" y="2928938"/>
            <a:ext cx="304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552450" y="2319338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2838450" y="292893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5645" name="Group 45"/>
          <p:cNvGrpSpPr>
            <a:grpSpLocks/>
          </p:cNvGrpSpPr>
          <p:nvPr/>
        </p:nvGrpSpPr>
        <p:grpSpPr bwMode="auto">
          <a:xfrm>
            <a:off x="2457450" y="2243138"/>
            <a:ext cx="762000" cy="533400"/>
            <a:chOff x="1536" y="1728"/>
            <a:chExt cx="480" cy="336"/>
          </a:xfrm>
        </p:grpSpPr>
        <p:sp>
          <p:nvSpPr>
            <p:cNvPr id="17440" name="Line 40"/>
            <p:cNvSpPr>
              <a:spLocks noChangeShapeType="1"/>
            </p:cNvSpPr>
            <p:nvPr/>
          </p:nvSpPr>
          <p:spPr bwMode="auto">
            <a:xfrm flipV="1">
              <a:off x="1536" y="1728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41" name="Line 41"/>
            <p:cNvSpPr>
              <a:spLocks noChangeShapeType="1"/>
            </p:cNvSpPr>
            <p:nvPr/>
          </p:nvSpPr>
          <p:spPr bwMode="auto">
            <a:xfrm>
              <a:off x="1536" y="1728"/>
              <a:ext cx="48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4819650" y="2928938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4210050" y="2319338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24650" y="2928938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5646" name="Group 46"/>
          <p:cNvGrpSpPr>
            <a:grpSpLocks/>
          </p:cNvGrpSpPr>
          <p:nvPr/>
        </p:nvGrpSpPr>
        <p:grpSpPr bwMode="auto">
          <a:xfrm>
            <a:off x="6038850" y="2243138"/>
            <a:ext cx="762000" cy="533400"/>
            <a:chOff x="1536" y="1728"/>
            <a:chExt cx="480" cy="336"/>
          </a:xfrm>
        </p:grpSpPr>
        <p:sp>
          <p:nvSpPr>
            <p:cNvPr id="17438" name="Line 47"/>
            <p:cNvSpPr>
              <a:spLocks noChangeShapeType="1"/>
            </p:cNvSpPr>
            <p:nvPr/>
          </p:nvSpPr>
          <p:spPr bwMode="auto">
            <a:xfrm flipV="1">
              <a:off x="1536" y="1728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39" name="Line 48"/>
            <p:cNvSpPr>
              <a:spLocks noChangeShapeType="1"/>
            </p:cNvSpPr>
            <p:nvPr/>
          </p:nvSpPr>
          <p:spPr bwMode="auto">
            <a:xfrm>
              <a:off x="1536" y="1728"/>
              <a:ext cx="48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8629650" y="2928938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7867650" y="2319338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603250" y="38925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28              60	      590	     234	      14700</a:t>
            </a:r>
          </a:p>
        </p:txBody>
      </p:sp>
      <p:grpSp>
        <p:nvGrpSpPr>
          <p:cNvPr id="25652" name="Group 52"/>
          <p:cNvGrpSpPr>
            <a:grpSpLocks/>
          </p:cNvGrpSpPr>
          <p:nvPr/>
        </p:nvGrpSpPr>
        <p:grpSpPr bwMode="auto">
          <a:xfrm>
            <a:off x="527050" y="3892550"/>
            <a:ext cx="762000" cy="533400"/>
            <a:chOff x="1536" y="1728"/>
            <a:chExt cx="480" cy="336"/>
          </a:xfrm>
        </p:grpSpPr>
        <p:sp>
          <p:nvSpPr>
            <p:cNvPr id="17436" name="Line 53"/>
            <p:cNvSpPr>
              <a:spLocks noChangeShapeType="1"/>
            </p:cNvSpPr>
            <p:nvPr/>
          </p:nvSpPr>
          <p:spPr bwMode="auto">
            <a:xfrm flipV="1">
              <a:off x="1536" y="1728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37" name="Line 54"/>
            <p:cNvSpPr>
              <a:spLocks noChangeShapeType="1"/>
            </p:cNvSpPr>
            <p:nvPr/>
          </p:nvSpPr>
          <p:spPr bwMode="auto">
            <a:xfrm>
              <a:off x="1536" y="1728"/>
              <a:ext cx="48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2127250" y="389255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3879850" y="389255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5657" name="Group 57"/>
          <p:cNvGrpSpPr>
            <a:grpSpLocks/>
          </p:cNvGrpSpPr>
          <p:nvPr/>
        </p:nvGrpSpPr>
        <p:grpSpPr bwMode="auto">
          <a:xfrm>
            <a:off x="5480050" y="3892550"/>
            <a:ext cx="762000" cy="533400"/>
            <a:chOff x="1536" y="1728"/>
            <a:chExt cx="480" cy="336"/>
          </a:xfrm>
        </p:grpSpPr>
        <p:sp>
          <p:nvSpPr>
            <p:cNvPr id="17434" name="Line 58"/>
            <p:cNvSpPr>
              <a:spLocks noChangeShapeType="1"/>
            </p:cNvSpPr>
            <p:nvPr/>
          </p:nvSpPr>
          <p:spPr bwMode="auto">
            <a:xfrm flipV="1">
              <a:off x="1536" y="1728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35" name="Line 59"/>
            <p:cNvSpPr>
              <a:spLocks noChangeShapeType="1"/>
            </p:cNvSpPr>
            <p:nvPr/>
          </p:nvSpPr>
          <p:spPr bwMode="auto">
            <a:xfrm>
              <a:off x="1536" y="1728"/>
              <a:ext cx="48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60" name="Oval 60"/>
          <p:cNvSpPr>
            <a:spLocks noChangeArrowheads="1"/>
          </p:cNvSpPr>
          <p:nvPr/>
        </p:nvSpPr>
        <p:spPr bwMode="auto">
          <a:xfrm>
            <a:off x="7461250" y="3892550"/>
            <a:ext cx="1143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74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50800"/>
            <a:ext cx="2041526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2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  <p:sp>
        <p:nvSpPr>
          <p:cNvPr id="17433" name="Rectangle 1"/>
          <p:cNvSpPr>
            <a:spLocks noChangeArrowheads="1"/>
          </p:cNvSpPr>
          <p:nvPr/>
        </p:nvSpPr>
        <p:spPr bwMode="auto">
          <a:xfrm>
            <a:off x="2590800" y="920750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rgbClr val="FF0000"/>
                </a:solidFill>
                <a:latin typeface="Times New Roman" pitchFamily="18" charset="0"/>
              </a:rPr>
              <a:t>Comment savoir si un nombre a est divisible par </a:t>
            </a:r>
            <a:r>
              <a:rPr lang="fr-FR" altLang="fr-FR" sz="2400" b="0" u="sng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fr-FR" altLang="fr-FR" sz="2400" b="0">
                <a:solidFill>
                  <a:srgbClr val="FF0000"/>
                </a:solidFill>
                <a:latin typeface="Times New Roman" pitchFamily="18" charset="0"/>
              </a:rPr>
              <a:t> ou multiple de 9?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33" grpId="0" autoUpdateAnimBg="0"/>
      <p:bldP spid="25635" grpId="0" autoUpdateAnimBg="0"/>
      <p:bldP spid="25636" grpId="0" autoUpdateAnimBg="0"/>
      <p:bldP spid="25637" grpId="0" animBg="1"/>
      <p:bldP spid="25638" grpId="0" animBg="1"/>
      <p:bldP spid="25639" grpId="0" animBg="1"/>
      <p:bldP spid="25642" grpId="0" animBg="1"/>
      <p:bldP spid="25643" grpId="0" animBg="1"/>
      <p:bldP spid="25644" grpId="0" animBg="1"/>
      <p:bldP spid="25649" grpId="0" animBg="1"/>
      <p:bldP spid="25650" grpId="0" animBg="1"/>
      <p:bldP spid="25651" grpId="0" autoUpdateAnimBg="0"/>
      <p:bldP spid="25655" grpId="0" animBg="1"/>
      <p:bldP spid="25656" grpId="0" animBg="1"/>
      <p:bldP spid="256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1000" y="1463675"/>
            <a:ext cx="8763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Le « truc » pour 4: si le nombre formé par ces deux derniers chiffres est divisible par 4 alors le nombre est divisible par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533400" y="2819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612		625		916		9013		7992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419100" y="34290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33CC33"/>
                </a:solidFill>
              </a:rPr>
              <a:t>   12	               </a:t>
            </a:r>
            <a:r>
              <a:rPr lang="fr-FR" altLang="fr-FR" sz="2000" u="sng">
                <a:solidFill>
                  <a:srgbClr val="33CC33"/>
                </a:solidFill>
              </a:rPr>
              <a:t>25</a:t>
            </a:r>
            <a:r>
              <a:rPr lang="fr-FR" altLang="fr-FR" sz="2000">
                <a:solidFill>
                  <a:srgbClr val="33CC33"/>
                </a:solidFill>
              </a:rPr>
              <a:t>	                </a:t>
            </a:r>
            <a:r>
              <a:rPr lang="fr-FR" altLang="fr-FR" sz="2000" u="sng">
                <a:solidFill>
                  <a:srgbClr val="33CC33"/>
                </a:solidFill>
              </a:rPr>
              <a:t>16</a:t>
            </a:r>
            <a:r>
              <a:rPr lang="fr-FR" altLang="fr-FR" sz="2000">
                <a:solidFill>
                  <a:srgbClr val="33CC33"/>
                </a:solidFill>
              </a:rPr>
              <a:t>                        </a:t>
            </a:r>
            <a:r>
              <a:rPr lang="fr-FR" altLang="fr-FR" sz="2000" u="sng">
                <a:solidFill>
                  <a:srgbClr val="33CC33"/>
                </a:solidFill>
              </a:rPr>
              <a:t>13</a:t>
            </a:r>
            <a:r>
              <a:rPr lang="fr-FR" altLang="fr-FR" sz="2000">
                <a:solidFill>
                  <a:srgbClr val="33CC33"/>
                </a:solidFill>
              </a:rPr>
              <a:t>                        </a:t>
            </a:r>
            <a:r>
              <a:rPr lang="fr-FR" altLang="fr-FR" sz="2000" u="sng">
                <a:solidFill>
                  <a:srgbClr val="33CC33"/>
                </a:solidFill>
              </a:rPr>
              <a:t>92</a:t>
            </a:r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533400" y="281940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5645" name="Group 45"/>
          <p:cNvGrpSpPr>
            <a:grpSpLocks/>
          </p:cNvGrpSpPr>
          <p:nvPr/>
        </p:nvGrpSpPr>
        <p:grpSpPr bwMode="auto">
          <a:xfrm>
            <a:off x="2438400" y="2743200"/>
            <a:ext cx="762000" cy="533400"/>
            <a:chOff x="1536" y="1728"/>
            <a:chExt cx="480" cy="336"/>
          </a:xfrm>
        </p:grpSpPr>
        <p:sp>
          <p:nvSpPr>
            <p:cNvPr id="18447" name="Line 40"/>
            <p:cNvSpPr>
              <a:spLocks noChangeShapeType="1"/>
            </p:cNvSpPr>
            <p:nvPr/>
          </p:nvSpPr>
          <p:spPr bwMode="auto">
            <a:xfrm flipV="1">
              <a:off x="1536" y="1728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48" name="Line 41"/>
            <p:cNvSpPr>
              <a:spLocks noChangeShapeType="1"/>
            </p:cNvSpPr>
            <p:nvPr/>
          </p:nvSpPr>
          <p:spPr bwMode="auto">
            <a:xfrm>
              <a:off x="1536" y="1728"/>
              <a:ext cx="48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4191000" y="28194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5646" name="Group 46"/>
          <p:cNvGrpSpPr>
            <a:grpSpLocks/>
          </p:cNvGrpSpPr>
          <p:nvPr/>
        </p:nvGrpSpPr>
        <p:grpSpPr bwMode="auto">
          <a:xfrm>
            <a:off x="6019800" y="2743200"/>
            <a:ext cx="762000" cy="533400"/>
            <a:chOff x="1536" y="1728"/>
            <a:chExt cx="480" cy="336"/>
          </a:xfrm>
        </p:grpSpPr>
        <p:sp>
          <p:nvSpPr>
            <p:cNvPr id="18445" name="Line 47"/>
            <p:cNvSpPr>
              <a:spLocks noChangeShapeType="1"/>
            </p:cNvSpPr>
            <p:nvPr/>
          </p:nvSpPr>
          <p:spPr bwMode="auto">
            <a:xfrm flipV="1">
              <a:off x="1536" y="1728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46" name="Line 48"/>
            <p:cNvSpPr>
              <a:spLocks noChangeShapeType="1"/>
            </p:cNvSpPr>
            <p:nvPr/>
          </p:nvSpPr>
          <p:spPr bwMode="auto">
            <a:xfrm>
              <a:off x="1536" y="1728"/>
              <a:ext cx="48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7848600" y="281940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42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FF0000"/>
                </a:solidFill>
              </a:rPr>
              <a:t>Comment savoir si un nombre a est divisible par </a:t>
            </a:r>
            <a:r>
              <a:rPr lang="fr-FR" altLang="fr-FR" sz="3600" u="sng">
                <a:solidFill>
                  <a:srgbClr val="FF0000"/>
                </a:solidFill>
              </a:rPr>
              <a:t>4</a:t>
            </a:r>
            <a:r>
              <a:rPr lang="fr-FR" altLang="fr-FR" sz="36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84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5678488"/>
            <a:ext cx="17653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35" grpId="0" autoUpdateAnimBg="0"/>
      <p:bldP spid="25636" grpId="0" autoUpdateAnimBg="0"/>
      <p:bldP spid="25638" grpId="0" animBg="1"/>
      <p:bldP spid="25643" grpId="0" animBg="1"/>
      <p:bldP spid="256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41" name="Group 317"/>
          <p:cNvGraphicFramePr>
            <a:graphicFrameLocks noGrp="1"/>
          </p:cNvGraphicFramePr>
          <p:nvPr/>
        </p:nvGraphicFramePr>
        <p:xfrm>
          <a:off x="304800" y="2362200"/>
          <a:ext cx="8839200" cy="4064001"/>
        </p:xfrm>
        <a:graphic>
          <a:graphicData uri="http://schemas.openxmlformats.org/drawingml/2006/table">
            <a:tbl>
              <a:tblPr/>
              <a:tblGrid>
                <a:gridCol w="1676400"/>
                <a:gridCol w="990600"/>
                <a:gridCol w="914400"/>
                <a:gridCol w="990600"/>
                <a:gridCol w="1066800"/>
                <a:gridCol w="990600"/>
                <a:gridCol w="2209800"/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Nombre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0000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 b="1">
                          <a:solidFill>
                            <a:srgbClr val="000099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rgbClr val="000099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00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25" name="Text Box 188"/>
          <p:cNvSpPr txBox="1">
            <a:spLocks noChangeArrowheads="1"/>
          </p:cNvSpPr>
          <p:nvPr/>
        </p:nvSpPr>
        <p:spPr bwMode="auto">
          <a:xfrm>
            <a:off x="539750" y="709613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Exemples:</a:t>
            </a:r>
          </a:p>
        </p:txBody>
      </p:sp>
      <p:sp>
        <p:nvSpPr>
          <p:cNvPr id="26943" name="Text Box 319"/>
          <p:cNvSpPr txBox="1">
            <a:spLocks noChangeArrowheads="1"/>
          </p:cNvSpPr>
          <p:nvPr/>
        </p:nvSpPr>
        <p:spPr bwMode="auto">
          <a:xfrm>
            <a:off x="3048000" y="3657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44" name="Text Box 320"/>
          <p:cNvSpPr txBox="1">
            <a:spLocks noChangeArrowheads="1"/>
          </p:cNvSpPr>
          <p:nvPr/>
        </p:nvSpPr>
        <p:spPr bwMode="auto">
          <a:xfrm>
            <a:off x="2057400" y="3657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45" name="Text Box 321"/>
          <p:cNvSpPr txBox="1">
            <a:spLocks noChangeArrowheads="1"/>
          </p:cNvSpPr>
          <p:nvPr/>
        </p:nvSpPr>
        <p:spPr bwMode="auto">
          <a:xfrm>
            <a:off x="3962400" y="3657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46" name="Text Box 322"/>
          <p:cNvSpPr txBox="1">
            <a:spLocks noChangeArrowheads="1"/>
          </p:cNvSpPr>
          <p:nvPr/>
        </p:nvSpPr>
        <p:spPr bwMode="auto">
          <a:xfrm>
            <a:off x="4991100" y="3657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47" name="Text Box 323"/>
          <p:cNvSpPr txBox="1">
            <a:spLocks noChangeArrowheads="1"/>
          </p:cNvSpPr>
          <p:nvPr/>
        </p:nvSpPr>
        <p:spPr bwMode="auto">
          <a:xfrm>
            <a:off x="6096000" y="3657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48" name="Text Box 324"/>
          <p:cNvSpPr txBox="1">
            <a:spLocks noChangeArrowheads="1"/>
          </p:cNvSpPr>
          <p:nvPr/>
        </p:nvSpPr>
        <p:spPr bwMode="auto">
          <a:xfrm>
            <a:off x="3048000" y="3048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49" name="Text Box 325"/>
          <p:cNvSpPr txBox="1">
            <a:spLocks noChangeArrowheads="1"/>
          </p:cNvSpPr>
          <p:nvPr/>
        </p:nvSpPr>
        <p:spPr bwMode="auto">
          <a:xfrm>
            <a:off x="2057400" y="3048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50" name="Text Box 326"/>
          <p:cNvSpPr txBox="1">
            <a:spLocks noChangeArrowheads="1"/>
          </p:cNvSpPr>
          <p:nvPr/>
        </p:nvSpPr>
        <p:spPr bwMode="auto">
          <a:xfrm>
            <a:off x="3962400" y="3048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51" name="Text Box 327"/>
          <p:cNvSpPr txBox="1">
            <a:spLocks noChangeArrowheads="1"/>
          </p:cNvSpPr>
          <p:nvPr/>
        </p:nvSpPr>
        <p:spPr bwMode="auto">
          <a:xfrm>
            <a:off x="4991100" y="3048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52" name="Text Box 328"/>
          <p:cNvSpPr txBox="1">
            <a:spLocks noChangeArrowheads="1"/>
          </p:cNvSpPr>
          <p:nvPr/>
        </p:nvSpPr>
        <p:spPr bwMode="auto">
          <a:xfrm>
            <a:off x="6096000" y="3048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53" name="Text Box 329"/>
          <p:cNvSpPr txBox="1">
            <a:spLocks noChangeArrowheads="1"/>
          </p:cNvSpPr>
          <p:nvPr/>
        </p:nvSpPr>
        <p:spPr bwMode="auto">
          <a:xfrm>
            <a:off x="3048000" y="4191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54" name="Text Box 330"/>
          <p:cNvSpPr txBox="1">
            <a:spLocks noChangeArrowheads="1"/>
          </p:cNvSpPr>
          <p:nvPr/>
        </p:nvSpPr>
        <p:spPr bwMode="auto">
          <a:xfrm>
            <a:off x="2057400" y="4191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55" name="Text Box 331"/>
          <p:cNvSpPr txBox="1">
            <a:spLocks noChangeArrowheads="1"/>
          </p:cNvSpPr>
          <p:nvPr/>
        </p:nvSpPr>
        <p:spPr bwMode="auto">
          <a:xfrm>
            <a:off x="3962400" y="4191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56" name="Text Box 332"/>
          <p:cNvSpPr txBox="1">
            <a:spLocks noChangeArrowheads="1"/>
          </p:cNvSpPr>
          <p:nvPr/>
        </p:nvSpPr>
        <p:spPr bwMode="auto">
          <a:xfrm>
            <a:off x="4991100" y="4191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57" name="Text Box 333"/>
          <p:cNvSpPr txBox="1">
            <a:spLocks noChangeArrowheads="1"/>
          </p:cNvSpPr>
          <p:nvPr/>
        </p:nvSpPr>
        <p:spPr bwMode="auto">
          <a:xfrm>
            <a:off x="6096000" y="4191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58" name="Text Box 334"/>
          <p:cNvSpPr txBox="1">
            <a:spLocks noChangeArrowheads="1"/>
          </p:cNvSpPr>
          <p:nvPr/>
        </p:nvSpPr>
        <p:spPr bwMode="auto">
          <a:xfrm>
            <a:off x="3048000" y="4800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59" name="Text Box 335"/>
          <p:cNvSpPr txBox="1">
            <a:spLocks noChangeArrowheads="1"/>
          </p:cNvSpPr>
          <p:nvPr/>
        </p:nvSpPr>
        <p:spPr bwMode="auto">
          <a:xfrm>
            <a:off x="2057400" y="4800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60" name="Text Box 336"/>
          <p:cNvSpPr txBox="1">
            <a:spLocks noChangeArrowheads="1"/>
          </p:cNvSpPr>
          <p:nvPr/>
        </p:nvSpPr>
        <p:spPr bwMode="auto">
          <a:xfrm>
            <a:off x="3962400" y="4800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61" name="Text Box 337"/>
          <p:cNvSpPr txBox="1">
            <a:spLocks noChangeArrowheads="1"/>
          </p:cNvSpPr>
          <p:nvPr/>
        </p:nvSpPr>
        <p:spPr bwMode="auto">
          <a:xfrm>
            <a:off x="4991100" y="4800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62" name="Text Box 338"/>
          <p:cNvSpPr txBox="1">
            <a:spLocks noChangeArrowheads="1"/>
          </p:cNvSpPr>
          <p:nvPr/>
        </p:nvSpPr>
        <p:spPr bwMode="auto">
          <a:xfrm>
            <a:off x="6096000" y="4800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63" name="Text Box 339"/>
          <p:cNvSpPr txBox="1">
            <a:spLocks noChangeArrowheads="1"/>
          </p:cNvSpPr>
          <p:nvPr/>
        </p:nvSpPr>
        <p:spPr bwMode="auto">
          <a:xfrm>
            <a:off x="3048000" y="5410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64" name="Text Box 340"/>
          <p:cNvSpPr txBox="1">
            <a:spLocks noChangeArrowheads="1"/>
          </p:cNvSpPr>
          <p:nvPr/>
        </p:nvSpPr>
        <p:spPr bwMode="auto">
          <a:xfrm>
            <a:off x="2057400" y="5410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65" name="Text Box 341"/>
          <p:cNvSpPr txBox="1">
            <a:spLocks noChangeArrowheads="1"/>
          </p:cNvSpPr>
          <p:nvPr/>
        </p:nvSpPr>
        <p:spPr bwMode="auto">
          <a:xfrm>
            <a:off x="3962400" y="5410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66" name="Text Box 342"/>
          <p:cNvSpPr txBox="1">
            <a:spLocks noChangeArrowheads="1"/>
          </p:cNvSpPr>
          <p:nvPr/>
        </p:nvSpPr>
        <p:spPr bwMode="auto">
          <a:xfrm>
            <a:off x="4981575" y="53895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6967" name="Text Box 343"/>
          <p:cNvSpPr txBox="1">
            <a:spLocks noChangeArrowheads="1"/>
          </p:cNvSpPr>
          <p:nvPr/>
        </p:nvSpPr>
        <p:spPr bwMode="auto">
          <a:xfrm>
            <a:off x="6096000" y="5341938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68" name="Text Box 344"/>
          <p:cNvSpPr txBox="1">
            <a:spLocks noChangeArrowheads="1"/>
          </p:cNvSpPr>
          <p:nvPr/>
        </p:nvSpPr>
        <p:spPr bwMode="auto">
          <a:xfrm>
            <a:off x="3048000" y="5943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69" name="Text Box 345"/>
          <p:cNvSpPr txBox="1">
            <a:spLocks noChangeArrowheads="1"/>
          </p:cNvSpPr>
          <p:nvPr/>
        </p:nvSpPr>
        <p:spPr bwMode="auto">
          <a:xfrm>
            <a:off x="2057400" y="5943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70" name="Text Box 346"/>
          <p:cNvSpPr txBox="1">
            <a:spLocks noChangeArrowheads="1"/>
          </p:cNvSpPr>
          <p:nvPr/>
        </p:nvSpPr>
        <p:spPr bwMode="auto">
          <a:xfrm>
            <a:off x="3962400" y="5943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71" name="Text Box 347"/>
          <p:cNvSpPr txBox="1">
            <a:spLocks noChangeArrowheads="1"/>
          </p:cNvSpPr>
          <p:nvPr/>
        </p:nvSpPr>
        <p:spPr bwMode="auto">
          <a:xfrm>
            <a:off x="4991100" y="5943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6972" name="Text Box 348"/>
          <p:cNvSpPr txBox="1">
            <a:spLocks noChangeArrowheads="1"/>
          </p:cNvSpPr>
          <p:nvPr/>
        </p:nvSpPr>
        <p:spPr bwMode="auto">
          <a:xfrm>
            <a:off x="6096000" y="5943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pic>
        <p:nvPicPr>
          <p:cNvPr id="19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7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  <p:sp>
        <p:nvSpPr>
          <p:cNvPr id="19558" name="Text Box 188"/>
          <p:cNvSpPr txBox="1">
            <a:spLocks noChangeArrowheads="1"/>
          </p:cNvSpPr>
          <p:nvPr/>
        </p:nvSpPr>
        <p:spPr bwMode="auto">
          <a:xfrm>
            <a:off x="647700" y="1484313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Quels sont les diviseurs des nombres donnés 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13588" y="2951163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2+6+0=8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27863" y="3505200"/>
            <a:ext cx="158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1+4+7=12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69138" y="4186238"/>
            <a:ext cx="158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5+8+5=18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24688" y="4668838"/>
            <a:ext cx="158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3+2+9=14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96138" y="5300663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1+0+0=1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24688" y="5942013"/>
            <a:ext cx="1931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1+8+9+0=18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43" grpId="0" autoUpdateAnimBg="0"/>
      <p:bldP spid="26944" grpId="0" autoUpdateAnimBg="0"/>
      <p:bldP spid="26945" grpId="0" autoUpdateAnimBg="0"/>
      <p:bldP spid="26946" grpId="0" autoUpdateAnimBg="0"/>
      <p:bldP spid="26947" grpId="0" autoUpdateAnimBg="0"/>
      <p:bldP spid="26948" grpId="0" autoUpdateAnimBg="0"/>
      <p:bldP spid="26949" grpId="0" autoUpdateAnimBg="0"/>
      <p:bldP spid="26950" grpId="0" autoUpdateAnimBg="0"/>
      <p:bldP spid="26951" grpId="0" autoUpdateAnimBg="0"/>
      <p:bldP spid="26952" grpId="0" autoUpdateAnimBg="0"/>
      <p:bldP spid="26953" grpId="0" autoUpdateAnimBg="0"/>
      <p:bldP spid="26954" grpId="0" autoUpdateAnimBg="0"/>
      <p:bldP spid="26955" grpId="0" autoUpdateAnimBg="0"/>
      <p:bldP spid="26956" grpId="0" autoUpdateAnimBg="0"/>
      <p:bldP spid="26957" grpId="0" autoUpdateAnimBg="0"/>
      <p:bldP spid="26958" grpId="0" autoUpdateAnimBg="0"/>
      <p:bldP spid="26959" grpId="0" autoUpdateAnimBg="0"/>
      <p:bldP spid="26960" grpId="0" autoUpdateAnimBg="0"/>
      <p:bldP spid="26961" grpId="0" autoUpdateAnimBg="0"/>
      <p:bldP spid="26962" grpId="0" autoUpdateAnimBg="0"/>
      <p:bldP spid="26963" grpId="0" autoUpdateAnimBg="0"/>
      <p:bldP spid="26964" grpId="0" autoUpdateAnimBg="0"/>
      <p:bldP spid="26965" grpId="0" autoUpdateAnimBg="0"/>
      <p:bldP spid="26966" grpId="0" autoUpdateAnimBg="0"/>
      <p:bldP spid="26967" grpId="0" autoUpdateAnimBg="0"/>
      <p:bldP spid="26968" grpId="0" autoUpdateAnimBg="0"/>
      <p:bldP spid="26969" grpId="0" autoUpdateAnimBg="0"/>
      <p:bldP spid="26970" grpId="0" autoUpdateAnimBg="0"/>
      <p:bldP spid="26971" grpId="0" autoUpdateAnimBg="0"/>
      <p:bldP spid="26972" grpId="0" autoUpdateAnimBg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9100" y="369888"/>
            <a:ext cx="26685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Exercice02:</a:t>
            </a:r>
            <a:endParaRPr lang="fr-FR" altLang="fr-FR" sz="1400"/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419100" y="1033463"/>
            <a:ext cx="86995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/>
              <a:t>Déterminer les chiffre       et      pour que Le nombre :</a:t>
            </a:r>
          </a:p>
          <a:p>
            <a:pPr>
              <a:buFontTx/>
              <a:buNone/>
            </a:pPr>
            <a:r>
              <a:rPr lang="fr-FR" altLang="fr-FR" sz="2000"/>
              <a:t>                            soit divisible par 3 et un nombre impair.</a:t>
            </a:r>
          </a:p>
          <a:p>
            <a:pPr>
              <a:buFontTx/>
              <a:buNone/>
            </a:pPr>
            <a:r>
              <a:rPr lang="fr-FR" altLang="fr-FR" sz="2000"/>
              <a:t>(Déterminer tous les nombres possibles)</a:t>
            </a: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419100" y="2270125"/>
            <a:ext cx="21748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Solutions</a:t>
            </a:r>
            <a:r>
              <a:rPr lang="fr-FR" altLang="fr-FR" sz="2800"/>
              <a:t>:</a:t>
            </a:r>
            <a:endParaRPr lang="fr-FR" altLang="fr-FR" sz="1200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486" name="Objet 2"/>
          <p:cNvGraphicFramePr>
            <a:graphicFrameLocks noChangeAspect="1"/>
          </p:cNvGraphicFramePr>
          <p:nvPr/>
        </p:nvGraphicFramePr>
        <p:xfrm>
          <a:off x="3209925" y="1063625"/>
          <a:ext cx="3286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1063625"/>
                        <a:ext cx="3286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t 14"/>
          <p:cNvGraphicFramePr>
            <a:graphicFrameLocks noChangeAspect="1"/>
          </p:cNvGraphicFramePr>
          <p:nvPr/>
        </p:nvGraphicFramePr>
        <p:xfrm>
          <a:off x="3943350" y="1063625"/>
          <a:ext cx="339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0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1063625"/>
                        <a:ext cx="339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489" name="Objet 4"/>
          <p:cNvGraphicFramePr>
            <a:graphicFrameLocks noChangeAspect="1"/>
          </p:cNvGraphicFramePr>
          <p:nvPr/>
        </p:nvGraphicFramePr>
        <p:xfrm>
          <a:off x="393700" y="1411288"/>
          <a:ext cx="19954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7" imgW="964781" imgH="177723" progId="Equation.DSMT4">
                  <p:embed/>
                </p:oleObj>
              </mc:Choice>
              <mc:Fallback>
                <p:oleObj name="Equation" r:id="rId7" imgW="964781" imgH="177723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11288"/>
                        <a:ext cx="199548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2355850" y="2363788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On a : </a:t>
            </a:r>
          </a:p>
        </p:txBody>
      </p:sp>
      <p:sp>
        <p:nvSpPr>
          <p:cNvPr id="2049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492" name="Objet 7"/>
          <p:cNvGraphicFramePr>
            <a:graphicFrameLocks noChangeAspect="1"/>
          </p:cNvGraphicFramePr>
          <p:nvPr/>
        </p:nvGraphicFramePr>
        <p:xfrm>
          <a:off x="3176588" y="2409825"/>
          <a:ext cx="11557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9" imgW="571004" imgH="177646" progId="Equation.DSMT4">
                  <p:embed/>
                </p:oleObj>
              </mc:Choice>
              <mc:Fallback>
                <p:oleObj name="Equation" r:id="rId9" imgW="571004" imgH="177646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409825"/>
                        <a:ext cx="11557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8"/>
          <p:cNvSpPr>
            <a:spLocks noChangeArrowheads="1"/>
          </p:cNvSpPr>
          <p:nvPr/>
        </p:nvSpPr>
        <p:spPr bwMode="auto">
          <a:xfrm>
            <a:off x="419100" y="2917825"/>
            <a:ext cx="176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Le nombre : </a:t>
            </a:r>
          </a:p>
        </p:txBody>
      </p:sp>
      <p:graphicFrame>
        <p:nvGraphicFramePr>
          <p:cNvPr id="20495" name="Objet 22"/>
          <p:cNvGraphicFramePr>
            <a:graphicFrameLocks noChangeAspect="1"/>
          </p:cNvGraphicFramePr>
          <p:nvPr/>
        </p:nvGraphicFramePr>
        <p:xfrm>
          <a:off x="2144713" y="2978150"/>
          <a:ext cx="19462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11" imgW="964781" imgH="177723" progId="Equation.DSMT4">
                  <p:embed/>
                </p:oleObj>
              </mc:Choice>
              <mc:Fallback>
                <p:oleObj name="Equation" r:id="rId11" imgW="964781" imgH="177723" progId="Equation.DSMT4">
                  <p:embed/>
                  <p:pic>
                    <p:nvPicPr>
                      <p:cNvPr id="0" name="Obje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2978150"/>
                        <a:ext cx="19462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Rectangle 9"/>
          <p:cNvSpPr>
            <a:spLocks noChangeArrowheads="1"/>
          </p:cNvSpPr>
          <p:nvPr/>
        </p:nvSpPr>
        <p:spPr bwMode="auto">
          <a:xfrm>
            <a:off x="5516563" y="2917825"/>
            <a:ext cx="1071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donc : </a:t>
            </a:r>
          </a:p>
        </p:txBody>
      </p:sp>
      <p:sp>
        <p:nvSpPr>
          <p:cNvPr id="20497" name="Rectangle 10"/>
          <p:cNvSpPr>
            <a:spLocks noChangeArrowheads="1"/>
          </p:cNvSpPr>
          <p:nvPr/>
        </p:nvSpPr>
        <p:spPr bwMode="auto">
          <a:xfrm>
            <a:off x="4160838" y="2917825"/>
            <a:ext cx="1481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est impair </a:t>
            </a:r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499" name="Objet 12"/>
          <p:cNvGraphicFramePr>
            <a:graphicFrameLocks noChangeAspect="1"/>
          </p:cNvGraphicFramePr>
          <p:nvPr/>
        </p:nvGraphicFramePr>
        <p:xfrm>
          <a:off x="6375400" y="2938463"/>
          <a:ext cx="21637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13" imgW="939392" imgH="253890" progId="Equation.DSMT4">
                  <p:embed/>
                </p:oleObj>
              </mc:Choice>
              <mc:Fallback>
                <p:oleObj name="Equation" r:id="rId13" imgW="939392" imgH="253890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2938463"/>
                        <a:ext cx="21637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Rectangle 13"/>
          <p:cNvSpPr>
            <a:spLocks noChangeArrowheads="1"/>
          </p:cNvSpPr>
          <p:nvPr/>
        </p:nvSpPr>
        <p:spPr bwMode="auto">
          <a:xfrm>
            <a:off x="4000500" y="3413125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est divisible par 3 </a:t>
            </a:r>
          </a:p>
        </p:txBody>
      </p:sp>
      <p:sp>
        <p:nvSpPr>
          <p:cNvPr id="20501" name="Rectangle 28"/>
          <p:cNvSpPr>
            <a:spLocks noChangeArrowheads="1"/>
          </p:cNvSpPr>
          <p:nvPr/>
        </p:nvSpPr>
        <p:spPr bwMode="auto">
          <a:xfrm>
            <a:off x="419100" y="3424238"/>
            <a:ext cx="176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Le nombre : </a:t>
            </a:r>
          </a:p>
        </p:txBody>
      </p:sp>
      <p:graphicFrame>
        <p:nvGraphicFramePr>
          <p:cNvPr id="20502" name="Objet 29"/>
          <p:cNvGraphicFramePr>
            <a:graphicFrameLocks noChangeAspect="1"/>
          </p:cNvGraphicFramePr>
          <p:nvPr/>
        </p:nvGraphicFramePr>
        <p:xfrm>
          <a:off x="2108200" y="3468688"/>
          <a:ext cx="18097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Equation" r:id="rId15" imgW="964781" imgH="177723" progId="Equation.DSMT4">
                  <p:embed/>
                </p:oleObj>
              </mc:Choice>
              <mc:Fallback>
                <p:oleObj name="Equation" r:id="rId15" imgW="964781" imgH="177723" progId="Equation.DSMT4">
                  <p:embed/>
                  <p:pic>
                    <p:nvPicPr>
                      <p:cNvPr id="0" name="Obje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468688"/>
                        <a:ext cx="180975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3" name="Rectangle 30"/>
          <p:cNvSpPr>
            <a:spLocks noChangeArrowheads="1"/>
          </p:cNvSpPr>
          <p:nvPr/>
        </p:nvSpPr>
        <p:spPr bwMode="auto">
          <a:xfrm>
            <a:off x="419100" y="3886200"/>
            <a:ext cx="1247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Donc : </a:t>
            </a: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505" name="Objet 16"/>
          <p:cNvGraphicFramePr>
            <a:graphicFrameLocks noChangeAspect="1"/>
          </p:cNvGraphicFramePr>
          <p:nvPr/>
        </p:nvGraphicFramePr>
        <p:xfrm>
          <a:off x="1554163" y="3962400"/>
          <a:ext cx="33083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16" imgW="1981200" imgH="177800" progId="Equation.DSMT4">
                  <p:embed/>
                </p:oleObj>
              </mc:Choice>
              <mc:Fallback>
                <p:oleObj name="Equation" r:id="rId16" imgW="1981200" imgH="177800" progId="Equation.DSMT4">
                  <p:embed/>
                  <p:pic>
                    <p:nvPicPr>
                      <p:cNvPr id="0" name="Obje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3962400"/>
                        <a:ext cx="33083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6" name="Rectangle 33"/>
          <p:cNvSpPr>
            <a:spLocks noChangeArrowheads="1"/>
          </p:cNvSpPr>
          <p:nvPr/>
        </p:nvSpPr>
        <p:spPr bwMode="auto">
          <a:xfrm>
            <a:off x="4879975" y="3900488"/>
            <a:ext cx="1249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avec : </a:t>
            </a: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508" name="Objet 18"/>
          <p:cNvGraphicFramePr>
            <a:graphicFrameLocks noChangeAspect="1"/>
          </p:cNvGraphicFramePr>
          <p:nvPr/>
        </p:nvGraphicFramePr>
        <p:xfrm>
          <a:off x="5762625" y="3992563"/>
          <a:ext cx="7318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Equation" r:id="rId18" imgW="393359" imgH="177646" progId="Equation.DSMT4">
                  <p:embed/>
                </p:oleObj>
              </mc:Choice>
              <mc:Fallback>
                <p:oleObj name="Equation" r:id="rId18" imgW="393359" imgH="177646" progId="Equation.DSMT4">
                  <p:embed/>
                  <p:pic>
                    <p:nvPicPr>
                      <p:cNvPr id="0" name="Obje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3992563"/>
                        <a:ext cx="7318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9" name="Rectangle 19"/>
          <p:cNvSpPr>
            <a:spLocks noChangeArrowheads="1"/>
          </p:cNvSpPr>
          <p:nvPr/>
        </p:nvSpPr>
        <p:spPr bwMode="auto">
          <a:xfrm>
            <a:off x="419100" y="4338638"/>
            <a:ext cx="1890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C’est-à-dire :</a:t>
            </a: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511" name="Objet 23"/>
          <p:cNvGraphicFramePr>
            <a:graphicFrameLocks noChangeAspect="1"/>
          </p:cNvGraphicFramePr>
          <p:nvPr/>
        </p:nvGraphicFramePr>
        <p:xfrm>
          <a:off x="2320925" y="4430713"/>
          <a:ext cx="102076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Equation" r:id="rId20" imgW="482181" imgH="177646" progId="Equation.DSMT4">
                  <p:embed/>
                </p:oleObj>
              </mc:Choice>
              <mc:Fallback>
                <p:oleObj name="Equation" r:id="rId20" imgW="482181" imgH="177646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4430713"/>
                        <a:ext cx="102076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2" name="Rectangle 24"/>
          <p:cNvSpPr>
            <a:spLocks noChangeArrowheads="1"/>
          </p:cNvSpPr>
          <p:nvPr/>
        </p:nvSpPr>
        <p:spPr bwMode="auto">
          <a:xfrm>
            <a:off x="3398838" y="4362450"/>
            <a:ext cx="226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multiple de 3 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3" name="Rectangle 50"/>
          <p:cNvSpPr>
            <a:spLocks noChangeArrowheads="1"/>
          </p:cNvSpPr>
          <p:nvPr/>
        </p:nvSpPr>
        <p:spPr bwMode="auto">
          <a:xfrm>
            <a:off x="419100" y="4800600"/>
            <a:ext cx="488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79388" algn="l"/>
                <a:tab pos="3330575" algn="l"/>
              </a:tabLst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9388" algn="l"/>
                <a:tab pos="3330575" algn="l"/>
              </a:tabLst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9388" algn="l"/>
                <a:tab pos="3330575" algn="l"/>
              </a:tabLst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donnant à     les valeurs</a:t>
            </a:r>
            <a:r>
              <a:rPr lang="fr-FR" altLang="fr-FR" sz="2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000" b="0">
                <a:solidFill>
                  <a:schemeClr val="tx1"/>
                </a:solidFill>
                <a:latin typeface="Times New Roman" pitchFamily="18" charset="0"/>
              </a:rPr>
              <a:t> 1;3;5;7;9</a:t>
            </a:r>
            <a:endParaRPr lang="fr-FR" altLang="fr-FR" sz="20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514" name="Objet 39"/>
          <p:cNvGraphicFramePr>
            <a:graphicFrameLocks noChangeAspect="1"/>
          </p:cNvGraphicFramePr>
          <p:nvPr/>
        </p:nvGraphicFramePr>
        <p:xfrm>
          <a:off x="2311400" y="4914900"/>
          <a:ext cx="2571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22" imgW="126835" imgH="139518" progId="Equation.DSMT4">
                  <p:embed/>
                </p:oleObj>
              </mc:Choice>
              <mc:Fallback>
                <p:oleObj name="Equation" r:id="rId22" imgW="126835" imgH="139518" progId="Equation.DSMT4">
                  <p:embed/>
                  <p:pic>
                    <p:nvPicPr>
                      <p:cNvPr id="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4914900"/>
                        <a:ext cx="2571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5" name="Rectangle 54"/>
          <p:cNvSpPr>
            <a:spLocks noChangeArrowheads="1"/>
          </p:cNvSpPr>
          <p:nvPr/>
        </p:nvSpPr>
        <p:spPr bwMode="auto">
          <a:xfrm>
            <a:off x="419100" y="5208588"/>
            <a:ext cx="48815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79388" algn="l"/>
                <a:tab pos="3330575" algn="l"/>
              </a:tabLst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9388" algn="l"/>
                <a:tab pos="3330575" algn="l"/>
              </a:tabLst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9388" algn="l"/>
                <a:tab pos="3330575" algn="l"/>
              </a:tabLst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trouve que :</a:t>
            </a:r>
            <a:endParaRPr lang="fr-FR" altLang="fr-FR" sz="20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516" name="Objet 40"/>
          <p:cNvGraphicFramePr>
            <a:graphicFrameLocks noChangeAspect="1"/>
          </p:cNvGraphicFramePr>
          <p:nvPr/>
        </p:nvGraphicFramePr>
        <p:xfrm>
          <a:off x="2628900" y="5280025"/>
          <a:ext cx="723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Equation" r:id="rId24" imgW="342603" imgH="177646" progId="Equation.DSMT4">
                  <p:embed/>
                </p:oleObj>
              </mc:Choice>
              <mc:Fallback>
                <p:oleObj name="Equation" r:id="rId24" imgW="342603" imgH="177646" progId="Equation.DSMT4">
                  <p:embed/>
                  <p:pic>
                    <p:nvPicPr>
                      <p:cNvPr id="0" name="Obje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5280025"/>
                        <a:ext cx="723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7" name="Rectangle 41"/>
          <p:cNvSpPr>
            <a:spLocks noChangeArrowheads="1"/>
          </p:cNvSpPr>
          <p:nvPr/>
        </p:nvSpPr>
        <p:spPr bwMode="auto">
          <a:xfrm>
            <a:off x="3379788" y="5208588"/>
            <a:ext cx="1839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79388" algn="l"/>
                <a:tab pos="3330575" algn="l"/>
              </a:tabLst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9388" algn="l"/>
                <a:tab pos="3330575" algn="l"/>
              </a:tabLst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9388" algn="l"/>
                <a:tab pos="3330575" algn="l"/>
              </a:tabLst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(seul vérifie).</a:t>
            </a:r>
            <a:endParaRPr lang="fr-FR" altLang="fr-FR" sz="20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8" name="Rectangle 44"/>
          <p:cNvSpPr>
            <a:spLocks noChangeArrowheads="1"/>
          </p:cNvSpPr>
          <p:nvPr/>
        </p:nvSpPr>
        <p:spPr bwMode="auto">
          <a:xfrm>
            <a:off x="419100" y="5699125"/>
            <a:ext cx="330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Par suite  </a:t>
            </a: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nombre est : 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520" name="Objet 46"/>
          <p:cNvGraphicFramePr>
            <a:graphicFrameLocks noChangeAspect="1"/>
          </p:cNvGraphicFramePr>
          <p:nvPr/>
        </p:nvGraphicFramePr>
        <p:xfrm>
          <a:off x="3698875" y="5751513"/>
          <a:ext cx="15430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26" imgW="647419" imgH="177723" progId="Equation.DSMT4">
                  <p:embed/>
                </p:oleObj>
              </mc:Choice>
              <mc:Fallback>
                <p:oleObj name="Equation" r:id="rId26" imgW="647419" imgH="177723" progId="Equation.DSMT4">
                  <p:embed/>
                  <p:pic>
                    <p:nvPicPr>
                      <p:cNvPr id="0" name="Obje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5751513"/>
                        <a:ext cx="154305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1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utoUpdateAnimBg="0"/>
      <p:bldP spid="20490" grpId="0"/>
      <p:bldP spid="20494" grpId="0"/>
      <p:bldP spid="20496" grpId="0"/>
      <p:bldP spid="20497" grpId="0"/>
      <p:bldP spid="20500" grpId="0"/>
      <p:bldP spid="20501" grpId="0"/>
      <p:bldP spid="20503" grpId="0"/>
      <p:bldP spid="20506" grpId="0"/>
      <p:bldP spid="20509" grpId="0"/>
      <p:bldP spid="20512" grpId="0"/>
      <p:bldP spid="20513" grpId="0"/>
      <p:bldP spid="20515" grpId="0"/>
      <p:bldP spid="20517" grpId="0"/>
      <p:bldP spid="205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04813"/>
            <a:ext cx="7696200" cy="1143000"/>
          </a:xfrm>
        </p:spPr>
        <p:txBody>
          <a:bodyPr/>
          <a:lstStyle/>
          <a:p>
            <a:pPr algn="l" eaLnBrk="1" hangingPunct="1"/>
            <a:r>
              <a:rPr lang="fr-FR" altLang="fr-FR" sz="2800" smtClean="0">
                <a:solidFill>
                  <a:srgbClr val="FF0000"/>
                </a:solidFill>
              </a:rPr>
              <a:t>Activité</a:t>
            </a:r>
            <a:r>
              <a:rPr lang="fr-FR" altLang="fr-FR" sz="2800" smtClean="0"/>
              <a:t>: Barrer les nombres qui </a:t>
            </a:r>
            <a:br>
              <a:rPr lang="fr-FR" altLang="fr-FR" sz="2800" smtClean="0"/>
            </a:br>
            <a:r>
              <a:rPr lang="fr-FR" altLang="fr-FR" sz="2800" smtClean="0"/>
              <a:t>ne sont pas des </a:t>
            </a:r>
            <a:r>
              <a:rPr lang="fr-FR" altLang="fr-FR" sz="2800" u="sng" smtClean="0"/>
              <a:t>entiers naturels</a:t>
            </a:r>
          </a:p>
        </p:txBody>
      </p: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533400" y="1752600"/>
            <a:ext cx="7391400" cy="4435475"/>
            <a:chOff x="336" y="1104"/>
            <a:chExt cx="4656" cy="2794"/>
          </a:xfrm>
        </p:grpSpPr>
        <p:sp>
          <p:nvSpPr>
            <p:cNvPr id="3099" name="Text Box 5"/>
            <p:cNvSpPr txBox="1">
              <a:spLocks noChangeArrowheads="1"/>
            </p:cNvSpPr>
            <p:nvPr/>
          </p:nvSpPr>
          <p:spPr bwMode="auto">
            <a:xfrm>
              <a:off x="1104" y="1632"/>
              <a:ext cx="6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- 4</a:t>
              </a:r>
            </a:p>
          </p:txBody>
        </p:sp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336" y="1248"/>
              <a:ext cx="4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2</a:t>
              </a:r>
            </a:p>
          </p:txBody>
        </p:sp>
        <p:sp>
          <p:nvSpPr>
            <p:cNvPr id="3101" name="Text Box 6"/>
            <p:cNvSpPr txBox="1">
              <a:spLocks noChangeArrowheads="1"/>
            </p:cNvSpPr>
            <p:nvPr/>
          </p:nvSpPr>
          <p:spPr bwMode="auto">
            <a:xfrm>
              <a:off x="1968" y="2304"/>
              <a:ext cx="4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13</a:t>
              </a:r>
            </a:p>
          </p:txBody>
        </p:sp>
        <p:sp>
          <p:nvSpPr>
            <p:cNvPr id="3102" name="Text Box 7"/>
            <p:cNvSpPr txBox="1">
              <a:spLocks noChangeArrowheads="1"/>
            </p:cNvSpPr>
            <p:nvPr/>
          </p:nvSpPr>
          <p:spPr bwMode="auto">
            <a:xfrm>
              <a:off x="2880" y="1872"/>
              <a:ext cx="6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1,3</a:t>
              </a:r>
            </a:p>
          </p:txBody>
        </p:sp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2880" y="2803"/>
              <a:ext cx="6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1/2</a:t>
              </a:r>
            </a:p>
          </p:txBody>
        </p:sp>
        <p:sp>
          <p:nvSpPr>
            <p:cNvPr id="3104" name="Text Box 9"/>
            <p:cNvSpPr txBox="1">
              <a:spLocks noChangeArrowheads="1"/>
            </p:cNvSpPr>
            <p:nvPr/>
          </p:nvSpPr>
          <p:spPr bwMode="auto">
            <a:xfrm>
              <a:off x="432" y="2803"/>
              <a:ext cx="6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0,4</a:t>
              </a:r>
            </a:p>
          </p:txBody>
        </p:sp>
        <p:sp>
          <p:nvSpPr>
            <p:cNvPr id="3105" name="Text Box 10"/>
            <p:cNvSpPr txBox="1">
              <a:spLocks noChangeArrowheads="1"/>
            </p:cNvSpPr>
            <p:nvPr/>
          </p:nvSpPr>
          <p:spPr bwMode="auto">
            <a:xfrm>
              <a:off x="4320" y="2064"/>
              <a:ext cx="4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5</a:t>
              </a:r>
            </a:p>
          </p:txBody>
        </p: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4080" y="1104"/>
              <a:ext cx="72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526</a:t>
              </a:r>
            </a:p>
          </p:txBody>
        </p:sp>
        <p:sp>
          <p:nvSpPr>
            <p:cNvPr id="3107" name="Text Box 12"/>
            <p:cNvSpPr txBox="1">
              <a:spLocks noChangeArrowheads="1"/>
            </p:cNvSpPr>
            <p:nvPr/>
          </p:nvSpPr>
          <p:spPr bwMode="auto">
            <a:xfrm>
              <a:off x="4368" y="3264"/>
              <a:ext cx="6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3/4</a:t>
              </a:r>
            </a:p>
          </p:txBody>
        </p:sp>
        <p:sp>
          <p:nvSpPr>
            <p:cNvPr id="3108" name="Text Box 13"/>
            <p:cNvSpPr txBox="1">
              <a:spLocks noChangeArrowheads="1"/>
            </p:cNvSpPr>
            <p:nvPr/>
          </p:nvSpPr>
          <p:spPr bwMode="auto">
            <a:xfrm>
              <a:off x="1920" y="1152"/>
              <a:ext cx="7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-1/5</a:t>
              </a:r>
            </a:p>
          </p:txBody>
        </p:sp>
        <p:sp>
          <p:nvSpPr>
            <p:cNvPr id="3109" name="Text Box 14"/>
            <p:cNvSpPr txBox="1">
              <a:spLocks noChangeArrowheads="1"/>
            </p:cNvSpPr>
            <p:nvPr/>
          </p:nvSpPr>
          <p:spPr bwMode="auto">
            <a:xfrm>
              <a:off x="1104" y="3456"/>
              <a:ext cx="96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-8,31</a:t>
              </a:r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1600200" y="2667000"/>
            <a:ext cx="1219200" cy="762000"/>
            <a:chOff x="2400" y="3360"/>
            <a:chExt cx="768" cy="480"/>
          </a:xfrm>
        </p:grpSpPr>
        <p:sp>
          <p:nvSpPr>
            <p:cNvPr id="5" name="Line 15"/>
            <p:cNvSpPr>
              <a:spLocks noChangeShapeType="1"/>
            </p:cNvSpPr>
            <p:nvPr/>
          </p:nvSpPr>
          <p:spPr bwMode="auto">
            <a:xfrm flipV="1">
              <a:off x="2400" y="3360"/>
              <a:ext cx="672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8" name="Line 16"/>
            <p:cNvSpPr>
              <a:spLocks noChangeShapeType="1"/>
            </p:cNvSpPr>
            <p:nvPr/>
          </p:nvSpPr>
          <p:spPr bwMode="auto">
            <a:xfrm>
              <a:off x="2400" y="3360"/>
              <a:ext cx="768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3048000" y="1752600"/>
            <a:ext cx="1219200" cy="762000"/>
            <a:chOff x="2400" y="3360"/>
            <a:chExt cx="768" cy="480"/>
          </a:xfrm>
        </p:grpSpPr>
        <p:sp>
          <p:nvSpPr>
            <p:cNvPr id="3095" name="Line 20"/>
            <p:cNvSpPr>
              <a:spLocks noChangeShapeType="1"/>
            </p:cNvSpPr>
            <p:nvPr/>
          </p:nvSpPr>
          <p:spPr bwMode="auto">
            <a:xfrm flipV="1">
              <a:off x="2400" y="3360"/>
              <a:ext cx="672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6" name="Line 21"/>
            <p:cNvSpPr>
              <a:spLocks noChangeShapeType="1"/>
            </p:cNvSpPr>
            <p:nvPr/>
          </p:nvSpPr>
          <p:spPr bwMode="auto">
            <a:xfrm>
              <a:off x="2400" y="3360"/>
              <a:ext cx="768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4343400" y="2971800"/>
            <a:ext cx="1219200" cy="762000"/>
            <a:chOff x="2400" y="3360"/>
            <a:chExt cx="768" cy="480"/>
          </a:xfrm>
        </p:grpSpPr>
        <p:sp>
          <p:nvSpPr>
            <p:cNvPr id="3093" name="Line 23"/>
            <p:cNvSpPr>
              <a:spLocks noChangeShapeType="1"/>
            </p:cNvSpPr>
            <p:nvPr/>
          </p:nvSpPr>
          <p:spPr bwMode="auto">
            <a:xfrm flipV="1">
              <a:off x="2400" y="3360"/>
              <a:ext cx="672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24"/>
            <p:cNvSpPr>
              <a:spLocks noChangeShapeType="1"/>
            </p:cNvSpPr>
            <p:nvPr/>
          </p:nvSpPr>
          <p:spPr bwMode="auto">
            <a:xfrm>
              <a:off x="2400" y="3360"/>
              <a:ext cx="768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4572000" y="4419600"/>
            <a:ext cx="1219200" cy="762000"/>
            <a:chOff x="2400" y="3360"/>
            <a:chExt cx="768" cy="480"/>
          </a:xfrm>
        </p:grpSpPr>
        <p:sp>
          <p:nvSpPr>
            <p:cNvPr id="7" name="Line 26"/>
            <p:cNvSpPr>
              <a:spLocks noChangeShapeType="1"/>
            </p:cNvSpPr>
            <p:nvPr/>
          </p:nvSpPr>
          <p:spPr bwMode="auto">
            <a:xfrm flipV="1">
              <a:off x="2400" y="3360"/>
              <a:ext cx="672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2" name="Line 27"/>
            <p:cNvSpPr>
              <a:spLocks noChangeShapeType="1"/>
            </p:cNvSpPr>
            <p:nvPr/>
          </p:nvSpPr>
          <p:spPr bwMode="auto">
            <a:xfrm>
              <a:off x="2400" y="3360"/>
              <a:ext cx="768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100" name="Group 28"/>
          <p:cNvGrpSpPr>
            <a:grpSpLocks/>
          </p:cNvGrpSpPr>
          <p:nvPr/>
        </p:nvGrpSpPr>
        <p:grpSpPr bwMode="auto">
          <a:xfrm>
            <a:off x="6705600" y="5181600"/>
            <a:ext cx="1219200" cy="762000"/>
            <a:chOff x="2400" y="3360"/>
            <a:chExt cx="768" cy="480"/>
          </a:xfrm>
        </p:grpSpPr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V="1">
              <a:off x="2400" y="3360"/>
              <a:ext cx="672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" name="Line 30"/>
            <p:cNvSpPr>
              <a:spLocks noChangeShapeType="1"/>
            </p:cNvSpPr>
            <p:nvPr/>
          </p:nvSpPr>
          <p:spPr bwMode="auto">
            <a:xfrm>
              <a:off x="2400" y="3360"/>
              <a:ext cx="768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103" name="Group 31"/>
          <p:cNvGrpSpPr>
            <a:grpSpLocks/>
          </p:cNvGrpSpPr>
          <p:nvPr/>
        </p:nvGrpSpPr>
        <p:grpSpPr bwMode="auto">
          <a:xfrm>
            <a:off x="1905000" y="5486400"/>
            <a:ext cx="1219200" cy="762000"/>
            <a:chOff x="2400" y="3360"/>
            <a:chExt cx="768" cy="480"/>
          </a:xfrm>
        </p:grpSpPr>
        <p:sp>
          <p:nvSpPr>
            <p:cNvPr id="3087" name="Line 32"/>
            <p:cNvSpPr>
              <a:spLocks noChangeShapeType="1"/>
            </p:cNvSpPr>
            <p:nvPr/>
          </p:nvSpPr>
          <p:spPr bwMode="auto">
            <a:xfrm flipV="1">
              <a:off x="2400" y="3360"/>
              <a:ext cx="672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8" name="Line 33"/>
            <p:cNvSpPr>
              <a:spLocks noChangeShapeType="1"/>
            </p:cNvSpPr>
            <p:nvPr/>
          </p:nvSpPr>
          <p:spPr bwMode="auto">
            <a:xfrm>
              <a:off x="2400" y="3360"/>
              <a:ext cx="768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533400" y="4419600"/>
            <a:ext cx="1219200" cy="762000"/>
            <a:chOff x="2400" y="3360"/>
            <a:chExt cx="768" cy="480"/>
          </a:xfrm>
        </p:grpSpPr>
        <p:sp>
          <p:nvSpPr>
            <p:cNvPr id="3085" name="Line 35"/>
            <p:cNvSpPr>
              <a:spLocks noChangeShapeType="1"/>
            </p:cNvSpPr>
            <p:nvPr/>
          </p:nvSpPr>
          <p:spPr bwMode="auto">
            <a:xfrm flipV="1">
              <a:off x="2400" y="3360"/>
              <a:ext cx="672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6" name="Line 36"/>
            <p:cNvSpPr>
              <a:spLocks noChangeShapeType="1"/>
            </p:cNvSpPr>
            <p:nvPr/>
          </p:nvSpPr>
          <p:spPr bwMode="auto">
            <a:xfrm>
              <a:off x="2400" y="3360"/>
              <a:ext cx="768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0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6130925" y="6488113"/>
            <a:ext cx="30146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39713" y="198438"/>
            <a:ext cx="2686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Exercice03:</a:t>
            </a:r>
            <a:endParaRPr lang="fr-FR" altLang="fr-FR" sz="1400"/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239713" y="908050"/>
            <a:ext cx="815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Montrer que la somme et la différence de deux multiple de 3 est un multiple de 3</a:t>
            </a:r>
          </a:p>
        </p:txBody>
      </p:sp>
      <p:sp>
        <p:nvSpPr>
          <p:cNvPr id="21508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9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105"/>
          <p:cNvSpPr txBox="1">
            <a:spLocks noChangeArrowheads="1"/>
          </p:cNvSpPr>
          <p:nvPr/>
        </p:nvSpPr>
        <p:spPr bwMode="auto">
          <a:xfrm>
            <a:off x="239713" y="3925888"/>
            <a:ext cx="197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u="sng">
                <a:solidFill>
                  <a:schemeClr val="tx1"/>
                </a:solidFill>
              </a:rPr>
              <a:t>6 + 21</a:t>
            </a:r>
            <a:r>
              <a:rPr lang="fr-FR" altLang="fr-FR" sz="2400">
                <a:solidFill>
                  <a:schemeClr val="tx1"/>
                </a:solidFill>
              </a:rPr>
              <a:t>=</a:t>
            </a:r>
            <a:r>
              <a:rPr lang="fr-FR" altLang="fr-FR" sz="2400" u="sng">
                <a:solidFill>
                  <a:schemeClr val="tx1"/>
                </a:solidFill>
              </a:rPr>
              <a:t>28</a:t>
            </a:r>
            <a:r>
              <a:rPr lang="fr-FR" altLang="fr-FR" sz="2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239713" y="2941638"/>
            <a:ext cx="533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 u="sng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 est bien un multiple de 3 car 2x3=6</a:t>
            </a:r>
          </a:p>
        </p:txBody>
      </p:sp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2555875" y="3925888"/>
            <a:ext cx="4519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 u="sng">
                <a:solidFill>
                  <a:srgbClr val="000000"/>
                </a:solidFill>
                <a:latin typeface="Times New Roman" pitchFamily="18" charset="0"/>
              </a:rPr>
              <a:t>28 est aussi </a:t>
            </a: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un multiple de </a:t>
            </a:r>
            <a:r>
              <a:rPr lang="fr-FR" altLang="fr-FR" sz="2400" b="0" u="sng">
                <a:solidFill>
                  <a:srgbClr val="000000"/>
                </a:solidFill>
                <a:latin typeface="Times New Roman" pitchFamily="18" charset="0"/>
              </a:rPr>
              <a:t>3.</a:t>
            </a:r>
          </a:p>
        </p:txBody>
      </p:sp>
      <p:sp>
        <p:nvSpPr>
          <p:cNvPr id="21513" name="Rectangle 1"/>
          <p:cNvSpPr>
            <a:spLocks noChangeArrowheads="1"/>
          </p:cNvSpPr>
          <p:nvPr/>
        </p:nvSpPr>
        <p:spPr bwMode="auto">
          <a:xfrm>
            <a:off x="239713" y="3325813"/>
            <a:ext cx="5337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 u="sng">
                <a:solidFill>
                  <a:srgbClr val="000000"/>
                </a:solidFill>
                <a:latin typeface="Times New Roman" pitchFamily="18" charset="0"/>
              </a:rPr>
              <a:t>21</a:t>
            </a: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 est bien un multiple de 3 car 7x3=21</a:t>
            </a: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2405063" y="2222500"/>
            <a:ext cx="43338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Explications:</a:t>
            </a:r>
            <a:endParaRPr lang="fr-FR" altLang="fr-FR" sz="2000"/>
          </a:p>
        </p:txBody>
      </p:sp>
      <p:sp>
        <p:nvSpPr>
          <p:cNvPr id="54" name="Text Box 105"/>
          <p:cNvSpPr txBox="1">
            <a:spLocks noChangeArrowheads="1"/>
          </p:cNvSpPr>
          <p:nvPr/>
        </p:nvSpPr>
        <p:spPr bwMode="auto">
          <a:xfrm>
            <a:off x="239713" y="4387850"/>
            <a:ext cx="17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u="sng">
                <a:solidFill>
                  <a:schemeClr val="tx1"/>
                </a:solidFill>
              </a:rPr>
              <a:t>21 - 6</a:t>
            </a:r>
            <a:r>
              <a:rPr lang="fr-FR" altLang="fr-FR" sz="2400">
                <a:solidFill>
                  <a:schemeClr val="tx1"/>
                </a:solidFill>
              </a:rPr>
              <a:t>=</a:t>
            </a:r>
            <a:r>
              <a:rPr lang="fr-FR" altLang="fr-FR" sz="2400" u="sng">
                <a:solidFill>
                  <a:schemeClr val="tx1"/>
                </a:solidFill>
              </a:rPr>
              <a:t>15</a:t>
            </a:r>
            <a:r>
              <a:rPr lang="fr-FR" altLang="fr-FR" sz="2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516" name="Rectangle 3"/>
          <p:cNvSpPr>
            <a:spLocks noChangeArrowheads="1"/>
          </p:cNvSpPr>
          <p:nvPr/>
        </p:nvSpPr>
        <p:spPr bwMode="auto">
          <a:xfrm>
            <a:off x="2555875" y="4398963"/>
            <a:ext cx="4519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 u="sng">
                <a:solidFill>
                  <a:srgbClr val="000000"/>
                </a:solidFill>
                <a:latin typeface="Times New Roman" pitchFamily="18" charset="0"/>
              </a:rPr>
              <a:t>15 est aussi </a:t>
            </a: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un multiple de </a:t>
            </a:r>
            <a:r>
              <a:rPr lang="fr-FR" altLang="fr-FR" sz="2400" b="0" u="sng">
                <a:solidFill>
                  <a:srgbClr val="000000"/>
                </a:solidFill>
                <a:latin typeface="Times New Roman" pitchFamily="18" charset="0"/>
              </a:rPr>
              <a:t>3.</a:t>
            </a:r>
          </a:p>
        </p:txBody>
      </p:sp>
      <p:pic>
        <p:nvPicPr>
          <p:cNvPr id="21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678488"/>
            <a:ext cx="17653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1511" grpId="0"/>
      <p:bldP spid="21512" grpId="0"/>
      <p:bldP spid="21513" grpId="0"/>
      <p:bldP spid="53" grpId="0"/>
      <p:bldP spid="54" grpId="0"/>
      <p:bldP spid="215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5725" y="333375"/>
            <a:ext cx="36718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Exercice03:</a:t>
            </a:r>
            <a:endParaRPr lang="fr-FR" altLang="fr-FR" sz="200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5725" y="1739900"/>
            <a:ext cx="31083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Solution:</a:t>
            </a:r>
            <a:endParaRPr lang="fr-FR" altLang="fr-FR" sz="1400"/>
          </a:p>
        </p:txBody>
      </p:sp>
      <p:pic>
        <p:nvPicPr>
          <p:cNvPr id="1949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862513"/>
            <a:ext cx="1514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H="1">
            <a:off x="368300" y="1739900"/>
            <a:ext cx="3525838" cy="1111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85725" y="908050"/>
            <a:ext cx="815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Montrer que la somme et la différence de deux multiple de 3 est un multiple de 3</a:t>
            </a:r>
          </a:p>
        </p:txBody>
      </p:sp>
      <p:pic>
        <p:nvPicPr>
          <p:cNvPr id="2355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936750"/>
            <a:ext cx="3181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85725" y="2346325"/>
            <a:ext cx="338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Tels que:     multiple de 3 </a:t>
            </a:r>
          </a:p>
        </p:txBody>
      </p:sp>
      <p:sp>
        <p:nvSpPr>
          <p:cNvPr id="2253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3562" name="Objet 13"/>
          <p:cNvGraphicFramePr>
            <a:graphicFrameLocks noChangeAspect="1"/>
          </p:cNvGraphicFramePr>
          <p:nvPr/>
        </p:nvGraphicFramePr>
        <p:xfrm>
          <a:off x="85725" y="2843213"/>
          <a:ext cx="40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6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0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2843213"/>
                        <a:ext cx="406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Rectangle 50"/>
          <p:cNvSpPr>
            <a:spLocks noChangeArrowheads="1"/>
          </p:cNvSpPr>
          <p:nvPr/>
        </p:nvSpPr>
        <p:spPr bwMode="auto">
          <a:xfrm>
            <a:off x="3757613" y="2351088"/>
            <a:ext cx="261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et      multiple de 3 </a:t>
            </a:r>
          </a:p>
        </p:txBody>
      </p:sp>
      <p:graphicFrame>
        <p:nvGraphicFramePr>
          <p:cNvPr id="23564" name="Objet 14"/>
          <p:cNvGraphicFramePr>
            <a:graphicFrameLocks noChangeAspect="1"/>
          </p:cNvGraphicFramePr>
          <p:nvPr/>
        </p:nvGraphicFramePr>
        <p:xfrm>
          <a:off x="4160838" y="2411413"/>
          <a:ext cx="3190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" name="Equation" r:id="rId7" imgW="139579" imgH="164957" progId="Equation.DSMT4">
                  <p:embed/>
                </p:oleObj>
              </mc:Choice>
              <mc:Fallback>
                <p:oleObj name="Equation" r:id="rId7" imgW="139579" imgH="164957" progId="Equation.DSMT4">
                  <p:embed/>
                  <p:pic>
                    <p:nvPicPr>
                      <p:cNvPr id="0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2411413"/>
                        <a:ext cx="3190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Rectangle 52"/>
          <p:cNvSpPr>
            <a:spLocks noChangeArrowheads="1"/>
          </p:cNvSpPr>
          <p:nvPr/>
        </p:nvSpPr>
        <p:spPr bwMode="auto">
          <a:xfrm>
            <a:off x="2654300" y="2779713"/>
            <a:ext cx="1679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Signifie que</a:t>
            </a:r>
          </a:p>
        </p:txBody>
      </p:sp>
      <p:sp>
        <p:nvSpPr>
          <p:cNvPr id="23566" name="Rectangle 53"/>
          <p:cNvSpPr>
            <a:spLocks noChangeArrowheads="1"/>
          </p:cNvSpPr>
          <p:nvPr/>
        </p:nvSpPr>
        <p:spPr bwMode="auto">
          <a:xfrm>
            <a:off x="658813" y="2813050"/>
            <a:ext cx="1881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multiple de 3 </a:t>
            </a:r>
          </a:p>
        </p:txBody>
      </p:sp>
      <p:graphicFrame>
        <p:nvGraphicFramePr>
          <p:cNvPr id="23567" name="Objet 15"/>
          <p:cNvGraphicFramePr>
            <a:graphicFrameLocks noChangeAspect="1"/>
          </p:cNvGraphicFramePr>
          <p:nvPr/>
        </p:nvGraphicFramePr>
        <p:xfrm>
          <a:off x="4359275" y="2824163"/>
          <a:ext cx="13414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" name="Equation" r:id="rId9" imgW="545626" imgH="177646" progId="Equation.DSMT4">
                  <p:embed/>
                </p:oleObj>
              </mc:Choice>
              <mc:Fallback>
                <p:oleObj name="Equation" r:id="rId9" imgW="545626" imgH="177646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2824163"/>
                        <a:ext cx="13414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55"/>
          <p:cNvSpPr>
            <a:spLocks noChangeArrowheads="1"/>
          </p:cNvSpPr>
          <p:nvPr/>
        </p:nvSpPr>
        <p:spPr bwMode="auto">
          <a:xfrm>
            <a:off x="5962650" y="2797175"/>
            <a:ext cx="76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avec</a:t>
            </a:r>
          </a:p>
        </p:txBody>
      </p:sp>
      <p:sp>
        <p:nvSpPr>
          <p:cNvPr id="22545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3570" name="Objet 17"/>
          <p:cNvGraphicFramePr>
            <a:graphicFrameLocks noChangeAspect="1"/>
          </p:cNvGraphicFramePr>
          <p:nvPr/>
        </p:nvGraphicFramePr>
        <p:xfrm>
          <a:off x="6732588" y="2849563"/>
          <a:ext cx="7270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" name="Equation" r:id="rId11" imgW="393359" imgH="177646" progId="Equation.DSMT4">
                  <p:embed/>
                </p:oleObj>
              </mc:Choice>
              <mc:Fallback>
                <p:oleObj name="Equation" r:id="rId11" imgW="393359" imgH="177646" progId="Equation.DSMT4">
                  <p:embed/>
                  <p:pic>
                    <p:nvPicPr>
                      <p:cNvPr id="0" name="Obje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849563"/>
                        <a:ext cx="7270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Rectangle 58"/>
          <p:cNvSpPr>
            <a:spLocks noChangeArrowheads="1"/>
          </p:cNvSpPr>
          <p:nvPr/>
        </p:nvSpPr>
        <p:spPr bwMode="auto">
          <a:xfrm>
            <a:off x="3082925" y="32670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De même</a:t>
            </a:r>
          </a:p>
        </p:txBody>
      </p:sp>
      <p:graphicFrame>
        <p:nvGraphicFramePr>
          <p:cNvPr id="23572" name="Objet 59"/>
          <p:cNvGraphicFramePr>
            <a:graphicFrameLocks noChangeAspect="1"/>
          </p:cNvGraphicFramePr>
          <p:nvPr/>
        </p:nvGraphicFramePr>
        <p:xfrm>
          <a:off x="179388" y="3844925"/>
          <a:ext cx="3524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" name="Equation" r:id="rId13" imgW="139579" imgH="164957" progId="Equation.DSMT4">
                  <p:embed/>
                </p:oleObj>
              </mc:Choice>
              <mc:Fallback>
                <p:oleObj name="Equation" r:id="rId13" imgW="139579" imgH="164957" progId="Equation.DSMT4">
                  <p:embed/>
                  <p:pic>
                    <p:nvPicPr>
                      <p:cNvPr id="0" name="Obje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844925"/>
                        <a:ext cx="3524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3" name="Rectangle 60"/>
          <p:cNvSpPr>
            <a:spLocks noChangeArrowheads="1"/>
          </p:cNvSpPr>
          <p:nvPr/>
        </p:nvSpPr>
        <p:spPr bwMode="auto">
          <a:xfrm>
            <a:off x="2654300" y="3760788"/>
            <a:ext cx="16795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Signifie que</a:t>
            </a:r>
          </a:p>
        </p:txBody>
      </p:sp>
      <p:sp>
        <p:nvSpPr>
          <p:cNvPr id="23574" name="Rectangle 61"/>
          <p:cNvSpPr>
            <a:spLocks noChangeArrowheads="1"/>
          </p:cNvSpPr>
          <p:nvPr/>
        </p:nvSpPr>
        <p:spPr bwMode="auto">
          <a:xfrm>
            <a:off x="595313" y="3760788"/>
            <a:ext cx="187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multiple de 3 </a:t>
            </a:r>
          </a:p>
        </p:txBody>
      </p:sp>
      <p:graphicFrame>
        <p:nvGraphicFramePr>
          <p:cNvPr id="23575" name="Objet 62"/>
          <p:cNvGraphicFramePr>
            <a:graphicFrameLocks noChangeAspect="1"/>
          </p:cNvGraphicFramePr>
          <p:nvPr/>
        </p:nvGraphicFramePr>
        <p:xfrm>
          <a:off x="4418013" y="3771900"/>
          <a:ext cx="13128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" name="Equation" r:id="rId15" imgW="583947" imgH="203112" progId="Equation.DSMT4">
                  <p:embed/>
                </p:oleObj>
              </mc:Choice>
              <mc:Fallback>
                <p:oleObj name="Equation" r:id="rId15" imgW="583947" imgH="203112" progId="Equation.DSMT4">
                  <p:embed/>
                  <p:pic>
                    <p:nvPicPr>
                      <p:cNvPr id="0" name="Obje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3771900"/>
                        <a:ext cx="13128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Rectangle 63"/>
          <p:cNvSpPr>
            <a:spLocks noChangeArrowheads="1"/>
          </p:cNvSpPr>
          <p:nvPr/>
        </p:nvSpPr>
        <p:spPr bwMode="auto">
          <a:xfrm>
            <a:off x="5819775" y="3760788"/>
            <a:ext cx="7651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avec</a:t>
            </a:r>
          </a:p>
        </p:txBody>
      </p:sp>
      <p:graphicFrame>
        <p:nvGraphicFramePr>
          <p:cNvPr id="23577" name="Objet 64"/>
          <p:cNvGraphicFramePr>
            <a:graphicFrameLocks noChangeAspect="1"/>
          </p:cNvGraphicFramePr>
          <p:nvPr/>
        </p:nvGraphicFramePr>
        <p:xfrm>
          <a:off x="6710363" y="3830638"/>
          <a:ext cx="7731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" name="Equation" r:id="rId17" imgW="418918" imgH="177723" progId="Equation.DSMT4">
                  <p:embed/>
                </p:oleObj>
              </mc:Choice>
              <mc:Fallback>
                <p:oleObj name="Equation" r:id="rId17" imgW="418918" imgH="177723" progId="Equation.DSMT4">
                  <p:embed/>
                  <p:pic>
                    <p:nvPicPr>
                      <p:cNvPr id="0" name="Obje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3830638"/>
                        <a:ext cx="7731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8" name="Rectangle 65"/>
          <p:cNvSpPr>
            <a:spLocks noChangeArrowheads="1"/>
          </p:cNvSpPr>
          <p:nvPr/>
        </p:nvSpPr>
        <p:spPr bwMode="auto">
          <a:xfrm>
            <a:off x="85725" y="4362450"/>
            <a:ext cx="1017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Donc:</a:t>
            </a:r>
          </a:p>
        </p:txBody>
      </p:sp>
      <p:graphicFrame>
        <p:nvGraphicFramePr>
          <p:cNvPr id="23579" name="Objet 18"/>
          <p:cNvGraphicFramePr>
            <a:graphicFrameLocks noChangeAspect="1"/>
          </p:cNvGraphicFramePr>
          <p:nvPr/>
        </p:nvGraphicFramePr>
        <p:xfrm>
          <a:off x="1077913" y="4378325"/>
          <a:ext cx="11731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" name="Equation" r:id="rId19" imgW="469696" imgH="177723" progId="Equation.DSMT4">
                  <p:embed/>
                </p:oleObj>
              </mc:Choice>
              <mc:Fallback>
                <p:oleObj name="Equation" r:id="rId19" imgW="469696" imgH="177723" progId="Equation.DSMT4">
                  <p:embed/>
                  <p:pic>
                    <p:nvPicPr>
                      <p:cNvPr id="0" name="Obje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4378325"/>
                        <a:ext cx="11731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0" name="Objet 19"/>
          <p:cNvGraphicFramePr>
            <a:graphicFrameLocks noChangeAspect="1"/>
          </p:cNvGraphicFramePr>
          <p:nvPr/>
        </p:nvGraphicFramePr>
        <p:xfrm>
          <a:off x="2303463" y="4425950"/>
          <a:ext cx="14509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Equation" r:id="rId21" imgW="748975" imgH="177723" progId="Equation.DSMT4">
                  <p:embed/>
                </p:oleObj>
              </mc:Choice>
              <mc:Fallback>
                <p:oleObj name="Equation" r:id="rId21" imgW="748975" imgH="177723" progId="Equation.DSMT4">
                  <p:embed/>
                  <p:pic>
                    <p:nvPicPr>
                      <p:cNvPr id="0" name="Obje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4425950"/>
                        <a:ext cx="14509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1" name="Objet 20"/>
          <p:cNvGraphicFramePr>
            <a:graphicFrameLocks noChangeAspect="1"/>
          </p:cNvGraphicFramePr>
          <p:nvPr/>
        </p:nvGraphicFramePr>
        <p:xfrm>
          <a:off x="3851275" y="4338638"/>
          <a:ext cx="14414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Equation" r:id="rId23" imgW="698197" imgH="253890" progId="Equation.DSMT4">
                  <p:embed/>
                </p:oleObj>
              </mc:Choice>
              <mc:Fallback>
                <p:oleObj name="Equation" r:id="rId23" imgW="698197" imgH="253890" progId="Equation.DSMT4">
                  <p:embed/>
                  <p:pic>
                    <p:nvPicPr>
                      <p:cNvPr id="0" name="Obje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338638"/>
                        <a:ext cx="14414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t 21"/>
          <p:cNvGraphicFramePr>
            <a:graphicFrameLocks noChangeAspect="1"/>
          </p:cNvGraphicFramePr>
          <p:nvPr/>
        </p:nvGraphicFramePr>
        <p:xfrm>
          <a:off x="5351463" y="4365625"/>
          <a:ext cx="9366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Equation" r:id="rId25" imgW="507780" imgH="253890" progId="Equation.DSMT4">
                  <p:embed/>
                </p:oleObj>
              </mc:Choice>
              <mc:Fallback>
                <p:oleObj name="Equation" r:id="rId25" imgW="507780" imgH="253890" progId="Equation.DSMT4">
                  <p:embed/>
                  <p:pic>
                    <p:nvPicPr>
                      <p:cNvPr id="0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4365625"/>
                        <a:ext cx="9366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3" name="Rectangle 70"/>
          <p:cNvSpPr>
            <a:spLocks noChangeArrowheads="1"/>
          </p:cNvSpPr>
          <p:nvPr/>
        </p:nvSpPr>
        <p:spPr bwMode="auto">
          <a:xfrm>
            <a:off x="6430963" y="4360863"/>
            <a:ext cx="765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avec</a:t>
            </a:r>
          </a:p>
        </p:txBody>
      </p:sp>
      <p:graphicFrame>
        <p:nvGraphicFramePr>
          <p:cNvPr id="23584" name="Objet 71"/>
          <p:cNvGraphicFramePr>
            <a:graphicFrameLocks noChangeAspect="1"/>
          </p:cNvGraphicFramePr>
          <p:nvPr/>
        </p:nvGraphicFramePr>
        <p:xfrm>
          <a:off x="7227888" y="4430713"/>
          <a:ext cx="17097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Equation" r:id="rId27" imgW="926698" imgH="177723" progId="Equation.DSMT4">
                  <p:embed/>
                </p:oleObj>
              </mc:Choice>
              <mc:Fallback>
                <p:oleObj name="Equation" r:id="rId27" imgW="926698" imgH="177723" progId="Equation.DSMT4">
                  <p:embed/>
                  <p:pic>
                    <p:nvPicPr>
                      <p:cNvPr id="0" name="Obje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4430713"/>
                        <a:ext cx="17097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5" name="Rectangle 26"/>
          <p:cNvSpPr>
            <a:spLocks noChangeArrowheads="1"/>
          </p:cNvSpPr>
          <p:nvPr/>
        </p:nvSpPr>
        <p:spPr bwMode="auto">
          <a:xfrm>
            <a:off x="1685925" y="4819650"/>
            <a:ext cx="714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chemeClr val="tx1"/>
                </a:solidFill>
                <a:latin typeface="Times New Roman" pitchFamily="18" charset="0"/>
              </a:rPr>
              <a:t>la somme et la différence de deux multiple de 3 est un multiple de 3</a:t>
            </a:r>
          </a:p>
        </p:txBody>
      </p:sp>
      <p:sp>
        <p:nvSpPr>
          <p:cNvPr id="23586" name="Rectangle 77"/>
          <p:cNvSpPr>
            <a:spLocks noChangeArrowheads="1"/>
          </p:cNvSpPr>
          <p:nvPr/>
        </p:nvSpPr>
        <p:spPr bwMode="auto">
          <a:xfrm>
            <a:off x="85725" y="5294313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De même</a:t>
            </a:r>
          </a:p>
        </p:txBody>
      </p:sp>
      <p:graphicFrame>
        <p:nvGraphicFramePr>
          <p:cNvPr id="23587" name="Objet 27"/>
          <p:cNvGraphicFramePr>
            <a:graphicFrameLocks noChangeAspect="1"/>
          </p:cNvGraphicFramePr>
          <p:nvPr/>
        </p:nvGraphicFramePr>
        <p:xfrm>
          <a:off x="1339850" y="2459038"/>
          <a:ext cx="2905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29" imgW="126835" imgH="139518" progId="Equation.DSMT4">
                  <p:embed/>
                </p:oleObj>
              </mc:Choice>
              <mc:Fallback>
                <p:oleObj name="Equation" r:id="rId29" imgW="126835" imgH="139518" progId="Equation.DSMT4">
                  <p:embed/>
                  <p:pic>
                    <p:nvPicPr>
                      <p:cNvPr id="0" name="Obje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459038"/>
                        <a:ext cx="29051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8" name="Objet 18"/>
          <p:cNvGraphicFramePr>
            <a:graphicFrameLocks noChangeAspect="1"/>
          </p:cNvGraphicFramePr>
          <p:nvPr/>
        </p:nvGraphicFramePr>
        <p:xfrm>
          <a:off x="85725" y="5738813"/>
          <a:ext cx="11731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Equation" r:id="rId31" imgW="469696" imgH="165028" progId="Equation.DSMT4">
                  <p:embed/>
                </p:oleObj>
              </mc:Choice>
              <mc:Fallback>
                <p:oleObj name="Equation" r:id="rId31" imgW="469696" imgH="165028" progId="Equation.DSMT4">
                  <p:embed/>
                  <p:pic>
                    <p:nvPicPr>
                      <p:cNvPr id="0" name="Obje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5738813"/>
                        <a:ext cx="11731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9" name="Objet 19"/>
          <p:cNvGraphicFramePr>
            <a:graphicFrameLocks noChangeAspect="1"/>
          </p:cNvGraphicFramePr>
          <p:nvPr/>
        </p:nvGraphicFramePr>
        <p:xfrm>
          <a:off x="1370013" y="5738813"/>
          <a:ext cx="14509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Equation" r:id="rId33" imgW="748975" imgH="177723" progId="Equation.DSMT4">
                  <p:embed/>
                </p:oleObj>
              </mc:Choice>
              <mc:Fallback>
                <p:oleObj name="Equation" r:id="rId33" imgW="748975" imgH="177723" progId="Equation.DSMT4">
                  <p:embed/>
                  <p:pic>
                    <p:nvPicPr>
                      <p:cNvPr id="0" name="Obje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5738813"/>
                        <a:ext cx="14509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0" name="Objet 20"/>
          <p:cNvGraphicFramePr>
            <a:graphicFrameLocks noChangeAspect="1"/>
          </p:cNvGraphicFramePr>
          <p:nvPr/>
        </p:nvGraphicFramePr>
        <p:xfrm>
          <a:off x="2927350" y="5675313"/>
          <a:ext cx="14414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" name="Equation" r:id="rId35" imgW="698197" imgH="253890" progId="Equation.DSMT4">
                  <p:embed/>
                </p:oleObj>
              </mc:Choice>
              <mc:Fallback>
                <p:oleObj name="Equation" r:id="rId35" imgW="698197" imgH="253890" progId="Equation.DSMT4">
                  <p:embed/>
                  <p:pic>
                    <p:nvPicPr>
                      <p:cNvPr id="0" name="Obje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5675313"/>
                        <a:ext cx="14414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1" name="Objet 21"/>
          <p:cNvGraphicFramePr>
            <a:graphicFrameLocks noChangeAspect="1"/>
          </p:cNvGraphicFramePr>
          <p:nvPr/>
        </p:nvGraphicFramePr>
        <p:xfrm>
          <a:off x="4364038" y="5713413"/>
          <a:ext cx="9350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2" name="Equation" r:id="rId37" imgW="507780" imgH="253890" progId="Equation.DSMT4">
                  <p:embed/>
                </p:oleObj>
              </mc:Choice>
              <mc:Fallback>
                <p:oleObj name="Equation" r:id="rId37" imgW="507780" imgH="253890" progId="Equation.DSMT4">
                  <p:embed/>
                  <p:pic>
                    <p:nvPicPr>
                      <p:cNvPr id="0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713413"/>
                        <a:ext cx="9350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2" name="Rectangle 58"/>
          <p:cNvSpPr>
            <a:spLocks noChangeArrowheads="1"/>
          </p:cNvSpPr>
          <p:nvPr/>
        </p:nvSpPr>
        <p:spPr bwMode="auto">
          <a:xfrm>
            <a:off x="5484813" y="1889125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avec</a:t>
            </a:r>
          </a:p>
        </p:txBody>
      </p:sp>
      <p:graphicFrame>
        <p:nvGraphicFramePr>
          <p:cNvPr id="23593" name="Objet 1"/>
          <p:cNvGraphicFramePr>
            <a:graphicFrameLocks noChangeAspect="1"/>
          </p:cNvGraphicFramePr>
          <p:nvPr/>
        </p:nvGraphicFramePr>
        <p:xfrm>
          <a:off x="6345238" y="1973263"/>
          <a:ext cx="8429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" name="Equation" r:id="rId38" imgW="368300" imgH="190500" progId="Equation.DSMT4">
                  <p:embed/>
                </p:oleObj>
              </mc:Choice>
              <mc:Fallback>
                <p:oleObj name="Equation" r:id="rId38" imgW="368300" imgH="190500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1973263"/>
                        <a:ext cx="8429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181725"/>
            <a:ext cx="1514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5" name="Rectangle 26"/>
          <p:cNvSpPr>
            <a:spLocks noChangeArrowheads="1"/>
          </p:cNvSpPr>
          <p:nvPr/>
        </p:nvSpPr>
        <p:spPr bwMode="auto">
          <a:xfrm>
            <a:off x="1809750" y="6096000"/>
            <a:ext cx="743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chemeClr val="tx1"/>
                </a:solidFill>
                <a:latin typeface="Times New Roman" pitchFamily="18" charset="0"/>
              </a:rPr>
              <a:t>la différence et la différence de deux multiple de 3 est un multiple de 3</a:t>
            </a:r>
          </a:p>
        </p:txBody>
      </p:sp>
      <p:pic>
        <p:nvPicPr>
          <p:cNvPr id="22572" name="Picture 5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3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560" grpId="0"/>
      <p:bldP spid="23563" grpId="0"/>
      <p:bldP spid="23565" grpId="0"/>
      <p:bldP spid="23566" grpId="0"/>
      <p:bldP spid="23568" grpId="0"/>
      <p:bldP spid="23571" grpId="0"/>
      <p:bldP spid="23573" grpId="0"/>
      <p:bldP spid="23574" grpId="0"/>
      <p:bldP spid="23576" grpId="0"/>
      <p:bldP spid="23578" grpId="0"/>
      <p:bldP spid="23583" grpId="0"/>
      <p:bldP spid="23585" grpId="0"/>
      <p:bldP spid="23586" grpId="0"/>
      <p:bldP spid="23592" grpId="0"/>
      <p:bldP spid="235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9750" y="228600"/>
            <a:ext cx="3460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Application01:</a:t>
            </a:r>
            <a:endParaRPr lang="fr-FR" altLang="fr-FR" sz="1400"/>
          </a:p>
        </p:txBody>
      </p:sp>
      <p:sp>
        <p:nvSpPr>
          <p:cNvPr id="27749" name="Text Box 101"/>
          <p:cNvSpPr txBox="1">
            <a:spLocks noChangeArrowheads="1"/>
          </p:cNvSpPr>
          <p:nvPr/>
        </p:nvSpPr>
        <p:spPr bwMode="auto">
          <a:xfrm>
            <a:off x="495300" y="17383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On peut procéder à une </a:t>
            </a:r>
            <a:r>
              <a:rPr lang="fr-FR" altLang="fr-FR" sz="2400" u="sng"/>
              <a:t>décomposition</a:t>
            </a:r>
            <a:r>
              <a:rPr lang="fr-FR" altLang="fr-FR" sz="2400"/>
              <a:t>.</a:t>
            </a:r>
          </a:p>
        </p:txBody>
      </p:sp>
      <p:sp>
        <p:nvSpPr>
          <p:cNvPr id="23556" name="Text Box 102"/>
          <p:cNvSpPr txBox="1">
            <a:spLocks noChangeArrowheads="1"/>
          </p:cNvSpPr>
          <p:nvPr/>
        </p:nvSpPr>
        <p:spPr bwMode="auto">
          <a:xfrm>
            <a:off x="495300" y="12684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7 est-il un diviseur de 224 ?</a:t>
            </a:r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539750" y="2232025"/>
            <a:ext cx="8763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</a:rPr>
              <a:t>1) </a:t>
            </a:r>
            <a:r>
              <a:rPr lang="fr-FR" altLang="fr-FR" sz="2400" u="sng">
                <a:solidFill>
                  <a:schemeClr val="tx1"/>
                </a:solidFill>
              </a:rPr>
              <a:t>Pas loin</a:t>
            </a:r>
            <a:r>
              <a:rPr lang="fr-FR" altLang="fr-FR" sz="2400">
                <a:solidFill>
                  <a:schemeClr val="tx1"/>
                </a:solidFill>
              </a:rPr>
              <a:t> de 224 il y a un </a:t>
            </a:r>
            <a:r>
              <a:rPr lang="fr-FR" altLang="fr-FR" sz="2400" u="sng">
                <a:solidFill>
                  <a:schemeClr val="tx1"/>
                </a:solidFill>
              </a:rPr>
              <a:t>gros</a:t>
            </a:r>
            <a:r>
              <a:rPr lang="fr-FR" altLang="fr-FR" sz="2400">
                <a:solidFill>
                  <a:schemeClr val="tx1"/>
                </a:solidFill>
              </a:rPr>
              <a:t> morceau </a:t>
            </a:r>
            <a:r>
              <a:rPr lang="fr-FR" altLang="fr-FR" sz="2400" u="sng">
                <a:solidFill>
                  <a:schemeClr val="tx1"/>
                </a:solidFill>
              </a:rPr>
              <a:t>210</a:t>
            </a:r>
            <a:r>
              <a:rPr lang="fr-FR" altLang="fr-FR" sz="2400">
                <a:solidFill>
                  <a:schemeClr val="tx1"/>
                </a:solidFill>
              </a:rPr>
              <a:t> qui est bien un multiple de 7 car 7x3=21 et 7x30=210?</a:t>
            </a:r>
          </a:p>
        </p:txBody>
      </p:sp>
      <p:sp>
        <p:nvSpPr>
          <p:cNvPr id="27753" name="Text Box 105"/>
          <p:cNvSpPr txBox="1">
            <a:spLocks noChangeArrowheads="1"/>
          </p:cNvSpPr>
          <p:nvPr/>
        </p:nvSpPr>
        <p:spPr bwMode="auto">
          <a:xfrm>
            <a:off x="611188" y="3198813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</a:rPr>
              <a:t>2) </a:t>
            </a:r>
            <a:r>
              <a:rPr lang="fr-FR" altLang="fr-FR" sz="2400" u="sng">
                <a:solidFill>
                  <a:schemeClr val="tx1"/>
                </a:solidFill>
              </a:rPr>
              <a:t>224</a:t>
            </a:r>
            <a:r>
              <a:rPr lang="fr-FR" altLang="fr-FR" sz="2400">
                <a:solidFill>
                  <a:schemeClr val="tx1"/>
                </a:solidFill>
              </a:rPr>
              <a:t> ce n’est pas tout à fait 210, c’est </a:t>
            </a:r>
            <a:r>
              <a:rPr lang="fr-FR" altLang="fr-FR" sz="2400" u="sng">
                <a:solidFill>
                  <a:schemeClr val="tx1"/>
                </a:solidFill>
              </a:rPr>
              <a:t>210 + 14</a:t>
            </a:r>
            <a:r>
              <a:rPr lang="fr-FR" altLang="fr-FR" sz="2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754" name="Text Box 106"/>
          <p:cNvSpPr txBox="1">
            <a:spLocks noChangeArrowheads="1"/>
          </p:cNvSpPr>
          <p:nvPr/>
        </p:nvSpPr>
        <p:spPr bwMode="auto">
          <a:xfrm>
            <a:off x="611188" y="3732213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</a:rPr>
              <a:t>3)  Le </a:t>
            </a:r>
            <a:r>
              <a:rPr lang="fr-FR" altLang="fr-FR" sz="2400" u="sng">
                <a:solidFill>
                  <a:schemeClr val="tx1"/>
                </a:solidFill>
              </a:rPr>
              <a:t>petit</a:t>
            </a:r>
            <a:r>
              <a:rPr lang="fr-FR" altLang="fr-FR" sz="2400">
                <a:solidFill>
                  <a:schemeClr val="tx1"/>
                </a:solidFill>
              </a:rPr>
              <a:t> morceau 14 est aussi un multiple de 7.</a:t>
            </a:r>
          </a:p>
        </p:txBody>
      </p:sp>
      <p:sp>
        <p:nvSpPr>
          <p:cNvPr id="27755" name="Text Box 107"/>
          <p:cNvSpPr txBox="1">
            <a:spLocks noChangeArrowheads="1"/>
          </p:cNvSpPr>
          <p:nvPr/>
        </p:nvSpPr>
        <p:spPr bwMode="auto">
          <a:xfrm>
            <a:off x="611188" y="4357688"/>
            <a:ext cx="876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</a:rPr>
              <a:t>4)  Le </a:t>
            </a:r>
            <a:r>
              <a:rPr lang="fr-FR" altLang="fr-FR" sz="2400" u="sng">
                <a:solidFill>
                  <a:schemeClr val="tx1"/>
                </a:solidFill>
              </a:rPr>
              <a:t>gros</a:t>
            </a:r>
            <a:r>
              <a:rPr lang="fr-FR" altLang="fr-FR" sz="2400">
                <a:solidFill>
                  <a:schemeClr val="tx1"/>
                </a:solidFill>
              </a:rPr>
              <a:t> morceau 210 et le </a:t>
            </a:r>
            <a:r>
              <a:rPr lang="fr-FR" altLang="fr-FR" sz="2400" u="sng">
                <a:solidFill>
                  <a:schemeClr val="tx1"/>
                </a:solidFill>
              </a:rPr>
              <a:t>petit</a:t>
            </a:r>
            <a:r>
              <a:rPr lang="fr-FR" altLang="fr-FR" sz="2400">
                <a:solidFill>
                  <a:schemeClr val="tx1"/>
                </a:solidFill>
              </a:rPr>
              <a:t> 14 sont </a:t>
            </a:r>
            <a:r>
              <a:rPr lang="fr-FR" altLang="fr-FR" sz="2400" u="sng">
                <a:solidFill>
                  <a:schemeClr val="tx1"/>
                </a:solidFill>
              </a:rPr>
              <a:t>tous les deux</a:t>
            </a:r>
            <a:r>
              <a:rPr lang="fr-FR" altLang="fr-FR" sz="2400">
                <a:solidFill>
                  <a:schemeClr val="tx1"/>
                </a:solidFill>
              </a:rPr>
              <a:t> des multiples de 7 donc le total </a:t>
            </a:r>
            <a:r>
              <a:rPr lang="fr-FR" altLang="fr-FR" sz="2400" u="sng">
                <a:solidFill>
                  <a:schemeClr val="tx1"/>
                </a:solidFill>
              </a:rPr>
              <a:t>224 est aussi </a:t>
            </a:r>
            <a:r>
              <a:rPr lang="fr-FR" altLang="fr-FR" sz="2400">
                <a:solidFill>
                  <a:schemeClr val="tx1"/>
                </a:solidFill>
              </a:rPr>
              <a:t>un multiple de </a:t>
            </a:r>
            <a:r>
              <a:rPr lang="fr-FR" altLang="fr-FR" sz="2400" u="sng">
                <a:solidFill>
                  <a:schemeClr val="tx1"/>
                </a:solidFill>
              </a:rPr>
              <a:t>7.</a:t>
            </a:r>
          </a:p>
        </p:txBody>
      </p:sp>
      <p:pic>
        <p:nvPicPr>
          <p:cNvPr id="235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49" grpId="0"/>
      <p:bldP spid="27751" grpId="0"/>
      <p:bldP spid="27753" grpId="0"/>
      <p:bldP spid="27754" grpId="0"/>
      <p:bldP spid="277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178 a-t-il pour diviseur 8 ?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8763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</a:rPr>
              <a:t>1) </a:t>
            </a:r>
            <a:r>
              <a:rPr lang="fr-FR" altLang="fr-FR" sz="2400" u="sng">
                <a:solidFill>
                  <a:schemeClr val="tx1"/>
                </a:solidFill>
              </a:rPr>
              <a:t>Pas loin</a:t>
            </a:r>
            <a:r>
              <a:rPr lang="fr-FR" altLang="fr-FR" sz="2400">
                <a:solidFill>
                  <a:schemeClr val="tx1"/>
                </a:solidFill>
              </a:rPr>
              <a:t> de 178 il y a un </a:t>
            </a:r>
            <a:r>
              <a:rPr lang="fr-FR" altLang="fr-FR" sz="2400" u="sng">
                <a:solidFill>
                  <a:schemeClr val="tx1"/>
                </a:solidFill>
              </a:rPr>
              <a:t>gros</a:t>
            </a:r>
            <a:r>
              <a:rPr lang="fr-FR" altLang="fr-FR" sz="2400">
                <a:solidFill>
                  <a:schemeClr val="tx1"/>
                </a:solidFill>
              </a:rPr>
              <a:t> morceau 160 qui est bien sûr un multiple de 8 car 8x2=16 et 8x20=160?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1000" y="2895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</a:rPr>
              <a:t>2) </a:t>
            </a:r>
            <a:r>
              <a:rPr lang="fr-FR" altLang="fr-FR" sz="2400" u="sng">
                <a:solidFill>
                  <a:schemeClr val="tx1"/>
                </a:solidFill>
              </a:rPr>
              <a:t>178</a:t>
            </a:r>
            <a:r>
              <a:rPr lang="fr-FR" altLang="fr-FR" sz="2400">
                <a:solidFill>
                  <a:schemeClr val="tx1"/>
                </a:solidFill>
              </a:rPr>
              <a:t> ce n’est pas tout à fait 160, c’est </a:t>
            </a:r>
            <a:r>
              <a:rPr lang="fr-FR" altLang="fr-FR" sz="2400" u="sng">
                <a:solidFill>
                  <a:schemeClr val="tx1"/>
                </a:solidFill>
              </a:rPr>
              <a:t>160 + 18</a:t>
            </a:r>
            <a:r>
              <a:rPr lang="fr-FR" altLang="fr-FR" sz="2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3429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</a:rPr>
              <a:t>3)  Le </a:t>
            </a:r>
            <a:r>
              <a:rPr lang="fr-FR" altLang="fr-FR" sz="2400" u="sng">
                <a:solidFill>
                  <a:schemeClr val="tx1"/>
                </a:solidFill>
              </a:rPr>
              <a:t>petit</a:t>
            </a:r>
            <a:r>
              <a:rPr lang="fr-FR" altLang="fr-FR" sz="2400">
                <a:solidFill>
                  <a:schemeClr val="tx1"/>
                </a:solidFill>
              </a:rPr>
              <a:t> morceau 18 n’est pas un multiple de 8.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81000" y="4054475"/>
            <a:ext cx="876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</a:rPr>
              <a:t>4)  Le </a:t>
            </a:r>
            <a:r>
              <a:rPr lang="fr-FR" altLang="fr-FR" sz="2400" u="sng">
                <a:solidFill>
                  <a:schemeClr val="tx1"/>
                </a:solidFill>
              </a:rPr>
              <a:t>gros</a:t>
            </a:r>
            <a:r>
              <a:rPr lang="fr-FR" altLang="fr-FR" sz="2400">
                <a:solidFill>
                  <a:schemeClr val="tx1"/>
                </a:solidFill>
              </a:rPr>
              <a:t> morceau 160 et le </a:t>
            </a:r>
            <a:r>
              <a:rPr lang="fr-FR" altLang="fr-FR" sz="2400" u="sng">
                <a:solidFill>
                  <a:schemeClr val="tx1"/>
                </a:solidFill>
              </a:rPr>
              <a:t>petit</a:t>
            </a:r>
            <a:r>
              <a:rPr lang="fr-FR" altLang="fr-FR" sz="2400">
                <a:solidFill>
                  <a:schemeClr val="tx1"/>
                </a:solidFill>
              </a:rPr>
              <a:t> 18 ne sont pas </a:t>
            </a:r>
            <a:r>
              <a:rPr lang="fr-FR" altLang="fr-FR" sz="2400" u="sng">
                <a:solidFill>
                  <a:schemeClr val="tx1"/>
                </a:solidFill>
              </a:rPr>
              <a:t>tous les deux</a:t>
            </a:r>
            <a:r>
              <a:rPr lang="fr-FR" altLang="fr-FR" sz="2400">
                <a:solidFill>
                  <a:schemeClr val="tx1"/>
                </a:solidFill>
              </a:rPr>
              <a:t> des multiples de 8 donc le total </a:t>
            </a:r>
            <a:r>
              <a:rPr lang="fr-FR" altLang="fr-FR" sz="2400" u="sng">
                <a:solidFill>
                  <a:schemeClr val="tx1"/>
                </a:solidFill>
              </a:rPr>
              <a:t>178 n’ est pas un multiple de 8.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678488"/>
            <a:ext cx="17653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38375" y="887413"/>
            <a:ext cx="50530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tx1"/>
                </a:solidFill>
                <a:latin typeface="Times New Roman" pitchFamily="18" charset="0"/>
              </a:rPr>
              <a:t>Faisons une décomposition</a:t>
            </a:r>
            <a:r>
              <a:rPr lang="fr-FR" altLang="fr-FR" sz="540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fr-FR" altLang="fr-FR" sz="2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28680" grpId="0"/>
      <p:bldP spid="28681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D’autres Application…</a:t>
            </a:r>
            <a:endParaRPr lang="fr-FR" altLang="fr-FR" sz="2000"/>
          </a:p>
        </p:txBody>
      </p:sp>
      <p:sp>
        <p:nvSpPr>
          <p:cNvPr id="25603" name="Text Box 25"/>
          <p:cNvSpPr txBox="1">
            <a:spLocks noChangeArrowheads="1"/>
          </p:cNvSpPr>
          <p:nvPr/>
        </p:nvSpPr>
        <p:spPr bwMode="auto">
          <a:xfrm>
            <a:off x="304800" y="1371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Question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2971800" y="1371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Décomposition Gros Petit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543800" y="1371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Réponse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04800" y="2209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7 diviseur de 133 ?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581400" y="2209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133 = 140 - 7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7543800" y="2209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04800" y="3048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11 diviseur de 333 ?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581400" y="3048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333 = 330 + 3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7543800" y="3048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304800" y="3886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13 diviseur de 273?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581400" y="3886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273 = 260 + 13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75438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304800" y="480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4 diviseur de 256?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3581400" y="4800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256 = 240 + 16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75438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304800" y="5715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8 diviseur de 780?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3581400" y="5715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780 = 800 - 20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7543800" y="5715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non</a:t>
            </a:r>
          </a:p>
        </p:txBody>
      </p:sp>
      <p:pic>
        <p:nvPicPr>
          <p:cNvPr id="256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 autoUpdateAnimBg="0"/>
      <p:bldP spid="29723" grpId="0" autoUpdateAnimBg="0"/>
      <p:bldP spid="29724" grpId="0" autoUpdateAnimBg="0"/>
      <p:bldP spid="29725" grpId="0" autoUpdateAnimBg="0"/>
      <p:bldP spid="29726" grpId="0" autoUpdateAnimBg="0"/>
      <p:bldP spid="29727" grpId="0" autoUpdateAnimBg="0"/>
      <p:bldP spid="29728" grpId="0" autoUpdateAnimBg="0"/>
      <p:bldP spid="29729" grpId="0" autoUpdateAnimBg="0"/>
      <p:bldP spid="29730" grpId="0" autoUpdateAnimBg="0"/>
      <p:bldP spid="29731" grpId="0" autoUpdateAnimBg="0"/>
      <p:bldP spid="29732" grpId="0" autoUpdateAnimBg="0"/>
      <p:bldP spid="29733" grpId="0" autoUpdateAnimBg="0"/>
      <p:bldP spid="29734" grpId="0" autoUpdateAnimBg="0"/>
      <p:bldP spid="29735" grpId="0" autoUpdateAnimBg="0"/>
      <p:bldP spid="29736" grpId="0" autoUpdateAnimBg="0"/>
      <p:bldP spid="29737" grpId="0" autoUpdateAnimBg="0"/>
      <p:bldP spid="2973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-23813" y="333375"/>
            <a:ext cx="3844926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Exercice04:</a:t>
            </a:r>
            <a:endParaRPr lang="fr-FR" altLang="fr-FR" sz="200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9063" y="1978025"/>
            <a:ext cx="20875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Solution</a:t>
            </a:r>
            <a:r>
              <a:rPr lang="fr-FR" altLang="fr-FR" sz="4400"/>
              <a:t>:</a:t>
            </a:r>
            <a:endParaRPr lang="fr-FR" altLang="fr-FR" sz="200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85725" y="1025525"/>
            <a:ext cx="85899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79388" algn="l"/>
                <a:tab pos="269875" algn="l"/>
                <a:tab pos="3330575" algn="l"/>
              </a:tabLst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9388" algn="l"/>
                <a:tab pos="269875" algn="l"/>
                <a:tab pos="3330575" algn="l"/>
              </a:tabLst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9388" algn="l"/>
                <a:tab pos="269875" algn="l"/>
                <a:tab pos="3330575" algn="l"/>
              </a:tabLst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9388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9388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388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Montrer que la somme de trois entiers naturels consécutifs  est un multiple de 3</a:t>
            </a:r>
            <a:endParaRPr lang="fr-FR" altLang="fr-FR" sz="20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altLang="fr-FR" sz="20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2163763" y="2165350"/>
            <a:ext cx="679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Soit</a:t>
            </a:r>
          </a:p>
        </p:txBody>
      </p:sp>
      <p:sp>
        <p:nvSpPr>
          <p:cNvPr id="2663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7656" name="Objet 5"/>
          <p:cNvGraphicFramePr>
            <a:graphicFrameLocks noChangeAspect="1"/>
          </p:cNvGraphicFramePr>
          <p:nvPr/>
        </p:nvGraphicFramePr>
        <p:xfrm>
          <a:off x="2857500" y="2246313"/>
          <a:ext cx="7540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3" imgW="380670" imgH="177646" progId="Equation.DSMT4">
                  <p:embed/>
                </p:oleObj>
              </mc:Choice>
              <mc:Fallback>
                <p:oleObj name="Equation" r:id="rId3" imgW="380670" imgH="177646" progId="Equation.DSMT4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246313"/>
                        <a:ext cx="7540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149225" y="2587625"/>
            <a:ext cx="102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donc : </a:t>
            </a:r>
          </a:p>
        </p:txBody>
      </p:sp>
      <p:sp>
        <p:nvSpPr>
          <p:cNvPr id="2663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7659" name="Objet 9"/>
          <p:cNvGraphicFramePr>
            <a:graphicFrameLocks noChangeAspect="1"/>
          </p:cNvGraphicFramePr>
          <p:nvPr/>
        </p:nvGraphicFramePr>
        <p:xfrm>
          <a:off x="1052513" y="2632075"/>
          <a:ext cx="20193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Equation" r:id="rId5" imgW="1180588" imgH="253890" progId="Equation.DSMT4">
                  <p:embed/>
                </p:oleObj>
              </mc:Choice>
              <mc:Fallback>
                <p:oleObj name="Equation" r:id="rId5" imgW="1180588" imgH="253890" progId="Equation.DSMT4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632075"/>
                        <a:ext cx="20193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3276600" y="2587625"/>
            <a:ext cx="5688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est  la somme de trois entiers naturels consécutifs </a:t>
            </a:r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228600" y="3189288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On a : </a:t>
            </a:r>
          </a:p>
        </p:txBody>
      </p:sp>
      <p:sp>
        <p:nvSpPr>
          <p:cNvPr id="26637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7663" name="Objet 17"/>
          <p:cNvGraphicFramePr>
            <a:graphicFrameLocks noChangeAspect="1"/>
          </p:cNvGraphicFramePr>
          <p:nvPr/>
        </p:nvGraphicFramePr>
        <p:xfrm>
          <a:off x="288925" y="3611563"/>
          <a:ext cx="23145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Equation" r:id="rId7" imgW="1307532" imgH="253890" progId="Equation.DSMT4">
                  <p:embed/>
                </p:oleObj>
              </mc:Choice>
              <mc:Fallback>
                <p:oleObj name="Equation" r:id="rId7" imgW="1307532" imgH="253890" progId="Equation.DSMT4">
                  <p:embed/>
                  <p:pic>
                    <p:nvPicPr>
                      <p:cNvPr id="0" name="Obje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3611563"/>
                        <a:ext cx="23145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t 18"/>
          <p:cNvGraphicFramePr>
            <a:graphicFrameLocks noChangeAspect="1"/>
          </p:cNvGraphicFramePr>
          <p:nvPr/>
        </p:nvGraphicFramePr>
        <p:xfrm>
          <a:off x="3254375" y="3611563"/>
          <a:ext cx="10271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Equation" r:id="rId9" imgW="634725" imgH="253890" progId="Equation.DSMT4">
                  <p:embed/>
                </p:oleObj>
              </mc:Choice>
              <mc:Fallback>
                <p:oleObj name="Equation" r:id="rId9" imgW="634725" imgH="253890" progId="Equation.DSMT4">
                  <p:embed/>
                  <p:pic>
                    <p:nvPicPr>
                      <p:cNvPr id="0" name="Obje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3611563"/>
                        <a:ext cx="10271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5" name="Objet 19"/>
          <p:cNvGraphicFramePr>
            <a:graphicFrameLocks noChangeAspect="1"/>
          </p:cNvGraphicFramePr>
          <p:nvPr/>
        </p:nvGraphicFramePr>
        <p:xfrm>
          <a:off x="2632075" y="3651250"/>
          <a:ext cx="6381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Equation" r:id="rId11" imgW="393359" imgH="177646" progId="Equation.DSMT4">
                  <p:embed/>
                </p:oleObj>
              </mc:Choice>
              <mc:Fallback>
                <p:oleObj name="Equation" r:id="rId11" imgW="393359" imgH="177646" progId="Equation.DSMT4">
                  <p:embed/>
                  <p:pic>
                    <p:nvPicPr>
                      <p:cNvPr id="0" name="Obje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3651250"/>
                        <a:ext cx="6381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6" name="Objet 20"/>
          <p:cNvGraphicFramePr>
            <a:graphicFrameLocks noChangeAspect="1"/>
          </p:cNvGraphicFramePr>
          <p:nvPr/>
        </p:nvGraphicFramePr>
        <p:xfrm>
          <a:off x="4237038" y="3621088"/>
          <a:ext cx="6445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Equation" r:id="rId13" imgW="317087" imgH="177569" progId="Equation.DSMT4">
                  <p:embed/>
                </p:oleObj>
              </mc:Choice>
              <mc:Fallback>
                <p:oleObj name="Equation" r:id="rId13" imgW="317087" imgH="177569" progId="Equation.DSMT4">
                  <p:embed/>
                  <p:pic>
                    <p:nvPicPr>
                      <p:cNvPr id="0" name="Obje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3621088"/>
                        <a:ext cx="6445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7" name="Rectangle 47"/>
          <p:cNvSpPr>
            <a:spLocks noChangeArrowheads="1"/>
          </p:cNvSpPr>
          <p:nvPr/>
        </p:nvSpPr>
        <p:spPr bwMode="auto">
          <a:xfrm>
            <a:off x="263525" y="3981450"/>
            <a:ext cx="985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avec : </a:t>
            </a:r>
          </a:p>
        </p:txBody>
      </p:sp>
      <p:sp>
        <p:nvSpPr>
          <p:cNvPr id="26643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7669" name="Objet 22"/>
          <p:cNvGraphicFramePr>
            <a:graphicFrameLocks noChangeAspect="1"/>
          </p:cNvGraphicFramePr>
          <p:nvPr/>
        </p:nvGraphicFramePr>
        <p:xfrm>
          <a:off x="1138238" y="4051300"/>
          <a:ext cx="14366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Equation" r:id="rId15" imgW="799753" imgH="177723" progId="Equation.DSMT4">
                  <p:embed/>
                </p:oleObj>
              </mc:Choice>
              <mc:Fallback>
                <p:oleObj name="Equation" r:id="rId15" imgW="799753" imgH="177723" progId="Equation.DSMT4">
                  <p:embed/>
                  <p:pic>
                    <p:nvPicPr>
                      <p:cNvPr id="0" name="Obje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051300"/>
                        <a:ext cx="14366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0" name="Rectangle 23"/>
          <p:cNvSpPr>
            <a:spLocks noChangeArrowheads="1"/>
          </p:cNvSpPr>
          <p:nvPr/>
        </p:nvSpPr>
        <p:spPr bwMode="auto">
          <a:xfrm>
            <a:off x="288925" y="4337050"/>
            <a:ext cx="5278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Donc : la somme de trois entiers naturels consécutifs  est un multiple de 3</a:t>
            </a:r>
          </a:p>
        </p:txBody>
      </p:sp>
      <p:pic>
        <p:nvPicPr>
          <p:cNvPr id="26646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78488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7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654" grpId="0"/>
      <p:bldP spid="27657" grpId="0"/>
      <p:bldP spid="27660" grpId="0"/>
      <p:bldP spid="27661" grpId="0"/>
      <p:bldP spid="27667" grpId="0"/>
      <p:bldP spid="276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23813" y="333375"/>
            <a:ext cx="3844926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Exercice05:</a:t>
            </a:r>
            <a:endParaRPr lang="fr-FR" altLang="fr-FR" sz="2000"/>
          </a:p>
        </p:txBody>
      </p:sp>
      <p:pic>
        <p:nvPicPr>
          <p:cNvPr id="276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52513"/>
            <a:ext cx="9058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5725" y="2874963"/>
            <a:ext cx="31099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Solution:</a:t>
            </a:r>
            <a:endParaRPr lang="fr-FR" altLang="fr-FR" sz="20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3595688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itchFamily="18" charset="0"/>
              </a:rPr>
              <a:t>1)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687763"/>
            <a:ext cx="2219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711575"/>
            <a:ext cx="203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083050"/>
            <a:ext cx="2219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4083050"/>
            <a:ext cx="2085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508500"/>
            <a:ext cx="628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508500"/>
            <a:ext cx="952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08500"/>
            <a:ext cx="876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489450"/>
            <a:ext cx="1095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941888"/>
            <a:ext cx="2638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5345113"/>
            <a:ext cx="1828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5345113"/>
            <a:ext cx="914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897563"/>
            <a:ext cx="6286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868988"/>
            <a:ext cx="20002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3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87763"/>
            <a:ext cx="990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3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4062413"/>
            <a:ext cx="952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52888"/>
            <a:ext cx="1924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Picture 3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627563"/>
            <a:ext cx="2590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3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5118100"/>
            <a:ext cx="838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Picture 3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73713"/>
            <a:ext cx="628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3" name="Picture 3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535613"/>
            <a:ext cx="1914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Picture 3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381750"/>
            <a:ext cx="1514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5" name="Picture 3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6381750"/>
            <a:ext cx="15716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45188"/>
            <a:ext cx="1514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6" name="Picture 4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6329363"/>
            <a:ext cx="1581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5364163" y="3595688"/>
            <a:ext cx="0" cy="294322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79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0" name="Text Box 22"/>
          <p:cNvSpPr txBox="1">
            <a:spLocks noChangeArrowheads="1"/>
          </p:cNvSpPr>
          <p:nvPr/>
        </p:nvSpPr>
        <p:spPr bwMode="auto">
          <a:xfrm>
            <a:off x="6973888" y="6597650"/>
            <a:ext cx="23193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388" y="115888"/>
            <a:ext cx="3943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Exercice05:</a:t>
            </a:r>
            <a:endParaRPr lang="fr-FR" altLang="fr-FR" sz="2000"/>
          </a:p>
        </p:txBody>
      </p:sp>
      <p:pic>
        <p:nvPicPr>
          <p:cNvPr id="286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5338"/>
            <a:ext cx="8856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168275" y="2598738"/>
            <a:ext cx="3108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Solution:</a:t>
            </a:r>
            <a:endParaRPr lang="fr-FR" altLang="fr-FR" sz="20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35263" y="2727325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itchFamily="18" charset="0"/>
              </a:rPr>
              <a:t>2)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659563" y="3068638"/>
            <a:ext cx="0" cy="357981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317875"/>
            <a:ext cx="46910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716338"/>
            <a:ext cx="5705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149725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538663"/>
            <a:ext cx="2959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4516438"/>
            <a:ext cx="308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6804025" y="4511675"/>
          <a:ext cx="647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9" imgW="355138" imgH="177569" progId="Equation.DSMT4">
                  <p:embed/>
                </p:oleObj>
              </mc:Choice>
              <mc:Fallback>
                <p:oleObj name="Equation" r:id="rId9" imgW="355138" imgH="177569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511675"/>
                        <a:ext cx="6477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7524750" y="4556125"/>
          <a:ext cx="300038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11" imgW="164957" imgH="152268" progId="Equation.DSMT4">
                  <p:embed/>
                </p:oleObj>
              </mc:Choice>
              <mc:Fallback>
                <p:oleObj name="Equation" r:id="rId11" imgW="164957" imgH="152268" progId="Equation.DSMT4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556125"/>
                        <a:ext cx="300038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7896225" y="4525963"/>
          <a:ext cx="62388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13" imgW="342603" imgH="177646" progId="Equation.DSMT4">
                  <p:embed/>
                </p:oleObj>
              </mc:Choice>
              <mc:Fallback>
                <p:oleObj name="Equation" r:id="rId13" imgW="342603" imgH="177646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4525963"/>
                        <a:ext cx="62388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849813"/>
            <a:ext cx="1609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4859338"/>
            <a:ext cx="204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0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229225"/>
            <a:ext cx="2124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2449513" y="5214938"/>
          <a:ext cx="21224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18" imgW="1117115" imgH="177723" progId="Equation.DSMT4">
                  <p:embed/>
                </p:oleObj>
              </mc:Choice>
              <mc:Fallback>
                <p:oleObj name="Equation" r:id="rId18" imgW="1117115" imgH="177723" progId="Equation.DSMT4">
                  <p:embed/>
                  <p:pic>
                    <p:nvPicPr>
                      <p:cNvPr id="0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5214938"/>
                        <a:ext cx="21224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526088"/>
            <a:ext cx="2124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2465388" y="5480050"/>
          <a:ext cx="3841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20" imgW="202936" imgH="177569" progId="Equation.DSMT4">
                  <p:embed/>
                </p:oleObj>
              </mc:Choice>
              <mc:Fallback>
                <p:oleObj name="Equation" r:id="rId20" imgW="202936" imgH="177569" progId="Equation.DSMT4">
                  <p:embed/>
                  <p:pic>
                    <p:nvPicPr>
                      <p:cNvPr id="0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5480050"/>
                        <a:ext cx="3841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75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02313"/>
            <a:ext cx="1339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6" name="Picture 2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5830888"/>
            <a:ext cx="495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78488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8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Diviseurs d’un nombre:</a:t>
            </a:r>
            <a:endParaRPr lang="fr-FR" altLang="fr-FR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Dés qu’on peut écrire un nombre comme un </a:t>
            </a:r>
            <a:r>
              <a:rPr lang="fr-FR" altLang="fr-FR" sz="2400" u="sng"/>
              <a:t>produit</a:t>
            </a:r>
            <a:r>
              <a:rPr lang="fr-FR" altLang="fr-FR" sz="2400"/>
              <a:t>, on obtient des </a:t>
            </a:r>
            <a:r>
              <a:rPr lang="fr-FR" altLang="fr-FR" sz="2400" u="sng"/>
              <a:t>diviseurs</a:t>
            </a:r>
            <a:r>
              <a:rPr lang="fr-FR" altLang="fr-FR" sz="2400"/>
              <a:t>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2514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Nombre 14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438400" y="2514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14 = 2 x 7 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724400" y="2514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2 et 7 sont diviseurs de 14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04800" y="3352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Nombre 14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2438400" y="33528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14 = 1 x 14 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4724400" y="3352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1 et 14 sont diviseurs de 14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304800" y="4191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Nombre 12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2438400" y="4191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12 = 3 x 4 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4724400" y="4191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3 et 4 sont diviseurs de 12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304800" y="5105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Nombre 12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2438400" y="5105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12 = 2 x 6 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4724400" y="5105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2 et 6 sont diviseurs de 12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304800" y="5943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Nombre 13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2438400" y="5943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13 = 13 x 1 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4724400" y="5943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13 et 1 sont diviseurs de 13</a:t>
            </a:r>
          </a:p>
        </p:txBody>
      </p:sp>
      <p:pic>
        <p:nvPicPr>
          <p:cNvPr id="297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6" grpId="0" autoUpdateAnimBg="0"/>
      <p:bldP spid="30727" grpId="0" autoUpdateAnimBg="0"/>
      <p:bldP spid="30728" grpId="0" autoUpdateAnimBg="0"/>
      <p:bldP spid="30741" grpId="0" autoUpdateAnimBg="0"/>
      <p:bldP spid="30742" grpId="0" autoUpdateAnimBg="0"/>
      <p:bldP spid="30743" grpId="0" autoUpdateAnimBg="0"/>
      <p:bldP spid="30744" grpId="0" autoUpdateAnimBg="0"/>
      <p:bldP spid="30745" grpId="0" autoUpdateAnimBg="0"/>
      <p:bldP spid="30746" grpId="0" autoUpdateAnimBg="0"/>
      <p:bldP spid="30747" grpId="0" autoUpdateAnimBg="0"/>
      <p:bldP spid="30748" grpId="0" autoUpdateAnimBg="0"/>
      <p:bldP spid="30749" grpId="0" autoUpdateAnimBg="0"/>
      <p:bldP spid="30750" grpId="0" autoUpdateAnimBg="0"/>
      <p:bldP spid="30751" grpId="0" autoUpdateAnimBg="0"/>
      <p:bldP spid="3075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Recherche de </a:t>
            </a:r>
            <a:r>
              <a:rPr lang="fr-FR" altLang="fr-FR" sz="4400" u="sng"/>
              <a:t>tous</a:t>
            </a:r>
            <a:r>
              <a:rPr lang="fr-FR" altLang="fr-FR" sz="4400"/>
              <a:t> les diviseurs de 12:</a:t>
            </a:r>
            <a:endParaRPr lang="fr-FR" altLang="fr-FR" sz="200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Comme ces diviseurs sont inférieurs à 12, on va passer en revue </a:t>
            </a:r>
            <a:r>
              <a:rPr lang="fr-FR" altLang="fr-FR" sz="2400" u="sng"/>
              <a:t>tous les nombres de 1 à 12</a:t>
            </a:r>
            <a:r>
              <a:rPr lang="fr-FR" altLang="fr-FR" sz="2400"/>
              <a:t> 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1 x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002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12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4572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Liste des diviseurs: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352800" y="4572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1;12;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2667000" y="251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2 x 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9624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6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114800" y="4572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2;6;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5105400" y="251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3 x 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4008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4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724400" y="4572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3;4;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048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4 x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600200" y="2971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3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26670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5 x 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962400" y="2971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?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51054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6 x 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6400800" y="2971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2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5384800" y="4572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6;2;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304800" y="3581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7 x 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1600200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?</a:t>
            </a: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2667000" y="3581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8 x 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3962400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?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5105400" y="3581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9 x </a:t>
            </a:r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6400800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?</a:t>
            </a:r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304800" y="4038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10 x </a:t>
            </a: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1676400" y="4038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?</a:t>
            </a: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2667000" y="4038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11 x 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4038600" y="4038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?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5105400" y="4038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= 12 x </a:t>
            </a: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6477000" y="4038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33CC33"/>
                </a:solidFill>
              </a:rPr>
              <a:t>1</a:t>
            </a:r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6073775" y="4572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12;1</a:t>
            </a:r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304800" y="5029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donc:</a:t>
            </a:r>
          </a:p>
        </p:txBody>
      </p:sp>
      <p:sp>
        <p:nvSpPr>
          <p:cNvPr id="3075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533525" y="4978400"/>
          <a:ext cx="26177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Equation" r:id="rId3" imgW="1282700" imgH="254000" progId="Equation.DSMT4">
                  <p:embed/>
                </p:oleObj>
              </mc:Choice>
              <mc:Fallback>
                <p:oleObj name="Equation" r:id="rId3" imgW="1282700" imgH="254000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4978400"/>
                        <a:ext cx="26177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60"/>
          <p:cNvSpPr txBox="1">
            <a:spLocks noChangeArrowheads="1"/>
          </p:cNvSpPr>
          <p:nvPr/>
        </p:nvSpPr>
        <p:spPr bwMode="auto">
          <a:xfrm>
            <a:off x="4191000" y="5019675"/>
            <a:ext cx="34845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Il y’a 6 diviseurs de 12</a:t>
            </a:r>
          </a:p>
        </p:txBody>
      </p:sp>
      <p:pic>
        <p:nvPicPr>
          <p:cNvPr id="307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78488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9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  <p:bldP spid="31749" grpId="0" autoUpdateAnimBg="0"/>
      <p:bldP spid="31750" grpId="0" autoUpdateAnimBg="0"/>
      <p:bldP spid="31764" grpId="0" autoUpdateAnimBg="0"/>
      <p:bldP spid="31765" grpId="0" autoUpdateAnimBg="0"/>
      <p:bldP spid="31766" grpId="0" autoUpdateAnimBg="0"/>
      <p:bldP spid="31767" grpId="0" autoUpdateAnimBg="0"/>
      <p:bldP spid="31768" grpId="0" autoUpdateAnimBg="0"/>
      <p:bldP spid="31769" grpId="0" autoUpdateAnimBg="0"/>
      <p:bldP spid="31770" grpId="0" autoUpdateAnimBg="0"/>
      <p:bldP spid="31771" grpId="0" autoUpdateAnimBg="0"/>
      <p:bldP spid="31772" grpId="0" autoUpdateAnimBg="0"/>
      <p:bldP spid="31774" grpId="0" autoUpdateAnimBg="0"/>
      <p:bldP spid="31775" grpId="0" autoUpdateAnimBg="0"/>
      <p:bldP spid="31776" grpId="0" autoUpdateAnimBg="0"/>
      <p:bldP spid="31777" grpId="0" autoUpdateAnimBg="0"/>
      <p:bldP spid="31778" grpId="0" autoUpdateAnimBg="0"/>
      <p:bldP spid="31779" grpId="0" autoUpdateAnimBg="0"/>
      <p:bldP spid="31780" grpId="0" autoUpdateAnimBg="0"/>
      <p:bldP spid="31781" grpId="0" autoUpdateAnimBg="0"/>
      <p:bldP spid="31782" grpId="0" autoUpdateAnimBg="0"/>
      <p:bldP spid="31783" grpId="0" autoUpdateAnimBg="0"/>
      <p:bldP spid="31784" grpId="0" autoUpdateAnimBg="0"/>
      <p:bldP spid="31785" grpId="0" autoUpdateAnimBg="0"/>
      <p:bldP spid="31786" grpId="0" autoUpdateAnimBg="0"/>
      <p:bldP spid="31787" grpId="0" autoUpdateAnimBg="0"/>
      <p:bldP spid="31788" grpId="0" autoUpdateAnimBg="0"/>
      <p:bldP spid="31789" grpId="0" autoUpdateAnimBg="0"/>
      <p:bldP spid="31790" grpId="0" autoUpdateAnimBg="0"/>
      <p:bldP spid="31803" grpId="0" autoUpdateAnimBg="0"/>
      <p:bldP spid="31804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04813"/>
            <a:ext cx="7642225" cy="792162"/>
          </a:xfrm>
        </p:spPr>
        <p:txBody>
          <a:bodyPr/>
          <a:lstStyle/>
          <a:p>
            <a:pPr eaLnBrk="1" hangingPunct="1"/>
            <a:r>
              <a:rPr lang="fr-FR" altLang="fr-FR" sz="2000" smtClean="0"/>
              <a:t>Tous les nombres </a:t>
            </a:r>
            <a:r>
              <a:rPr lang="fr-FR" altLang="fr-FR" sz="2000" u="sng" smtClean="0"/>
              <a:t>entiers naturels forment un ensemble</a:t>
            </a:r>
          </a:p>
        </p:txBody>
      </p:sp>
      <p:graphicFrame>
        <p:nvGraphicFramePr>
          <p:cNvPr id="4099" name="Objet 23"/>
          <p:cNvGraphicFramePr>
            <a:graphicFrameLocks noChangeAspect="1"/>
          </p:cNvGraphicFramePr>
          <p:nvPr/>
        </p:nvGraphicFramePr>
        <p:xfrm>
          <a:off x="7721600" y="620713"/>
          <a:ext cx="2809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3" imgW="164814" imgH="177492" progId="Equation.DSMT4">
                  <p:embed/>
                </p:oleObj>
              </mc:Choice>
              <mc:Fallback>
                <p:oleObj name="Equation" r:id="rId3" imgW="164814" imgH="177492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620713"/>
                        <a:ext cx="2809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28"/>
          <p:cNvSpPr>
            <a:spLocks noChangeArrowheads="1"/>
          </p:cNvSpPr>
          <p:nvPr/>
        </p:nvSpPr>
        <p:spPr bwMode="auto">
          <a:xfrm>
            <a:off x="1116013" y="13954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:c’est l’ensemble des entiers naturels </a:t>
            </a:r>
          </a:p>
        </p:txBody>
      </p:sp>
      <p:sp>
        <p:nvSpPr>
          <p:cNvPr id="4101" name="Rectangle 29"/>
          <p:cNvSpPr>
            <a:spLocks noChangeArrowheads="1"/>
          </p:cNvSpPr>
          <p:nvPr/>
        </p:nvSpPr>
        <p:spPr bwMode="auto">
          <a:xfrm>
            <a:off x="660400" y="1857375"/>
            <a:ext cx="808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C’est un ensemble qui commence par 0 mais ne finit jamais. </a:t>
            </a:r>
          </a:p>
        </p:txBody>
      </p:sp>
      <p:sp>
        <p:nvSpPr>
          <p:cNvPr id="4102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4103" name="Objet 31"/>
          <p:cNvGraphicFramePr>
            <a:graphicFrameLocks noChangeAspect="1"/>
          </p:cNvGraphicFramePr>
          <p:nvPr/>
        </p:nvGraphicFramePr>
        <p:xfrm>
          <a:off x="6100763" y="1395413"/>
          <a:ext cx="17129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Equation" r:id="rId5" imgW="888614" imgH="253890" progId="Equation.DSMT4">
                  <p:embed/>
                </p:oleObj>
              </mc:Choice>
              <mc:Fallback>
                <p:oleObj name="Equation" r:id="rId5" imgW="888614" imgH="253890" progId="Equation.DSMT4">
                  <p:embed/>
                  <p:pic>
                    <p:nvPicPr>
                      <p:cNvPr id="0" name="Obje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1395413"/>
                        <a:ext cx="171291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32"/>
          <p:cNvSpPr>
            <a:spLocks noChangeArrowheads="1"/>
          </p:cNvSpPr>
          <p:nvPr/>
        </p:nvSpPr>
        <p:spPr bwMode="auto">
          <a:xfrm>
            <a:off x="660400" y="2319338"/>
            <a:ext cx="193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7 appartient à </a:t>
            </a:r>
          </a:p>
        </p:txBody>
      </p:sp>
      <p:graphicFrame>
        <p:nvGraphicFramePr>
          <p:cNvPr id="4105" name="Objet 33"/>
          <p:cNvGraphicFramePr>
            <a:graphicFrameLocks noChangeAspect="1"/>
          </p:cNvGraphicFramePr>
          <p:nvPr/>
        </p:nvGraphicFramePr>
        <p:xfrm>
          <a:off x="2476500" y="2362200"/>
          <a:ext cx="2698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Equation" r:id="rId7" imgW="164814" imgH="177492" progId="Equation.DSMT4">
                  <p:embed/>
                </p:oleObj>
              </mc:Choice>
              <mc:Fallback>
                <p:oleObj name="Equation" r:id="rId7" imgW="164814" imgH="177492" progId="Equation.DSMT4">
                  <p:embed/>
                  <p:pic>
                    <p:nvPicPr>
                      <p:cNvPr id="0" name="Obje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362200"/>
                        <a:ext cx="2698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34"/>
          <p:cNvSpPr>
            <a:spLocks noChangeArrowheads="1"/>
          </p:cNvSpPr>
          <p:nvPr/>
        </p:nvSpPr>
        <p:spPr bwMode="auto">
          <a:xfrm>
            <a:off x="2843213" y="2319338"/>
            <a:ext cx="1352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on écrit : </a:t>
            </a:r>
          </a:p>
        </p:txBody>
      </p:sp>
      <p:sp>
        <p:nvSpPr>
          <p:cNvPr id="4107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4108" name="Objet 38"/>
          <p:cNvGraphicFramePr>
            <a:graphicFrameLocks noChangeAspect="1"/>
          </p:cNvGraphicFramePr>
          <p:nvPr/>
        </p:nvGraphicFramePr>
        <p:xfrm>
          <a:off x="4235450" y="2371725"/>
          <a:ext cx="8112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8" imgW="380670" imgH="177646" progId="Equation.DSMT4">
                  <p:embed/>
                </p:oleObj>
              </mc:Choice>
              <mc:Fallback>
                <p:oleObj name="Equation" r:id="rId8" imgW="380670" imgH="177646" progId="Equation.DSMT4">
                  <p:embed/>
                  <p:pic>
                    <p:nvPicPr>
                      <p:cNvPr id="0" name="Obje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2371725"/>
                        <a:ext cx="81121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10" name="Rectangle 83"/>
          <p:cNvSpPr>
            <a:spLocks noChangeArrowheads="1"/>
          </p:cNvSpPr>
          <p:nvPr/>
        </p:nvSpPr>
        <p:spPr bwMode="auto">
          <a:xfrm>
            <a:off x="1116013" y="2830513"/>
            <a:ext cx="4606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24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n’est pas un nombre entier naturel </a:t>
            </a:r>
          </a:p>
        </p:txBody>
      </p:sp>
      <p:graphicFrame>
        <p:nvGraphicFramePr>
          <p:cNvPr id="4111" name="Objet 48"/>
          <p:cNvGraphicFramePr>
            <a:graphicFrameLocks noChangeAspect="1"/>
          </p:cNvGraphicFramePr>
          <p:nvPr/>
        </p:nvGraphicFramePr>
        <p:xfrm>
          <a:off x="666750" y="2897188"/>
          <a:ext cx="360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10" imgW="202936" imgH="177569" progId="Equation.DSMT4">
                  <p:embed/>
                </p:oleObj>
              </mc:Choice>
              <mc:Fallback>
                <p:oleObj name="Equation" r:id="rId10" imgW="202936" imgH="177569" progId="Equation.DSMT4">
                  <p:embed/>
                  <p:pic>
                    <p:nvPicPr>
                      <p:cNvPr id="0" name="Obje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897188"/>
                        <a:ext cx="3603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84"/>
          <p:cNvSpPr>
            <a:spLocks noChangeArrowheads="1"/>
          </p:cNvSpPr>
          <p:nvPr/>
        </p:nvSpPr>
        <p:spPr bwMode="auto">
          <a:xfrm>
            <a:off x="5502275" y="2813050"/>
            <a:ext cx="135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on écrit : </a:t>
            </a:r>
          </a:p>
        </p:txBody>
      </p:sp>
      <p:sp>
        <p:nvSpPr>
          <p:cNvPr id="4113" name="Rectangle 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4114" name="Objet 50"/>
          <p:cNvGraphicFramePr>
            <a:graphicFrameLocks noChangeAspect="1"/>
          </p:cNvGraphicFramePr>
          <p:nvPr/>
        </p:nvGraphicFramePr>
        <p:xfrm>
          <a:off x="6727825" y="2916238"/>
          <a:ext cx="8318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12" imgW="457002" imgH="177723" progId="Equation.DSMT4">
                  <p:embed/>
                </p:oleObj>
              </mc:Choice>
              <mc:Fallback>
                <p:oleObj name="Equation" r:id="rId12" imgW="457002" imgH="177723" progId="Equation.DSMT4">
                  <p:embed/>
                  <p:pic>
                    <p:nvPicPr>
                      <p:cNvPr id="0" name="Obje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2916238"/>
                        <a:ext cx="8318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5" name="Rectangle 87"/>
          <p:cNvSpPr>
            <a:spLocks noChangeArrowheads="1"/>
          </p:cNvSpPr>
          <p:nvPr/>
        </p:nvSpPr>
        <p:spPr bwMode="auto">
          <a:xfrm>
            <a:off x="660400" y="3292475"/>
            <a:ext cx="193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0 appartient à </a:t>
            </a:r>
          </a:p>
        </p:txBody>
      </p:sp>
      <p:graphicFrame>
        <p:nvGraphicFramePr>
          <p:cNvPr id="4116" name="Objet 88"/>
          <p:cNvGraphicFramePr>
            <a:graphicFrameLocks noChangeAspect="1"/>
          </p:cNvGraphicFramePr>
          <p:nvPr/>
        </p:nvGraphicFramePr>
        <p:xfrm>
          <a:off x="2530475" y="3379788"/>
          <a:ext cx="2698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14" imgW="164814" imgH="177492" progId="Equation.DSMT4">
                  <p:embed/>
                </p:oleObj>
              </mc:Choice>
              <mc:Fallback>
                <p:oleObj name="Equation" r:id="rId14" imgW="164814" imgH="177492" progId="Equation.DSMT4">
                  <p:embed/>
                  <p:pic>
                    <p:nvPicPr>
                      <p:cNvPr id="0" name="Obje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3379788"/>
                        <a:ext cx="2698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Rectangle 89"/>
          <p:cNvSpPr>
            <a:spLocks noChangeArrowheads="1"/>
          </p:cNvSpPr>
          <p:nvPr/>
        </p:nvSpPr>
        <p:spPr bwMode="auto">
          <a:xfrm>
            <a:off x="3049588" y="3292475"/>
            <a:ext cx="135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on écrit : </a:t>
            </a:r>
          </a:p>
        </p:txBody>
      </p:sp>
      <p:graphicFrame>
        <p:nvGraphicFramePr>
          <p:cNvPr id="4118" name="Objet 90"/>
          <p:cNvGraphicFramePr>
            <a:graphicFrameLocks noChangeAspect="1"/>
          </p:cNvGraphicFramePr>
          <p:nvPr/>
        </p:nvGraphicFramePr>
        <p:xfrm>
          <a:off x="4302125" y="3351213"/>
          <a:ext cx="8112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16" imgW="380670" imgH="177646" progId="Equation.DSMT4">
                  <p:embed/>
                </p:oleObj>
              </mc:Choice>
              <mc:Fallback>
                <p:oleObj name="Equation" r:id="rId16" imgW="380670" imgH="177646" progId="Equation.DSMT4">
                  <p:embed/>
                  <p:pic>
                    <p:nvPicPr>
                      <p:cNvPr id="0" name="Obje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3351213"/>
                        <a:ext cx="8112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9" name="Objet 91"/>
          <p:cNvGraphicFramePr>
            <a:graphicFrameLocks noChangeAspect="1"/>
          </p:cNvGraphicFramePr>
          <p:nvPr/>
        </p:nvGraphicFramePr>
        <p:xfrm>
          <a:off x="660400" y="4238625"/>
          <a:ext cx="4127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18" imgW="203024" imgH="203024" progId="Equation.DSMT4">
                  <p:embed/>
                </p:oleObj>
              </mc:Choice>
              <mc:Fallback>
                <p:oleObj name="Equation" r:id="rId18" imgW="203024" imgH="203024" progId="Equation.DSMT4">
                  <p:embed/>
                  <p:pic>
                    <p:nvPicPr>
                      <p:cNvPr id="0" name="Obje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238625"/>
                        <a:ext cx="4127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92"/>
          <p:cNvSpPr>
            <a:spLocks noChangeArrowheads="1"/>
          </p:cNvSpPr>
          <p:nvPr/>
        </p:nvSpPr>
        <p:spPr bwMode="auto">
          <a:xfrm>
            <a:off x="660400" y="4695825"/>
            <a:ext cx="778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C’est un ensemble qui commence par 1 mais ne finit jamais. </a:t>
            </a:r>
          </a:p>
        </p:txBody>
      </p:sp>
      <p:graphicFrame>
        <p:nvGraphicFramePr>
          <p:cNvPr id="4121" name="Objet 93"/>
          <p:cNvGraphicFramePr>
            <a:graphicFrameLocks noChangeAspect="1"/>
          </p:cNvGraphicFramePr>
          <p:nvPr/>
        </p:nvGraphicFramePr>
        <p:xfrm>
          <a:off x="711200" y="5084763"/>
          <a:ext cx="18938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20" imgW="825500" imgH="254000" progId="Equation.DSMT4">
                  <p:embed/>
                </p:oleObj>
              </mc:Choice>
              <mc:Fallback>
                <p:oleObj name="Equation" r:id="rId20" imgW="825500" imgH="254000" progId="Equation.DSMT4">
                  <p:embed/>
                  <p:pic>
                    <p:nvPicPr>
                      <p:cNvPr id="0" name="Obje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084763"/>
                        <a:ext cx="189388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94"/>
          <p:cNvSpPr>
            <a:spLocks noChangeArrowheads="1"/>
          </p:cNvSpPr>
          <p:nvPr/>
        </p:nvSpPr>
        <p:spPr bwMode="auto">
          <a:xfrm>
            <a:off x="1116013" y="4313238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c’est l’ensemble des entiers naturels non nuls </a:t>
            </a:r>
          </a:p>
        </p:txBody>
      </p:sp>
      <p:sp>
        <p:nvSpPr>
          <p:cNvPr id="4123" name="Rectangle 83"/>
          <p:cNvSpPr>
            <a:spLocks noChangeArrowheads="1"/>
          </p:cNvSpPr>
          <p:nvPr/>
        </p:nvSpPr>
        <p:spPr bwMode="auto">
          <a:xfrm>
            <a:off x="660400" y="3830638"/>
            <a:ext cx="5826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Le nombre 0 est le nombre entier naturel nul: </a:t>
            </a:r>
            <a:endParaRPr lang="fr-FR" altLang="zh-CN" sz="24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graphicFrame>
        <p:nvGraphicFramePr>
          <p:cNvPr id="4124" name="Objet 98"/>
          <p:cNvGraphicFramePr>
            <a:graphicFrameLocks noChangeAspect="1"/>
          </p:cNvGraphicFramePr>
          <p:nvPr/>
        </p:nvGraphicFramePr>
        <p:xfrm>
          <a:off x="6557963" y="3816350"/>
          <a:ext cx="7858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22" imgW="431613" imgH="228501" progId="Equation.DSMT4">
                  <p:embed/>
                </p:oleObj>
              </mc:Choice>
              <mc:Fallback>
                <p:oleObj name="Equation" r:id="rId22" imgW="431613" imgH="228501" progId="Equation.DSMT4">
                  <p:embed/>
                  <p:pic>
                    <p:nvPicPr>
                      <p:cNvPr id="0" name="Obje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816350"/>
                        <a:ext cx="7858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Rectangle 83"/>
          <p:cNvSpPr>
            <a:spLocks noChangeArrowheads="1"/>
          </p:cNvSpPr>
          <p:nvPr/>
        </p:nvSpPr>
        <p:spPr bwMode="auto">
          <a:xfrm>
            <a:off x="2746375" y="5153025"/>
            <a:ext cx="19605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On remarque :</a:t>
            </a:r>
            <a:endParaRPr lang="fr-FR" altLang="zh-CN" sz="24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126" name="Rectangle 83"/>
          <p:cNvSpPr>
            <a:spLocks noChangeArrowheads="1"/>
          </p:cNvSpPr>
          <p:nvPr/>
        </p:nvSpPr>
        <p:spPr bwMode="auto">
          <a:xfrm>
            <a:off x="5137150" y="5184775"/>
            <a:ext cx="2403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est une partie de :</a:t>
            </a:r>
            <a:endParaRPr lang="fr-FR" altLang="zh-CN" sz="24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graphicFrame>
        <p:nvGraphicFramePr>
          <p:cNvPr id="4127" name="Objet 91"/>
          <p:cNvGraphicFramePr>
            <a:graphicFrameLocks noChangeAspect="1"/>
          </p:cNvGraphicFramePr>
          <p:nvPr/>
        </p:nvGraphicFramePr>
        <p:xfrm>
          <a:off x="4641850" y="5105400"/>
          <a:ext cx="4127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24" imgW="203024" imgH="203024" progId="Equation.DSMT4">
                  <p:embed/>
                </p:oleObj>
              </mc:Choice>
              <mc:Fallback>
                <p:oleObj name="Equation" r:id="rId24" imgW="203024" imgH="203024" progId="Equation.DSMT4">
                  <p:embed/>
                  <p:pic>
                    <p:nvPicPr>
                      <p:cNvPr id="0" name="Obje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5105400"/>
                        <a:ext cx="4127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8" name="Objet 23"/>
          <p:cNvGraphicFramePr>
            <a:graphicFrameLocks noChangeAspect="1"/>
          </p:cNvGraphicFramePr>
          <p:nvPr/>
        </p:nvGraphicFramePr>
        <p:xfrm>
          <a:off x="7480300" y="5184775"/>
          <a:ext cx="333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25" imgW="164814" imgH="177492" progId="Equation.DSMT4">
                  <p:embed/>
                </p:oleObj>
              </mc:Choice>
              <mc:Fallback>
                <p:oleObj name="Equation" r:id="rId25" imgW="164814" imgH="177492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5184775"/>
                        <a:ext cx="3333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9" name="Rectangle 84"/>
          <p:cNvSpPr>
            <a:spLocks noChangeArrowheads="1"/>
          </p:cNvSpPr>
          <p:nvPr/>
        </p:nvSpPr>
        <p:spPr bwMode="auto">
          <a:xfrm>
            <a:off x="660400" y="5646738"/>
            <a:ext cx="1352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on écrit : </a:t>
            </a:r>
          </a:p>
        </p:txBody>
      </p:sp>
      <p:graphicFrame>
        <p:nvGraphicFramePr>
          <p:cNvPr id="4130" name="Objet 98"/>
          <p:cNvGraphicFramePr>
            <a:graphicFrameLocks noChangeAspect="1"/>
          </p:cNvGraphicFramePr>
          <p:nvPr/>
        </p:nvGraphicFramePr>
        <p:xfrm>
          <a:off x="1895475" y="5646738"/>
          <a:ext cx="9477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26" imgW="520700" imgH="228600" progId="Equation.DSMT4">
                  <p:embed/>
                </p:oleObj>
              </mc:Choice>
              <mc:Fallback>
                <p:oleObj name="Equation" r:id="rId26" imgW="520700" imgH="228600" progId="Equation.DSMT4">
                  <p:embed/>
                  <p:pic>
                    <p:nvPicPr>
                      <p:cNvPr id="0" name="Obje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5646738"/>
                        <a:ext cx="9477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1" name="Rectangle 84"/>
          <p:cNvSpPr>
            <a:spLocks noChangeArrowheads="1"/>
          </p:cNvSpPr>
          <p:nvPr/>
        </p:nvSpPr>
        <p:spPr bwMode="auto">
          <a:xfrm>
            <a:off x="2843213" y="5653088"/>
            <a:ext cx="106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on lit : </a:t>
            </a:r>
          </a:p>
        </p:txBody>
      </p:sp>
      <p:sp>
        <p:nvSpPr>
          <p:cNvPr id="4132" name="Rectangle 84"/>
          <p:cNvSpPr>
            <a:spLocks noChangeArrowheads="1"/>
          </p:cNvSpPr>
          <p:nvPr/>
        </p:nvSpPr>
        <p:spPr bwMode="auto">
          <a:xfrm>
            <a:off x="4195763" y="5641975"/>
            <a:ext cx="210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1"/>
                </a:solidFill>
                <a:latin typeface="Times New Roman" pitchFamily="18" charset="0"/>
              </a:rPr>
              <a:t>est inclus dans </a:t>
            </a:r>
          </a:p>
        </p:txBody>
      </p:sp>
      <p:graphicFrame>
        <p:nvGraphicFramePr>
          <p:cNvPr id="4133" name="Objet 91"/>
          <p:cNvGraphicFramePr>
            <a:graphicFrameLocks noChangeAspect="1"/>
          </p:cNvGraphicFramePr>
          <p:nvPr/>
        </p:nvGraphicFramePr>
        <p:xfrm>
          <a:off x="3911600" y="5699125"/>
          <a:ext cx="2841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28" imgW="203024" imgH="203024" progId="Equation.DSMT4">
                  <p:embed/>
                </p:oleObj>
              </mc:Choice>
              <mc:Fallback>
                <p:oleObj name="Equation" r:id="rId28" imgW="203024" imgH="203024" progId="Equation.DSMT4">
                  <p:embed/>
                  <p:pic>
                    <p:nvPicPr>
                      <p:cNvPr id="0" name="Obje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699125"/>
                        <a:ext cx="28416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4" name="Objet 23"/>
          <p:cNvGraphicFramePr>
            <a:graphicFrameLocks noChangeAspect="1"/>
          </p:cNvGraphicFramePr>
          <p:nvPr/>
        </p:nvGraphicFramePr>
        <p:xfrm>
          <a:off x="6169025" y="5732463"/>
          <a:ext cx="2555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29" imgW="164814" imgH="177492" progId="Equation.DSMT4">
                  <p:embed/>
                </p:oleObj>
              </mc:Choice>
              <mc:Fallback>
                <p:oleObj name="Equation" r:id="rId29" imgW="164814" imgH="177492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5732463"/>
                        <a:ext cx="2555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35" name="Picture 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988050"/>
            <a:ext cx="1652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6" name="Text Box 22"/>
          <p:cNvSpPr txBox="1">
            <a:spLocks noChangeArrowheads="1"/>
          </p:cNvSpPr>
          <p:nvPr/>
        </p:nvSpPr>
        <p:spPr bwMode="auto">
          <a:xfrm>
            <a:off x="6302375" y="-6350"/>
            <a:ext cx="30162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  <p:graphicFrame>
        <p:nvGraphicFramePr>
          <p:cNvPr id="45" name="Objet 23"/>
          <p:cNvGraphicFramePr>
            <a:graphicFrameLocks noChangeAspect="1"/>
          </p:cNvGraphicFramePr>
          <p:nvPr/>
        </p:nvGraphicFramePr>
        <p:xfrm>
          <a:off x="660400" y="1395413"/>
          <a:ext cx="333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31" imgW="164814" imgH="177492" progId="Equation.DSMT4">
                  <p:embed/>
                </p:oleObj>
              </mc:Choice>
              <mc:Fallback>
                <p:oleObj name="Equation" r:id="rId31" imgW="164814" imgH="177492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395413"/>
                        <a:ext cx="3333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761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4100" grpId="0"/>
      <p:bldP spid="4101" grpId="0"/>
      <p:bldP spid="4104" grpId="0"/>
      <p:bldP spid="4106" grpId="0"/>
      <p:bldP spid="4110" grpId="0"/>
      <p:bldP spid="4112" grpId="0"/>
      <p:bldP spid="4115" grpId="0"/>
      <p:bldP spid="4117" grpId="0"/>
      <p:bldP spid="4120" grpId="0"/>
      <p:bldP spid="4122" grpId="0"/>
      <p:bldP spid="4123" grpId="0"/>
      <p:bldP spid="4125" grpId="0"/>
      <p:bldP spid="4126" grpId="0"/>
      <p:bldP spid="4129" grpId="0"/>
      <p:bldP spid="4131" grpId="0"/>
      <p:bldP spid="41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Cherchons tous les diviseurs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de 16.</a:t>
            </a:r>
            <a:endParaRPr lang="fr-FR" altLang="fr-FR" sz="20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16 = 1 x 16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16 = 2 x 8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16 = 4 x 4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398463" y="451961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donc:</a:t>
            </a:r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1768475" y="4467225"/>
          <a:ext cx="23336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3" imgW="1143000" imgH="254000" progId="Equation.DSMT4">
                  <p:embed/>
                </p:oleObj>
              </mc:Choice>
              <mc:Fallback>
                <p:oleObj name="Equation" r:id="rId3" imgW="1143000" imgH="254000" progId="Equation.DSMT4">
                  <p:embed/>
                  <p:pic>
                    <p:nvPicPr>
                      <p:cNvPr id="0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4467225"/>
                        <a:ext cx="233362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4284663" y="4508500"/>
            <a:ext cx="3482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Il y’a 5 diviseurs de 16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627313" y="1509713"/>
          <a:ext cx="10636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Equation" r:id="rId5" imgW="520700" imgH="228600" progId="Equation.DSMT4">
                  <p:embed/>
                </p:oleObj>
              </mc:Choice>
              <mc:Fallback>
                <p:oleObj name="Equation" r:id="rId5" imgW="520700" imgH="228600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509713"/>
                        <a:ext cx="10636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398463" y="3810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Inutile d’aller plus loin !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1619250" y="1509713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On a:</a:t>
            </a:r>
          </a:p>
        </p:txBody>
      </p:sp>
      <p:pic>
        <p:nvPicPr>
          <p:cNvPr id="3175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5667375"/>
            <a:ext cx="17637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  <p:bldP spid="33797" grpId="0" autoUpdateAnimBg="0"/>
      <p:bldP spid="33799" grpId="0" autoUpdateAnimBg="0"/>
      <p:bldP spid="21" grpId="0"/>
      <p:bldP spid="23" grpId="0"/>
      <p:bldP spid="25" grpId="0" autoUpdateAnimBg="0"/>
      <p:bldP spid="2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Cherchons tous les diviseurs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de 18.</a:t>
            </a:r>
            <a:endParaRPr lang="fr-FR" altLang="fr-FR" sz="20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16 = 1 x 16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16 = 2 x 8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16 = 4 x 4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398463" y="451961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donc:</a:t>
            </a:r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1768475" y="4467225"/>
          <a:ext cx="23336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quation" r:id="rId3" imgW="1143000" imgH="254000" progId="Equation.DSMT4">
                  <p:embed/>
                </p:oleObj>
              </mc:Choice>
              <mc:Fallback>
                <p:oleObj name="Equation" r:id="rId3" imgW="1143000" imgH="254000" progId="Equation.DSMT4">
                  <p:embed/>
                  <p:pic>
                    <p:nvPicPr>
                      <p:cNvPr id="0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4467225"/>
                        <a:ext cx="233362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4284663" y="4508500"/>
            <a:ext cx="3482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Il y’a 5 diviseurs de 16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555875" y="1473200"/>
          <a:ext cx="14541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Equation" r:id="rId5" imgW="710891" imgH="241195" progId="Equation.DSMT4">
                  <p:embed/>
                </p:oleObj>
              </mc:Choice>
              <mc:Fallback>
                <p:oleObj name="Equation" r:id="rId5" imgW="710891" imgH="241195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473200"/>
                        <a:ext cx="14541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320675" y="3810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Inutile d’aller plus loin !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1619250" y="1509713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On a:</a:t>
            </a:r>
          </a:p>
        </p:txBody>
      </p:sp>
      <p:pic>
        <p:nvPicPr>
          <p:cNvPr id="3278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05475"/>
            <a:ext cx="17637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  <p:bldP spid="33797" grpId="0" autoUpdateAnimBg="0"/>
      <p:bldP spid="33799" grpId="0" autoUpdateAnimBg="0"/>
      <p:bldP spid="21" grpId="0"/>
      <p:bldP spid="23" grpId="0"/>
      <p:bldP spid="25" grpId="0" autoUpdateAnimBg="0"/>
      <p:bldP spid="2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04800" y="76200"/>
            <a:ext cx="8839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Trouvons efficacement, tous les diviseurs de 18.</a:t>
            </a:r>
            <a:endParaRPr lang="fr-FR" altLang="fr-FR" sz="2000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95288" y="2209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18 = 1 x 18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395288" y="266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18 = 2 x 9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395288" y="3124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18 = 3 x 6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395288" y="3657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18 = 4 x ?</a:t>
            </a:r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468313" y="408305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Inutile d’aller plus loin !</a:t>
            </a:r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2667000" y="4572000"/>
            <a:ext cx="609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l’essai avec 5 ou 6 …..est inutile.</a:t>
            </a:r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/>
        </p:nvGraphicFramePr>
        <p:xfrm>
          <a:off x="1835150" y="1679575"/>
          <a:ext cx="14541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3" imgW="710891" imgH="241195" progId="Equation.DSMT4">
                  <p:embed/>
                </p:oleObj>
              </mc:Choice>
              <mc:Fallback>
                <p:oleObj name="Equation" r:id="rId3" imgW="710891" imgH="241195" progId="Equation.DSMT4">
                  <p:embed/>
                  <p:pic>
                    <p:nvPicPr>
                      <p:cNvPr id="0" name="Obje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679575"/>
                        <a:ext cx="14541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900113" y="171608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On a:</a:t>
            </a:r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409575" y="5043488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donc:</a:t>
            </a: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/>
        </p:nvGraphicFramePr>
        <p:xfrm>
          <a:off x="1779588" y="4991100"/>
          <a:ext cx="23336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Equation" r:id="rId5" imgW="1143000" imgH="254000" progId="Equation.DSMT4">
                  <p:embed/>
                </p:oleObj>
              </mc:Choice>
              <mc:Fallback>
                <p:oleObj name="Equation" r:id="rId5" imgW="1143000" imgH="254000" progId="Equation.DSMT4">
                  <p:embed/>
                  <p:pic>
                    <p:nvPicPr>
                      <p:cNvPr id="0" name="Obje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4991100"/>
                        <a:ext cx="233362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4295775" y="5033963"/>
            <a:ext cx="3482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Il y’a 5 diviseurs de 18</a:t>
            </a:r>
          </a:p>
        </p:txBody>
      </p:sp>
      <p:pic>
        <p:nvPicPr>
          <p:cNvPr id="3380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78488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8" grpId="0" autoUpdateAnimBg="0"/>
      <p:bldP spid="34841" grpId="0" autoUpdateAnimBg="0"/>
      <p:bldP spid="34844" grpId="0" autoUpdateAnimBg="0"/>
      <p:bldP spid="34847" grpId="0" autoUpdateAnimBg="0"/>
      <p:bldP spid="34852" grpId="0" autoUpdateAnimBg="0"/>
      <p:bldP spid="34854" grpId="0" autoUpdateAnimBg="0"/>
      <p:bldP spid="21" grpId="0"/>
      <p:bldP spid="22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11175" y="76200"/>
            <a:ext cx="665321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EX: recherches de diviseurs.</a:t>
            </a:r>
            <a:endParaRPr lang="fr-FR" altLang="fr-FR" sz="2000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04800" y="1295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Ceux de 24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47650" y="2260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 x 24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47650" y="2717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2 x 12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247650" y="3175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3 x 8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247650" y="3632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4 x 6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68288" y="40719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Stop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2671763" y="14128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Ceux de 35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2616200" y="23780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 x 35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2616200" y="28352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2 x ?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2616200" y="32924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3 x ?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2616200" y="37496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4 x ?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2616200" y="42068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5 x 7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2540000" y="47418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Stop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4814888" y="14255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Ceux de 60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4759325" y="23907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 x 60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4759325" y="28479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2 x 30</a:t>
            </a: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4759325" y="33051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3 x 20</a:t>
            </a: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4759325" y="37623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4 x 15</a:t>
            </a:r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4759325" y="42195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5 x 12</a:t>
            </a: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4791075" y="55911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Stop</a:t>
            </a:r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4759325" y="46767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6 x 10</a:t>
            </a: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4759325" y="51339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7 x ?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7024688" y="14255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Ceux de 13</a:t>
            </a:r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6969125" y="23907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 x 13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6969125" y="28479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2 x ?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6969125" y="33051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3 x ?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6983413" y="37766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Stop</a:t>
            </a:r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/>
        </p:nvGraphicFramePr>
        <p:xfrm>
          <a:off x="400050" y="1776413"/>
          <a:ext cx="14303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3" imgW="787400" imgH="241300" progId="Equation.DSMT4">
                  <p:embed/>
                </p:oleObj>
              </mc:Choice>
              <mc:Fallback>
                <p:oleObj name="Equation" r:id="rId3" imgW="787400" imgH="241300" progId="Equation.DSMT4">
                  <p:embed/>
                  <p:pic>
                    <p:nvPicPr>
                      <p:cNvPr id="0" name="Obje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776413"/>
                        <a:ext cx="143033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967038" y="1870075"/>
          <a:ext cx="1430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Equation" r:id="rId5" imgW="787400" imgH="241300" progId="Equation.DSMT4">
                  <p:embed/>
                </p:oleObj>
              </mc:Choice>
              <mc:Fallback>
                <p:oleObj name="Equation" r:id="rId5" imgW="787400" imgH="241300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1870075"/>
                        <a:ext cx="143033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4830763" y="1882775"/>
          <a:ext cx="14525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0" name="Equation" r:id="rId7" imgW="799753" imgH="241195" progId="Equation.DSMT4">
                  <p:embed/>
                </p:oleObj>
              </mc:Choice>
              <mc:Fallback>
                <p:oleObj name="Equation" r:id="rId7" imgW="799753" imgH="241195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1882775"/>
                        <a:ext cx="1452562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7065963" y="1882775"/>
          <a:ext cx="14065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Equation" r:id="rId9" imgW="774364" imgH="241195" progId="Equation.DSMT4">
                  <p:embed/>
                </p:oleObj>
              </mc:Choice>
              <mc:Fallback>
                <p:oleObj name="Equation" r:id="rId9" imgW="774364" imgH="241195" progId="Equation.DSMT4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1882775"/>
                        <a:ext cx="14065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-26988" y="4546600"/>
          <a:ext cx="2200276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Equation" r:id="rId11" imgW="1422400" imgH="254000" progId="Equation.DSMT4">
                  <p:embed/>
                </p:oleObj>
              </mc:Choice>
              <mc:Fallback>
                <p:oleObj name="Equation" r:id="rId11" imgW="1422400" imgH="254000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8" y="4546600"/>
                        <a:ext cx="2200276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311400" y="5278438"/>
          <a:ext cx="17970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Equation" r:id="rId13" imgW="1422400" imgH="254000" progId="Equation.DSMT4">
                  <p:embed/>
                </p:oleObj>
              </mc:Choice>
              <mc:Fallback>
                <p:oleObj name="Equation" r:id="rId13" imgW="1422400" imgH="254000" progId="Equation.DSMT4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278438"/>
                        <a:ext cx="17970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4059238" y="6054725"/>
          <a:ext cx="36464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Equation" r:id="rId14" imgW="2400300" imgH="254000" progId="Equation.DSMT4">
                  <p:embed/>
                </p:oleObj>
              </mc:Choice>
              <mc:Fallback>
                <p:oleObj name="Equation" r:id="rId14" imgW="2400300" imgH="2540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6054725"/>
                        <a:ext cx="36464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7150100" y="4394200"/>
          <a:ext cx="12382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Equation" r:id="rId16" imgW="761669" imgH="253890" progId="Equation.DSMT4">
                  <p:embed/>
                </p:oleObj>
              </mc:Choice>
              <mc:Fallback>
                <p:oleObj name="Equation" r:id="rId16" imgW="761669" imgH="25389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4394200"/>
                        <a:ext cx="12382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54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5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0" grpId="0" autoUpdateAnimBg="0"/>
      <p:bldP spid="35861" grpId="0" autoUpdateAnimBg="0"/>
      <p:bldP spid="35862" grpId="0" autoUpdateAnimBg="0"/>
      <p:bldP spid="35863" grpId="0" autoUpdateAnimBg="0"/>
      <p:bldP spid="35864" grpId="0" autoUpdateAnimBg="0"/>
      <p:bldP spid="35866" grpId="0" autoUpdateAnimBg="0"/>
      <p:bldP spid="35867" grpId="0" autoUpdateAnimBg="0"/>
      <p:bldP spid="35868" grpId="0" autoUpdateAnimBg="0"/>
      <p:bldP spid="35869" grpId="0" autoUpdateAnimBg="0"/>
      <p:bldP spid="35870" grpId="0" autoUpdateAnimBg="0"/>
      <p:bldP spid="35871" grpId="0" autoUpdateAnimBg="0"/>
      <p:bldP spid="35872" grpId="0" autoUpdateAnimBg="0"/>
      <p:bldP spid="35873" grpId="0" autoUpdateAnimBg="0"/>
      <p:bldP spid="35874" grpId="0" autoUpdateAnimBg="0"/>
      <p:bldP spid="35875" grpId="0" autoUpdateAnimBg="0"/>
      <p:bldP spid="35876" grpId="0" autoUpdateAnimBg="0"/>
      <p:bldP spid="35877" grpId="0" autoUpdateAnimBg="0"/>
      <p:bldP spid="35878" grpId="0" autoUpdateAnimBg="0"/>
      <p:bldP spid="35879" grpId="0" autoUpdateAnimBg="0"/>
      <p:bldP spid="35880" grpId="0" autoUpdateAnimBg="0"/>
      <p:bldP spid="35881" grpId="0" autoUpdateAnimBg="0"/>
      <p:bldP spid="35882" grpId="0" autoUpdateAnimBg="0"/>
      <p:bldP spid="35884" grpId="0" autoUpdateAnimBg="0"/>
      <p:bldP spid="35885" grpId="0" autoUpdateAnimBg="0"/>
      <p:bldP spid="35886" grpId="0" autoUpdateAnimBg="0"/>
      <p:bldP spid="35887" grpId="0" autoUpdateAnimBg="0"/>
      <p:bldP spid="3589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6200" y="0"/>
            <a:ext cx="899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Les derniers seront les premiers.</a:t>
            </a:r>
            <a:endParaRPr lang="fr-FR" altLang="fr-FR" sz="2000"/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152400" y="12192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Tous les nombres n’ont pas la même richesse en diviseurs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76200" y="1905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60 a 12 diviseurs: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2743200" y="1905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1;2;3;4;5;6;10;12;15;20;30;60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76200" y="2438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24 a 8 diviseurs: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2743200" y="24384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1;2;3;4;6;8;12;24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76200" y="2971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25 a 3 diviseurs:</a:t>
            </a: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2743200" y="2971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1;5;25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76200" y="3505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17 n’a que 2 diviseurs: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3581400" y="3505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1;17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4724400" y="3505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003399"/>
                </a:solidFill>
              </a:rPr>
              <a:t>Difficile d’être plus pauvre!</a:t>
            </a: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76200" y="43434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3399"/>
                </a:solidFill>
              </a:rPr>
              <a:t>Un naturel qui, comme 17 n’a </a:t>
            </a:r>
            <a:r>
              <a:rPr lang="fr-FR" altLang="fr-FR" sz="2800" u="sng">
                <a:solidFill>
                  <a:srgbClr val="003399"/>
                </a:solidFill>
              </a:rPr>
              <a:t>que deux</a:t>
            </a:r>
            <a:r>
              <a:rPr lang="fr-FR" altLang="fr-FR" sz="2800">
                <a:solidFill>
                  <a:srgbClr val="003399"/>
                </a:solidFill>
              </a:rPr>
              <a:t> malheureux </a:t>
            </a:r>
            <a:r>
              <a:rPr lang="fr-FR" altLang="fr-FR" sz="2800" u="sng">
                <a:solidFill>
                  <a:srgbClr val="003399"/>
                </a:solidFill>
              </a:rPr>
              <a:t>diviseurs</a:t>
            </a:r>
            <a:r>
              <a:rPr lang="fr-FR" altLang="fr-FR" sz="2800">
                <a:solidFill>
                  <a:srgbClr val="003399"/>
                </a:solidFill>
              </a:rPr>
              <a:t> sera appelé: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2514600" y="5562600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3600">
                <a:solidFill>
                  <a:srgbClr val="FF0000"/>
                </a:solidFill>
              </a:rPr>
              <a:t>Un naturel premier</a:t>
            </a:r>
          </a:p>
        </p:txBody>
      </p:sp>
      <p:pic>
        <p:nvPicPr>
          <p:cNvPr id="358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5678488"/>
            <a:ext cx="17637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8" grpId="0" autoUpdateAnimBg="0"/>
      <p:bldP spid="36899" grpId="0" autoUpdateAnimBg="0"/>
      <p:bldP spid="36900" grpId="0" autoUpdateAnimBg="0"/>
      <p:bldP spid="36901" grpId="0" autoUpdateAnimBg="0"/>
      <p:bldP spid="36902" grpId="0" autoUpdateAnimBg="0"/>
      <p:bldP spid="36903" grpId="0" autoUpdateAnimBg="0"/>
      <p:bldP spid="36904" grpId="0" autoUpdateAnimBg="0"/>
      <p:bldP spid="36905" grpId="0" autoUpdateAnimBg="0"/>
      <p:bldP spid="36906" grpId="0" autoUpdateAnimBg="0"/>
      <p:bldP spid="36907" grpId="0" autoUpdateAnimBg="0"/>
      <p:bldP spid="36908" grpId="0" autoUpdateAnimBg="0"/>
      <p:bldP spid="3691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0"/>
            <a:ext cx="8991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/>
              <a:t>Pour terminer, quelques petites affirmations.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Sont-elles vraies ? Sont-elles fausses ? Pourquoi ?</a:t>
            </a:r>
          </a:p>
        </p:txBody>
      </p:sp>
      <p:sp>
        <p:nvSpPr>
          <p:cNvPr id="36867" name="Rectangle 302"/>
          <p:cNvSpPr>
            <a:spLocks noChangeArrowheads="1"/>
          </p:cNvSpPr>
          <p:nvPr/>
        </p:nvSpPr>
        <p:spPr bwMode="auto">
          <a:xfrm>
            <a:off x="152400" y="2057400"/>
            <a:ext cx="208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/>
              <a:t>Affirmation</a:t>
            </a:r>
          </a:p>
        </p:txBody>
      </p:sp>
      <p:sp>
        <p:nvSpPr>
          <p:cNvPr id="36868" name="Rectangle 303"/>
          <p:cNvSpPr>
            <a:spLocks noChangeArrowheads="1"/>
          </p:cNvSpPr>
          <p:nvPr/>
        </p:nvSpPr>
        <p:spPr bwMode="auto">
          <a:xfrm>
            <a:off x="3581400" y="2057400"/>
            <a:ext cx="1785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Vrai Faux</a:t>
            </a:r>
          </a:p>
        </p:txBody>
      </p:sp>
      <p:sp>
        <p:nvSpPr>
          <p:cNvPr id="36869" name="Rectangle 304"/>
          <p:cNvSpPr>
            <a:spLocks noChangeArrowheads="1"/>
          </p:cNvSpPr>
          <p:nvPr/>
        </p:nvSpPr>
        <p:spPr bwMode="auto">
          <a:xfrm>
            <a:off x="6324600" y="2057400"/>
            <a:ext cx="2282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33CC33"/>
                </a:solidFill>
              </a:rPr>
              <a:t>Justification</a:t>
            </a:r>
          </a:p>
        </p:txBody>
      </p:sp>
      <p:sp>
        <p:nvSpPr>
          <p:cNvPr id="55601" name="Rectangle 305"/>
          <p:cNvSpPr>
            <a:spLocks noChangeArrowheads="1"/>
          </p:cNvSpPr>
          <p:nvPr/>
        </p:nvSpPr>
        <p:spPr bwMode="auto">
          <a:xfrm>
            <a:off x="152400" y="2667000"/>
            <a:ext cx="2743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/>
              <a:t>8 et 10 ont le même nombre de diviseurs.</a:t>
            </a:r>
          </a:p>
        </p:txBody>
      </p:sp>
      <p:sp>
        <p:nvSpPr>
          <p:cNvPr id="55602" name="Rectangle 306"/>
          <p:cNvSpPr>
            <a:spLocks noChangeArrowheads="1"/>
          </p:cNvSpPr>
          <p:nvPr/>
        </p:nvSpPr>
        <p:spPr bwMode="auto">
          <a:xfrm>
            <a:off x="3886200" y="3048000"/>
            <a:ext cx="85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Vrai</a:t>
            </a:r>
          </a:p>
        </p:txBody>
      </p:sp>
      <p:sp>
        <p:nvSpPr>
          <p:cNvPr id="55603" name="Rectangle 307"/>
          <p:cNvSpPr>
            <a:spLocks noChangeArrowheads="1"/>
          </p:cNvSpPr>
          <p:nvPr/>
        </p:nvSpPr>
        <p:spPr bwMode="auto">
          <a:xfrm>
            <a:off x="6019800" y="2895600"/>
            <a:ext cx="2971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33CC33"/>
                </a:solidFill>
              </a:rPr>
              <a:t>Div 8 : 1;2;4;8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33CC33"/>
                </a:solidFill>
              </a:rPr>
              <a:t>Div 10 : 1;2;5;10</a:t>
            </a:r>
          </a:p>
        </p:txBody>
      </p:sp>
      <p:sp>
        <p:nvSpPr>
          <p:cNvPr id="55604" name="Rectangle 308"/>
          <p:cNvSpPr>
            <a:spLocks noChangeArrowheads="1"/>
          </p:cNvSpPr>
          <p:nvPr/>
        </p:nvSpPr>
        <p:spPr bwMode="auto">
          <a:xfrm>
            <a:off x="152400" y="4114800"/>
            <a:ext cx="220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25 admet 3 diviseurs.</a:t>
            </a:r>
          </a:p>
        </p:txBody>
      </p:sp>
      <p:sp>
        <p:nvSpPr>
          <p:cNvPr id="55605" name="Rectangle 309"/>
          <p:cNvSpPr>
            <a:spLocks noChangeArrowheads="1"/>
          </p:cNvSpPr>
          <p:nvPr/>
        </p:nvSpPr>
        <p:spPr bwMode="auto">
          <a:xfrm>
            <a:off x="3886200" y="4343400"/>
            <a:ext cx="85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Vrai</a:t>
            </a:r>
          </a:p>
        </p:txBody>
      </p:sp>
      <p:sp>
        <p:nvSpPr>
          <p:cNvPr id="55606" name="Rectangle 310"/>
          <p:cNvSpPr>
            <a:spLocks noChangeArrowheads="1"/>
          </p:cNvSpPr>
          <p:nvPr/>
        </p:nvSpPr>
        <p:spPr bwMode="auto">
          <a:xfrm>
            <a:off x="6019800" y="4343400"/>
            <a:ext cx="2581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33CC33"/>
                </a:solidFill>
              </a:rPr>
              <a:t>Div 25 : 1;5;25</a:t>
            </a:r>
          </a:p>
        </p:txBody>
      </p:sp>
      <p:sp>
        <p:nvSpPr>
          <p:cNvPr id="55607" name="Rectangle 311"/>
          <p:cNvSpPr>
            <a:spLocks noChangeArrowheads="1"/>
          </p:cNvSpPr>
          <p:nvPr/>
        </p:nvSpPr>
        <p:spPr bwMode="auto">
          <a:xfrm>
            <a:off x="152400" y="5334000"/>
            <a:ext cx="335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23 est un nombre premier.</a:t>
            </a:r>
          </a:p>
        </p:txBody>
      </p:sp>
      <p:sp>
        <p:nvSpPr>
          <p:cNvPr id="55608" name="Rectangle 312"/>
          <p:cNvSpPr>
            <a:spLocks noChangeArrowheads="1"/>
          </p:cNvSpPr>
          <p:nvPr/>
        </p:nvSpPr>
        <p:spPr bwMode="auto">
          <a:xfrm>
            <a:off x="3886200" y="5562600"/>
            <a:ext cx="85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Vrai</a:t>
            </a:r>
          </a:p>
        </p:txBody>
      </p:sp>
      <p:sp>
        <p:nvSpPr>
          <p:cNvPr id="55609" name="Rectangle 313"/>
          <p:cNvSpPr>
            <a:spLocks noChangeArrowheads="1"/>
          </p:cNvSpPr>
          <p:nvPr/>
        </p:nvSpPr>
        <p:spPr bwMode="auto">
          <a:xfrm>
            <a:off x="6019800" y="5486400"/>
            <a:ext cx="2263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33CC33"/>
                </a:solidFill>
              </a:rPr>
              <a:t>Div 23 : 1;23</a:t>
            </a:r>
          </a:p>
        </p:txBody>
      </p:sp>
      <p:sp>
        <p:nvSpPr>
          <p:cNvPr id="36879" name="Line 316"/>
          <p:cNvSpPr>
            <a:spLocks noChangeShapeType="1"/>
          </p:cNvSpPr>
          <p:nvPr/>
        </p:nvSpPr>
        <p:spPr bwMode="auto">
          <a:xfrm flipH="1"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613" name="Line 317"/>
          <p:cNvSpPr>
            <a:spLocks noChangeShapeType="1"/>
          </p:cNvSpPr>
          <p:nvPr/>
        </p:nvSpPr>
        <p:spPr bwMode="auto">
          <a:xfrm flipH="1">
            <a:off x="0" y="4114800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614" name="Line 318"/>
          <p:cNvSpPr>
            <a:spLocks noChangeShapeType="1"/>
          </p:cNvSpPr>
          <p:nvPr/>
        </p:nvSpPr>
        <p:spPr bwMode="auto">
          <a:xfrm flipH="1"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82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1" grpId="0" autoUpdateAnimBg="0"/>
      <p:bldP spid="55602" grpId="0" autoUpdateAnimBg="0"/>
      <p:bldP spid="55603" grpId="0" autoUpdateAnimBg="0"/>
      <p:bldP spid="55604" grpId="0" autoUpdateAnimBg="0"/>
      <p:bldP spid="55605" grpId="0" autoUpdateAnimBg="0"/>
      <p:bldP spid="55606" grpId="0" autoUpdateAnimBg="0"/>
      <p:bldP spid="55607" grpId="0" autoUpdateAnimBg="0"/>
      <p:bldP spid="55608" grpId="0" autoUpdateAnimBg="0"/>
      <p:bldP spid="55609" grpId="0" autoUpdateAnimBg="0"/>
      <p:bldP spid="55613" grpId="0" animBg="1"/>
      <p:bldP spid="556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6"/>
          <p:cNvSpPr>
            <a:spLocks noChangeArrowheads="1"/>
          </p:cNvSpPr>
          <p:nvPr/>
        </p:nvSpPr>
        <p:spPr bwMode="auto">
          <a:xfrm>
            <a:off x="0" y="457200"/>
            <a:ext cx="208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/>
              <a:t>Affirmation</a:t>
            </a:r>
          </a:p>
        </p:txBody>
      </p:sp>
      <p:sp>
        <p:nvSpPr>
          <p:cNvPr id="37891" name="Rectangle 57"/>
          <p:cNvSpPr>
            <a:spLocks noChangeArrowheads="1"/>
          </p:cNvSpPr>
          <p:nvPr/>
        </p:nvSpPr>
        <p:spPr bwMode="auto">
          <a:xfrm>
            <a:off x="3429000" y="457200"/>
            <a:ext cx="1785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Vrai Faux</a:t>
            </a:r>
          </a:p>
        </p:txBody>
      </p:sp>
      <p:sp>
        <p:nvSpPr>
          <p:cNvPr id="37892" name="Rectangle 58"/>
          <p:cNvSpPr>
            <a:spLocks noChangeArrowheads="1"/>
          </p:cNvSpPr>
          <p:nvPr/>
        </p:nvSpPr>
        <p:spPr bwMode="auto">
          <a:xfrm>
            <a:off x="6172200" y="457200"/>
            <a:ext cx="2282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33CC33"/>
                </a:solidFill>
              </a:rPr>
              <a:t>Justification</a:t>
            </a:r>
          </a:p>
        </p:txBody>
      </p:sp>
      <p:sp>
        <p:nvSpPr>
          <p:cNvPr id="56379" name="Rectangle 59"/>
          <p:cNvSpPr>
            <a:spLocks noChangeArrowheads="1"/>
          </p:cNvSpPr>
          <p:nvPr/>
        </p:nvSpPr>
        <p:spPr bwMode="auto">
          <a:xfrm>
            <a:off x="0" y="1066800"/>
            <a:ext cx="289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/>
              <a:t>7 est un diviseur de 357</a:t>
            </a:r>
          </a:p>
        </p:txBody>
      </p:sp>
      <p:sp>
        <p:nvSpPr>
          <p:cNvPr id="56380" name="Rectangle 60"/>
          <p:cNvSpPr>
            <a:spLocks noChangeArrowheads="1"/>
          </p:cNvSpPr>
          <p:nvPr/>
        </p:nvSpPr>
        <p:spPr bwMode="auto">
          <a:xfrm>
            <a:off x="3733800" y="1371600"/>
            <a:ext cx="85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Vrai</a:t>
            </a:r>
          </a:p>
        </p:txBody>
      </p:sp>
      <p:sp>
        <p:nvSpPr>
          <p:cNvPr id="56381" name="Rectangle 61"/>
          <p:cNvSpPr>
            <a:spLocks noChangeArrowheads="1"/>
          </p:cNvSpPr>
          <p:nvPr/>
        </p:nvSpPr>
        <p:spPr bwMode="auto">
          <a:xfrm>
            <a:off x="6019800" y="13716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33CC33"/>
                </a:solidFill>
              </a:rPr>
              <a:t>357 = 350 + 7</a:t>
            </a:r>
          </a:p>
        </p:txBody>
      </p:sp>
      <p:sp>
        <p:nvSpPr>
          <p:cNvPr id="56382" name="Rectangle 62"/>
          <p:cNvSpPr>
            <a:spLocks noChangeArrowheads="1"/>
          </p:cNvSpPr>
          <p:nvPr/>
        </p:nvSpPr>
        <p:spPr bwMode="auto">
          <a:xfrm>
            <a:off x="0" y="2514600"/>
            <a:ext cx="220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13 divise 259</a:t>
            </a:r>
          </a:p>
        </p:txBody>
      </p:sp>
      <p:sp>
        <p:nvSpPr>
          <p:cNvPr id="56383" name="Rectangle 63"/>
          <p:cNvSpPr>
            <a:spLocks noChangeArrowheads="1"/>
          </p:cNvSpPr>
          <p:nvPr/>
        </p:nvSpPr>
        <p:spPr bwMode="auto">
          <a:xfrm>
            <a:off x="3733800" y="2743200"/>
            <a:ext cx="101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Faux</a:t>
            </a:r>
          </a:p>
        </p:txBody>
      </p:sp>
      <p:sp>
        <p:nvSpPr>
          <p:cNvPr id="56384" name="Rectangle 64"/>
          <p:cNvSpPr>
            <a:spLocks noChangeArrowheads="1"/>
          </p:cNvSpPr>
          <p:nvPr/>
        </p:nvSpPr>
        <p:spPr bwMode="auto">
          <a:xfrm>
            <a:off x="6019800" y="2743200"/>
            <a:ext cx="2293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33CC33"/>
                </a:solidFill>
              </a:rPr>
              <a:t>259 = 260 - 1</a:t>
            </a:r>
          </a:p>
        </p:txBody>
      </p:sp>
      <p:sp>
        <p:nvSpPr>
          <p:cNvPr id="56385" name="Rectangle 65"/>
          <p:cNvSpPr>
            <a:spLocks noChangeArrowheads="1"/>
          </p:cNvSpPr>
          <p:nvPr/>
        </p:nvSpPr>
        <p:spPr bwMode="auto">
          <a:xfrm>
            <a:off x="0" y="39624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PGCD (16;24)=4</a:t>
            </a:r>
          </a:p>
        </p:txBody>
      </p:sp>
      <p:sp>
        <p:nvSpPr>
          <p:cNvPr id="56386" name="Rectangle 66"/>
          <p:cNvSpPr>
            <a:spLocks noChangeArrowheads="1"/>
          </p:cNvSpPr>
          <p:nvPr/>
        </p:nvSpPr>
        <p:spPr bwMode="auto">
          <a:xfrm>
            <a:off x="3733800" y="3962400"/>
            <a:ext cx="101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Faux</a:t>
            </a:r>
          </a:p>
        </p:txBody>
      </p:sp>
      <p:sp>
        <p:nvSpPr>
          <p:cNvPr id="56387" name="Rectangle 67"/>
          <p:cNvSpPr>
            <a:spLocks noChangeArrowheads="1"/>
          </p:cNvSpPr>
          <p:nvPr/>
        </p:nvSpPr>
        <p:spPr bwMode="auto">
          <a:xfrm>
            <a:off x="6019800" y="3886200"/>
            <a:ext cx="1814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33CC33"/>
                </a:solidFill>
              </a:rPr>
              <a:t>PGCD = 8</a:t>
            </a:r>
          </a:p>
        </p:txBody>
      </p:sp>
      <p:sp>
        <p:nvSpPr>
          <p:cNvPr id="37902" name="Line 68"/>
          <p:cNvSpPr>
            <a:spLocks noChangeShapeType="1"/>
          </p:cNvSpPr>
          <p:nvPr/>
        </p:nvSpPr>
        <p:spPr bwMode="auto">
          <a:xfrm flipH="1"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89" name="Line 69"/>
          <p:cNvSpPr>
            <a:spLocks noChangeShapeType="1"/>
          </p:cNvSpPr>
          <p:nvPr/>
        </p:nvSpPr>
        <p:spPr bwMode="auto">
          <a:xfrm flipH="1">
            <a:off x="0" y="2057400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90" name="Line 70"/>
          <p:cNvSpPr>
            <a:spLocks noChangeShapeType="1"/>
          </p:cNvSpPr>
          <p:nvPr/>
        </p:nvSpPr>
        <p:spPr bwMode="auto">
          <a:xfrm flipH="1"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91" name="Rectangle 71"/>
          <p:cNvSpPr>
            <a:spLocks noChangeArrowheads="1"/>
          </p:cNvSpPr>
          <p:nvPr/>
        </p:nvSpPr>
        <p:spPr bwMode="auto">
          <a:xfrm>
            <a:off x="0" y="52578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PGCD (19;38)=19</a:t>
            </a:r>
          </a:p>
        </p:txBody>
      </p:sp>
      <p:sp>
        <p:nvSpPr>
          <p:cNvPr id="56392" name="Rectangle 72"/>
          <p:cNvSpPr>
            <a:spLocks noChangeArrowheads="1"/>
          </p:cNvSpPr>
          <p:nvPr/>
        </p:nvSpPr>
        <p:spPr bwMode="auto">
          <a:xfrm>
            <a:off x="3733800" y="5257800"/>
            <a:ext cx="85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Vrai</a:t>
            </a:r>
          </a:p>
        </p:txBody>
      </p:sp>
      <p:sp>
        <p:nvSpPr>
          <p:cNvPr id="56393" name="Rectangle 73"/>
          <p:cNvSpPr>
            <a:spLocks noChangeArrowheads="1"/>
          </p:cNvSpPr>
          <p:nvPr/>
        </p:nvSpPr>
        <p:spPr bwMode="auto">
          <a:xfrm>
            <a:off x="6019800" y="5257800"/>
            <a:ext cx="1976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800">
                <a:solidFill>
                  <a:srgbClr val="33CC33"/>
                </a:solidFill>
              </a:rPr>
              <a:t>38 = 19 x 2</a:t>
            </a:r>
          </a:p>
        </p:txBody>
      </p:sp>
      <p:sp>
        <p:nvSpPr>
          <p:cNvPr id="56394" name="Line 74"/>
          <p:cNvSpPr>
            <a:spLocks noChangeShapeType="1"/>
          </p:cNvSpPr>
          <p:nvPr/>
        </p:nvSpPr>
        <p:spPr bwMode="auto">
          <a:xfrm flipH="1"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79" grpId="0" autoUpdateAnimBg="0"/>
      <p:bldP spid="56380" grpId="0" autoUpdateAnimBg="0"/>
      <p:bldP spid="56381" grpId="0" autoUpdateAnimBg="0"/>
      <p:bldP spid="56382" grpId="0" autoUpdateAnimBg="0"/>
      <p:bldP spid="56383" grpId="0" autoUpdateAnimBg="0"/>
      <p:bldP spid="56384" grpId="0" autoUpdateAnimBg="0"/>
      <p:bldP spid="56385" grpId="0" autoUpdateAnimBg="0"/>
      <p:bldP spid="56386" grpId="0" autoUpdateAnimBg="0"/>
      <p:bldP spid="56387" grpId="0" autoUpdateAnimBg="0"/>
      <p:bldP spid="56389" grpId="0" animBg="1"/>
      <p:bldP spid="56390" grpId="0" animBg="1"/>
      <p:bldP spid="56391" grpId="0" autoUpdateAnimBg="0"/>
      <p:bldP spid="56392" grpId="0" autoUpdateAnimBg="0"/>
      <p:bldP spid="56393" grpId="0" autoUpdateAnimBg="0"/>
      <p:bldP spid="5639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5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03225"/>
            <a:ext cx="83121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Image5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630238"/>
            <a:ext cx="3967163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 descr="C:\Users\Propriétaire\AppData\Local\Microsoft\Windows\Temporary Internet Files\Content.IE5\OFOWAE8W\MCj0412570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4267200"/>
            <a:ext cx="15541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7325" y="4559300"/>
            <a:ext cx="4175125" cy="1384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altLang="fr-FR" sz="2800" dirty="0">
                <a:solidFill>
                  <a:srgbClr val="FF0000"/>
                </a:solidFill>
                <a:latin typeface="Times New Roman" pitchFamily="18" charset="0"/>
              </a:rPr>
              <a:t>L’ensemble des entiers naturels </a:t>
            </a:r>
          </a:p>
          <a:p>
            <a:pPr algn="ctr">
              <a:defRPr/>
            </a:pPr>
            <a:r>
              <a:rPr lang="fr-FR" altLang="fr-FR" sz="2800" dirty="0">
                <a:solidFill>
                  <a:srgbClr val="FF0000"/>
                </a:solidFill>
              </a:rPr>
              <a:t>Diviseurs et multiples </a:t>
            </a:r>
            <a:endParaRPr lang="ar-SA" sz="2800" dirty="0">
              <a:ln w="3175" cmpd="sng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38918" name="Text Box 22"/>
          <p:cNvSpPr txBox="1">
            <a:spLocks noChangeArrowheads="1"/>
          </p:cNvSpPr>
          <p:nvPr/>
        </p:nvSpPr>
        <p:spPr bwMode="auto">
          <a:xfrm>
            <a:off x="5973763" y="6519863"/>
            <a:ext cx="28082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indent="-285750" defTabSz="45720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indent="-228600" defTabSz="4572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indent="-228600" defTabSz="4572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indent="-228600" defTabSz="4572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</a:rPr>
              <a:t>Création :ATMANI NAJIB</a:t>
            </a:r>
          </a:p>
        </p:txBody>
      </p:sp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028950"/>
            <a:ext cx="17637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Processus 1"/>
          <p:cNvSpPr/>
          <p:nvPr/>
        </p:nvSpPr>
        <p:spPr>
          <a:xfrm>
            <a:off x="2209800" y="1731963"/>
            <a:ext cx="4738688" cy="23447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L’ensemble des nombres entiers naturels</a:t>
            </a:r>
          </a:p>
        </p:txBody>
      </p:sp>
      <p:graphicFrame>
        <p:nvGraphicFramePr>
          <p:cNvPr id="5124" name="Objet 2"/>
          <p:cNvGraphicFramePr>
            <a:graphicFrameLocks noChangeAspect="1"/>
          </p:cNvGraphicFramePr>
          <p:nvPr/>
        </p:nvGraphicFramePr>
        <p:xfrm>
          <a:off x="7667625" y="2366963"/>
          <a:ext cx="333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3" imgW="164814" imgH="177492" progId="Equation.DSMT4">
                  <p:embed/>
                </p:oleObj>
              </mc:Choice>
              <mc:Fallback>
                <p:oleObj name="Equation" r:id="rId3" imgW="164814" imgH="177492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366963"/>
                        <a:ext cx="3333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5"/>
          <p:cNvSpPr txBox="1">
            <a:spLocks noChangeArrowheads="1"/>
          </p:cNvSpPr>
          <p:nvPr/>
        </p:nvSpPr>
        <p:spPr bwMode="auto">
          <a:xfrm>
            <a:off x="2573338" y="17907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" name="Flèche droite 2"/>
          <p:cNvSpPr/>
          <p:nvPr/>
        </p:nvSpPr>
        <p:spPr>
          <a:xfrm rot="10800000">
            <a:off x="6948488" y="2492375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484438" y="1989138"/>
            <a:ext cx="4319587" cy="19446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0800000">
            <a:off x="6443663" y="3455988"/>
            <a:ext cx="1454150" cy="444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5129" name="Objet 2"/>
          <p:cNvGraphicFramePr>
            <a:graphicFrameLocks noChangeAspect="1"/>
          </p:cNvGraphicFramePr>
          <p:nvPr/>
        </p:nvGraphicFramePr>
        <p:xfrm>
          <a:off x="7867650" y="3162300"/>
          <a:ext cx="411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5" imgW="203024" imgH="203024" progId="Equation.DSMT4">
                  <p:embed/>
                </p:oleObj>
              </mc:Choice>
              <mc:Fallback>
                <p:oleObj name="Equation" r:id="rId5" imgW="203024" imgH="203024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650" y="3162300"/>
                        <a:ext cx="4111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t 4"/>
          <p:cNvGraphicFramePr>
            <a:graphicFrameLocks noChangeAspect="1"/>
          </p:cNvGraphicFramePr>
          <p:nvPr/>
        </p:nvGraphicFramePr>
        <p:xfrm>
          <a:off x="868363" y="4149725"/>
          <a:ext cx="19335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7" imgW="812447" imgH="253890" progId="Equation.DSMT4">
                  <p:embed/>
                </p:oleObj>
              </mc:Choice>
              <mc:Fallback>
                <p:oleObj name="Equation" r:id="rId7" imgW="812447" imgH="253890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149725"/>
                        <a:ext cx="19335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t 5"/>
          <p:cNvGraphicFramePr>
            <a:graphicFrameLocks noChangeAspect="1"/>
          </p:cNvGraphicFramePr>
          <p:nvPr/>
        </p:nvGraphicFramePr>
        <p:xfrm>
          <a:off x="3259138" y="4073525"/>
          <a:ext cx="1376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9" imgW="520700" imgH="228600" progId="Equation.DSMT4">
                  <p:embed/>
                </p:oleObj>
              </mc:Choice>
              <mc:Fallback>
                <p:oleObj name="Equation" r:id="rId9" imgW="520700" imgH="228600" progId="Equation.DSMT4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073525"/>
                        <a:ext cx="13763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t 13"/>
          <p:cNvGraphicFramePr>
            <a:graphicFrameLocks noChangeAspect="1"/>
          </p:cNvGraphicFramePr>
          <p:nvPr/>
        </p:nvGraphicFramePr>
        <p:xfrm>
          <a:off x="3203575" y="5868988"/>
          <a:ext cx="7794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11" imgW="152202" imgH="126835" progId="Equation.DSMT4">
                  <p:embed/>
                </p:oleObj>
              </mc:Choice>
              <mc:Fallback>
                <p:oleObj name="Equation" r:id="rId11" imgW="152202" imgH="126835" progId="Equation.DSMT4">
                  <p:embed/>
                  <p:pic>
                    <p:nvPicPr>
                      <p:cNvPr id="0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868988"/>
                        <a:ext cx="77946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t 14"/>
          <p:cNvGraphicFramePr>
            <a:graphicFrameLocks noChangeAspect="1"/>
          </p:cNvGraphicFramePr>
          <p:nvPr/>
        </p:nvGraphicFramePr>
        <p:xfrm>
          <a:off x="6205538" y="5056188"/>
          <a:ext cx="476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13" imgW="152268" imgH="152268" progId="Equation.DSMT4">
                  <p:embed/>
                </p:oleObj>
              </mc:Choice>
              <mc:Fallback>
                <p:oleObj name="Equation" r:id="rId13" imgW="152268" imgH="152268" progId="Equation.DSMT4">
                  <p:embed/>
                  <p:pic>
                    <p:nvPicPr>
                      <p:cNvPr id="0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5056188"/>
                        <a:ext cx="476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24"/>
          <p:cNvSpPr>
            <a:spLocks noChangeArrowheads="1"/>
          </p:cNvSpPr>
          <p:nvPr/>
        </p:nvSpPr>
        <p:spPr bwMode="auto">
          <a:xfrm>
            <a:off x="657225" y="4575175"/>
            <a:ext cx="79740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zh-CN" sz="28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Pour comparer un ensemble avec un autre ensemble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zh-CN" sz="28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on utilise les deux symboles :  </a:t>
            </a:r>
            <a:endParaRPr lang="fr-FR" altLang="zh-CN" sz="28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135" name="Rectangle 26"/>
          <p:cNvSpPr>
            <a:spLocks noChangeArrowheads="1"/>
          </p:cNvSpPr>
          <p:nvPr/>
        </p:nvSpPr>
        <p:spPr bwMode="auto">
          <a:xfrm>
            <a:off x="90488" y="72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0975" algn="l"/>
                <a:tab pos="3330575" algn="l"/>
              </a:tabLst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0975" algn="l"/>
                <a:tab pos="3330575" algn="l"/>
              </a:tabLst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0975" algn="l"/>
                <a:tab pos="3330575" algn="l"/>
              </a:tabLst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09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09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5136" name="Objet 18"/>
          <p:cNvGraphicFramePr>
            <a:graphicFrameLocks noChangeAspect="1"/>
          </p:cNvGraphicFramePr>
          <p:nvPr/>
        </p:nvGraphicFramePr>
        <p:xfrm>
          <a:off x="1763713" y="5715000"/>
          <a:ext cx="14398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15" imgW="558558" imgH="253890" progId="Equation.DSMT4">
                  <p:embed/>
                </p:oleObj>
              </mc:Choice>
              <mc:Fallback>
                <p:oleObj name="Equation" r:id="rId15" imgW="558558" imgH="253890" progId="Equation.DSMT4">
                  <p:embed/>
                  <p:pic>
                    <p:nvPicPr>
                      <p:cNvPr id="0" name="Obje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715000"/>
                        <a:ext cx="14398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t 2"/>
          <p:cNvGraphicFramePr>
            <a:graphicFrameLocks noChangeAspect="1"/>
          </p:cNvGraphicFramePr>
          <p:nvPr/>
        </p:nvGraphicFramePr>
        <p:xfrm>
          <a:off x="3779838" y="5842000"/>
          <a:ext cx="333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17" imgW="164814" imgH="177492" progId="Equation.DSMT4">
                  <p:embed/>
                </p:oleObj>
              </mc:Choice>
              <mc:Fallback>
                <p:oleObj name="Equation" r:id="rId17" imgW="164814" imgH="177492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842000"/>
                        <a:ext cx="3333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 Box 45"/>
          <p:cNvSpPr txBox="1">
            <a:spLocks noChangeArrowheads="1"/>
          </p:cNvSpPr>
          <p:nvPr/>
        </p:nvSpPr>
        <p:spPr bwMode="auto">
          <a:xfrm>
            <a:off x="4367213" y="5783263"/>
            <a:ext cx="5905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/>
              <a:t>et</a:t>
            </a:r>
          </a:p>
        </p:txBody>
      </p:sp>
      <p:graphicFrame>
        <p:nvGraphicFramePr>
          <p:cNvPr id="5139" name="Objet 27"/>
          <p:cNvGraphicFramePr>
            <a:graphicFrameLocks noChangeAspect="1"/>
          </p:cNvGraphicFramePr>
          <p:nvPr/>
        </p:nvGraphicFramePr>
        <p:xfrm>
          <a:off x="4932363" y="5097463"/>
          <a:ext cx="7778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19" imgW="152202" imgH="126835" progId="Equation.DSMT4">
                  <p:embed/>
                </p:oleObj>
              </mc:Choice>
              <mc:Fallback>
                <p:oleObj name="Equation" r:id="rId19" imgW="152202" imgH="126835" progId="Equation.DSMT4">
                  <p:embed/>
                  <p:pic>
                    <p:nvPicPr>
                      <p:cNvPr id="0" name="Obje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097463"/>
                        <a:ext cx="7778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t 28"/>
          <p:cNvGraphicFramePr>
            <a:graphicFrameLocks noChangeAspect="1"/>
          </p:cNvGraphicFramePr>
          <p:nvPr/>
        </p:nvGraphicFramePr>
        <p:xfrm>
          <a:off x="5132388" y="5783263"/>
          <a:ext cx="14398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20" imgW="558558" imgH="253890" progId="Equation.DSMT4">
                  <p:embed/>
                </p:oleObj>
              </mc:Choice>
              <mc:Fallback>
                <p:oleObj name="Equation" r:id="rId20" imgW="558558" imgH="253890" progId="Equation.DSMT4">
                  <p:embed/>
                  <p:pic>
                    <p:nvPicPr>
                      <p:cNvPr id="0" name="Obje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5783263"/>
                        <a:ext cx="143986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t 2"/>
          <p:cNvGraphicFramePr>
            <a:graphicFrameLocks noChangeAspect="1"/>
          </p:cNvGraphicFramePr>
          <p:nvPr/>
        </p:nvGraphicFramePr>
        <p:xfrm>
          <a:off x="7031038" y="5808663"/>
          <a:ext cx="4937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21" imgW="203024" imgH="203024" progId="Equation.DSMT4">
                  <p:embed/>
                </p:oleObj>
              </mc:Choice>
              <mc:Fallback>
                <p:oleObj name="Equation" r:id="rId21" imgW="203024" imgH="203024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38" y="5808663"/>
                        <a:ext cx="4937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Text Box 45"/>
          <p:cNvSpPr txBox="1">
            <a:spLocks noChangeArrowheads="1"/>
          </p:cNvSpPr>
          <p:nvPr/>
        </p:nvSpPr>
        <p:spPr bwMode="auto">
          <a:xfrm>
            <a:off x="5614988" y="4945063"/>
            <a:ext cx="5905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/>
              <a:t>et</a:t>
            </a:r>
          </a:p>
        </p:txBody>
      </p:sp>
      <p:graphicFrame>
        <p:nvGraphicFramePr>
          <p:cNvPr id="5143" name="Objet 32"/>
          <p:cNvGraphicFramePr>
            <a:graphicFrameLocks noChangeAspect="1"/>
          </p:cNvGraphicFramePr>
          <p:nvPr/>
        </p:nvGraphicFramePr>
        <p:xfrm>
          <a:off x="6457950" y="5827713"/>
          <a:ext cx="7778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23" imgW="152268" imgH="152268" progId="Equation.DSMT4">
                  <p:embed/>
                </p:oleObj>
              </mc:Choice>
              <mc:Fallback>
                <p:oleObj name="Equation" r:id="rId23" imgW="152268" imgH="152268" progId="Equation.DSMT4">
                  <p:embed/>
                  <p:pic>
                    <p:nvPicPr>
                      <p:cNvPr id="0" name="Obje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5827713"/>
                        <a:ext cx="77787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4" name="Text Box 45"/>
          <p:cNvSpPr txBox="1">
            <a:spLocks noChangeArrowheads="1"/>
          </p:cNvSpPr>
          <p:nvPr/>
        </p:nvSpPr>
        <p:spPr bwMode="auto">
          <a:xfrm>
            <a:off x="688975" y="5783263"/>
            <a:ext cx="936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/>
              <a:t>EX:</a:t>
            </a:r>
          </a:p>
        </p:txBody>
      </p:sp>
      <p:pic>
        <p:nvPicPr>
          <p:cNvPr id="5145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6" name="Text Box 45"/>
          <p:cNvSpPr txBox="1">
            <a:spLocks noChangeArrowheads="1"/>
          </p:cNvSpPr>
          <p:nvPr/>
        </p:nvSpPr>
        <p:spPr bwMode="auto">
          <a:xfrm>
            <a:off x="2801938" y="2522538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147" name="Text Box 45"/>
          <p:cNvSpPr txBox="1">
            <a:spLocks noChangeArrowheads="1"/>
          </p:cNvSpPr>
          <p:nvPr/>
        </p:nvSpPr>
        <p:spPr bwMode="auto">
          <a:xfrm>
            <a:off x="3910013" y="2333625"/>
            <a:ext cx="7524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148" name="Text Box 45"/>
          <p:cNvSpPr txBox="1">
            <a:spLocks noChangeArrowheads="1"/>
          </p:cNvSpPr>
          <p:nvPr/>
        </p:nvSpPr>
        <p:spPr bwMode="auto">
          <a:xfrm>
            <a:off x="5534025" y="2600325"/>
            <a:ext cx="1041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5149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5" grpId="0"/>
      <p:bldP spid="5125" grpId="1"/>
      <p:bldP spid="3" grpId="0" animBg="1"/>
      <p:bldP spid="4" grpId="0" animBg="1"/>
      <p:bldP spid="11" grpId="0" animBg="1"/>
      <p:bldP spid="5134" grpId="0"/>
      <p:bldP spid="5138" grpId="0"/>
      <p:bldP spid="5142" grpId="0"/>
      <p:bldP spid="5144" grpId="0"/>
      <p:bldP spid="5146" grpId="0"/>
      <p:bldP spid="5147" grpId="0"/>
      <p:bldP spid="5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7025" y="476250"/>
            <a:ext cx="23209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Exercice01:</a:t>
            </a:r>
            <a:endParaRPr lang="fr-FR" altLang="fr-FR" sz="1100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39750" y="908050"/>
            <a:ext cx="785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chemeClr val="tx1"/>
                </a:solidFill>
                <a:latin typeface="Times New Roman" pitchFamily="18" charset="0"/>
              </a:rPr>
              <a:t>Compléter  les expressions suivantes à l’aide des symboles  : </a:t>
            </a:r>
          </a:p>
        </p:txBody>
      </p:sp>
      <p:sp>
        <p:nvSpPr>
          <p:cNvPr id="6148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9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439738" y="4005263"/>
            <a:ext cx="19923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Solutions</a:t>
            </a:r>
            <a:r>
              <a:rPr lang="fr-FR" altLang="fr-FR" sz="2800"/>
              <a:t>:</a:t>
            </a:r>
            <a:endParaRPr lang="fr-FR" altLang="fr-FR" sz="1200"/>
          </a:p>
        </p:txBody>
      </p:sp>
      <p:graphicFrame>
        <p:nvGraphicFramePr>
          <p:cNvPr id="6151" name="Objet 3"/>
          <p:cNvGraphicFramePr>
            <a:graphicFrameLocks noChangeAspect="1"/>
          </p:cNvGraphicFramePr>
          <p:nvPr/>
        </p:nvGraphicFramePr>
        <p:xfrm>
          <a:off x="684213" y="1401763"/>
          <a:ext cx="2714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" name="Equation" r:id="rId3" imgW="126725" imgH="126725" progId="Equation.DSMT4">
                  <p:embed/>
                </p:oleObj>
              </mc:Choice>
              <mc:Fallback>
                <p:oleObj name="Equation" r:id="rId3" imgW="126725" imgH="126725" progId="Equation.DSMT4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01763"/>
                        <a:ext cx="27146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"/>
          <p:cNvSpPr>
            <a:spLocks noChangeArrowheads="1"/>
          </p:cNvSpPr>
          <p:nvPr/>
        </p:nvSpPr>
        <p:spPr bwMode="auto">
          <a:xfrm>
            <a:off x="2082800" y="1806575"/>
            <a:ext cx="458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153" name="Objet 4"/>
          <p:cNvGraphicFramePr>
            <a:graphicFrameLocks noChangeAspect="1"/>
          </p:cNvGraphicFramePr>
          <p:nvPr/>
        </p:nvGraphicFramePr>
        <p:xfrm>
          <a:off x="1187450" y="1377950"/>
          <a:ext cx="2714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" name="Equation" r:id="rId5" imgW="126835" imgH="152202" progId="Equation.DSMT4">
                  <p:embed/>
                </p:oleObj>
              </mc:Choice>
              <mc:Fallback>
                <p:oleObj name="Equation" r:id="rId5" imgW="126835" imgH="152202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377950"/>
                        <a:ext cx="27146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"/>
          <p:cNvSpPr>
            <a:spLocks noChangeArrowheads="1"/>
          </p:cNvSpPr>
          <p:nvPr/>
        </p:nvSpPr>
        <p:spPr bwMode="auto">
          <a:xfrm>
            <a:off x="1524000" y="1309688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155" name="Objet 59"/>
          <p:cNvGraphicFramePr>
            <a:graphicFrameLocks noChangeAspect="1"/>
          </p:cNvGraphicFramePr>
          <p:nvPr/>
        </p:nvGraphicFramePr>
        <p:xfrm>
          <a:off x="1916113" y="1416050"/>
          <a:ext cx="3254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" name="Equation" r:id="rId7" imgW="152202" imgH="126835" progId="Equation.DSMT4">
                  <p:embed/>
                </p:oleObj>
              </mc:Choice>
              <mc:Fallback>
                <p:oleObj name="Equation" r:id="rId7" imgW="152202" imgH="126835" progId="Equation.DSMT4">
                  <p:embed/>
                  <p:pic>
                    <p:nvPicPr>
                      <p:cNvPr id="0" name="Obje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1416050"/>
                        <a:ext cx="325437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1"/>
          <p:cNvSpPr>
            <a:spLocks noChangeArrowheads="1"/>
          </p:cNvSpPr>
          <p:nvPr/>
        </p:nvSpPr>
        <p:spPr bwMode="auto">
          <a:xfrm>
            <a:off x="2325688" y="1309688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157" name="Objet 61"/>
          <p:cNvGraphicFramePr>
            <a:graphicFrameLocks noChangeAspect="1"/>
          </p:cNvGraphicFramePr>
          <p:nvPr/>
        </p:nvGraphicFramePr>
        <p:xfrm>
          <a:off x="2730500" y="1377950"/>
          <a:ext cx="3254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" name="Equation" r:id="rId9" imgW="152268" imgH="152268" progId="Equation.DSMT4">
                  <p:embed/>
                </p:oleObj>
              </mc:Choice>
              <mc:Fallback>
                <p:oleObj name="Equation" r:id="rId9" imgW="152268" imgH="152268" progId="Equation.DSMT4">
                  <p:embed/>
                  <p:pic>
                    <p:nvPicPr>
                      <p:cNvPr id="0" name="Obje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1377950"/>
                        <a:ext cx="3254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59" name="Rectangle 4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161" name="Objet 12"/>
          <p:cNvGraphicFramePr>
            <a:graphicFrameLocks noChangeAspect="1"/>
          </p:cNvGraphicFramePr>
          <p:nvPr/>
        </p:nvGraphicFramePr>
        <p:xfrm>
          <a:off x="1524000" y="1806575"/>
          <a:ext cx="4587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" name="Equation" r:id="rId11" imgW="164814" imgH="177492" progId="Equation.DSMT4">
                  <p:embed/>
                </p:oleObj>
              </mc:Choice>
              <mc:Fallback>
                <p:oleObj name="Equation" r:id="rId11" imgW="164814" imgH="177492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06575"/>
                        <a:ext cx="4587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t 13"/>
          <p:cNvGraphicFramePr>
            <a:graphicFrameLocks noChangeAspect="1"/>
          </p:cNvGraphicFramePr>
          <p:nvPr/>
        </p:nvGraphicFramePr>
        <p:xfrm>
          <a:off x="620713" y="1852613"/>
          <a:ext cx="4794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1" name="Equation" r:id="rId13" imgW="203024" imgH="164957" progId="Equation.DSMT4">
                  <p:embed/>
                </p:oleObj>
              </mc:Choice>
              <mc:Fallback>
                <p:oleObj name="Equation" r:id="rId13" imgW="203024" imgH="164957" progId="Equation.DSMT4">
                  <p:embed/>
                  <p:pic>
                    <p:nvPicPr>
                      <p:cNvPr id="0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852613"/>
                        <a:ext cx="4794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t 14"/>
          <p:cNvGraphicFramePr>
            <a:graphicFrameLocks noChangeAspect="1"/>
          </p:cNvGraphicFramePr>
          <p:nvPr/>
        </p:nvGraphicFramePr>
        <p:xfrm>
          <a:off x="3771900" y="1817688"/>
          <a:ext cx="457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" name="Equation" r:id="rId15" imgW="164814" imgH="177492" progId="Equation.DSMT4">
                  <p:embed/>
                </p:oleObj>
              </mc:Choice>
              <mc:Fallback>
                <p:oleObj name="Equation" r:id="rId15" imgW="164814" imgH="177492" progId="Equation.DSMT4">
                  <p:embed/>
                  <p:pic>
                    <p:nvPicPr>
                      <p:cNvPr id="0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817688"/>
                        <a:ext cx="457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" name="Objet 15"/>
          <p:cNvGraphicFramePr>
            <a:graphicFrameLocks noChangeAspect="1"/>
          </p:cNvGraphicFramePr>
          <p:nvPr/>
        </p:nvGraphicFramePr>
        <p:xfrm>
          <a:off x="2811463" y="1771650"/>
          <a:ext cx="5937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" name="Equation" r:id="rId17" imgW="152334" imgH="393529" progId="Equation.DSMT4">
                  <p:embed/>
                </p:oleObj>
              </mc:Choice>
              <mc:Fallback>
                <p:oleObj name="Equation" r:id="rId17" imgW="152334" imgH="393529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1771650"/>
                        <a:ext cx="5937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5" name="Rectangle 1"/>
          <p:cNvSpPr>
            <a:spLocks noChangeArrowheads="1"/>
          </p:cNvSpPr>
          <p:nvPr/>
        </p:nvSpPr>
        <p:spPr bwMode="auto">
          <a:xfrm>
            <a:off x="7146925" y="1806575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166" name="Objet 72"/>
          <p:cNvGraphicFramePr>
            <a:graphicFrameLocks noChangeAspect="1"/>
          </p:cNvGraphicFramePr>
          <p:nvPr/>
        </p:nvGraphicFramePr>
        <p:xfrm>
          <a:off x="6273800" y="1806575"/>
          <a:ext cx="4603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" name="Equation" r:id="rId19" imgW="164814" imgH="177492" progId="Equation.DSMT4">
                  <p:embed/>
                </p:oleObj>
              </mc:Choice>
              <mc:Fallback>
                <p:oleObj name="Equation" r:id="rId19" imgW="164814" imgH="177492" progId="Equation.DSMT4">
                  <p:embed/>
                  <p:pic>
                    <p:nvPicPr>
                      <p:cNvPr id="0" name="Obje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1806575"/>
                        <a:ext cx="4603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7" name="Objet 73"/>
          <p:cNvGraphicFramePr>
            <a:graphicFrameLocks noChangeAspect="1"/>
          </p:cNvGraphicFramePr>
          <p:nvPr/>
        </p:nvGraphicFramePr>
        <p:xfrm>
          <a:off x="5157788" y="1806575"/>
          <a:ext cx="5699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" name="Equation" r:id="rId20" imgW="241091" imgH="215713" progId="Equation.DSMT4">
                  <p:embed/>
                </p:oleObj>
              </mc:Choice>
              <mc:Fallback>
                <p:oleObj name="Equation" r:id="rId20" imgW="241091" imgH="215713" progId="Equation.DSMT4">
                  <p:embed/>
                  <p:pic>
                    <p:nvPicPr>
                      <p:cNvPr id="0" name="Obje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1806575"/>
                        <a:ext cx="56991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8" name="Objet 74"/>
          <p:cNvGraphicFramePr>
            <a:graphicFrameLocks noChangeAspect="1"/>
          </p:cNvGraphicFramePr>
          <p:nvPr/>
        </p:nvGraphicFramePr>
        <p:xfrm>
          <a:off x="8256588" y="1828800"/>
          <a:ext cx="457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6" name="Equation" r:id="rId22" imgW="164814" imgH="177492" progId="Equation.DSMT4">
                  <p:embed/>
                </p:oleObj>
              </mc:Choice>
              <mc:Fallback>
                <p:oleObj name="Equation" r:id="rId22" imgW="164814" imgH="177492" progId="Equation.DSMT4">
                  <p:embed/>
                  <p:pic>
                    <p:nvPicPr>
                      <p:cNvPr id="0" name="Obje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1828800"/>
                        <a:ext cx="457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9" name="Objet 75"/>
          <p:cNvGraphicFramePr>
            <a:graphicFrameLocks noChangeAspect="1"/>
          </p:cNvGraphicFramePr>
          <p:nvPr/>
        </p:nvGraphicFramePr>
        <p:xfrm>
          <a:off x="7613650" y="1722438"/>
          <a:ext cx="36671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" name="Equation" r:id="rId23" imgW="152334" imgH="393529" progId="Equation.DSMT4">
                  <p:embed/>
                </p:oleObj>
              </mc:Choice>
              <mc:Fallback>
                <p:oleObj name="Equation" r:id="rId23" imgW="152334" imgH="393529" progId="Equation.DSMT4">
                  <p:embed/>
                  <p:pic>
                    <p:nvPicPr>
                      <p:cNvPr id="0" name="Obje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1722438"/>
                        <a:ext cx="366713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Rectangle 1"/>
          <p:cNvSpPr>
            <a:spLocks noChangeArrowheads="1"/>
          </p:cNvSpPr>
          <p:nvPr/>
        </p:nvSpPr>
        <p:spPr bwMode="auto">
          <a:xfrm>
            <a:off x="4381500" y="1819275"/>
            <a:ext cx="46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sp>
        <p:nvSpPr>
          <p:cNvPr id="6171" name="Rectangle 1"/>
          <p:cNvSpPr>
            <a:spLocks noChangeArrowheads="1"/>
          </p:cNvSpPr>
          <p:nvPr/>
        </p:nvSpPr>
        <p:spPr bwMode="auto">
          <a:xfrm>
            <a:off x="2082800" y="265906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172" name="Objet 78"/>
          <p:cNvGraphicFramePr>
            <a:graphicFrameLocks noChangeAspect="1"/>
          </p:cNvGraphicFramePr>
          <p:nvPr/>
        </p:nvGraphicFramePr>
        <p:xfrm>
          <a:off x="1563688" y="2659063"/>
          <a:ext cx="4587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" name="Equation" r:id="rId25" imgW="164814" imgH="177492" progId="Equation.DSMT4">
                  <p:embed/>
                </p:oleObj>
              </mc:Choice>
              <mc:Fallback>
                <p:oleObj name="Equation" r:id="rId25" imgW="164814" imgH="177492" progId="Equation.DSMT4">
                  <p:embed/>
                  <p:pic>
                    <p:nvPicPr>
                      <p:cNvPr id="0" name="Obje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2659063"/>
                        <a:ext cx="45878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3" name="Objet 79"/>
          <p:cNvGraphicFramePr>
            <a:graphicFrameLocks noChangeAspect="1"/>
          </p:cNvGraphicFramePr>
          <p:nvPr/>
        </p:nvGraphicFramePr>
        <p:xfrm>
          <a:off x="515938" y="2690813"/>
          <a:ext cx="8175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9" name="Equation" r:id="rId26" imgW="469696" imgH="177723" progId="Equation.DSMT4">
                  <p:embed/>
                </p:oleObj>
              </mc:Choice>
              <mc:Fallback>
                <p:oleObj name="Equation" r:id="rId26" imgW="469696" imgH="177723" progId="Equation.DSMT4">
                  <p:embed/>
                  <p:pic>
                    <p:nvPicPr>
                      <p:cNvPr id="0" name="Obje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690813"/>
                        <a:ext cx="81756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4" name="Objet 80"/>
          <p:cNvGraphicFramePr>
            <a:graphicFrameLocks noChangeAspect="1"/>
          </p:cNvGraphicFramePr>
          <p:nvPr/>
        </p:nvGraphicFramePr>
        <p:xfrm>
          <a:off x="3744913" y="2659063"/>
          <a:ext cx="457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0" name="Equation" r:id="rId28" imgW="164814" imgH="177492" progId="Equation.DSMT4">
                  <p:embed/>
                </p:oleObj>
              </mc:Choice>
              <mc:Fallback>
                <p:oleObj name="Equation" r:id="rId28" imgW="164814" imgH="177492" progId="Equation.DSMT4">
                  <p:embed/>
                  <p:pic>
                    <p:nvPicPr>
                      <p:cNvPr id="0" name="Obje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2659063"/>
                        <a:ext cx="457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5" name="Objet 81"/>
          <p:cNvGraphicFramePr>
            <a:graphicFrameLocks noChangeAspect="1"/>
          </p:cNvGraphicFramePr>
          <p:nvPr/>
        </p:nvGraphicFramePr>
        <p:xfrm>
          <a:off x="2662238" y="2633663"/>
          <a:ext cx="7858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1" name="Equation" r:id="rId29" imgW="317362" imgH="228501" progId="Equation.DSMT4">
                  <p:embed/>
                </p:oleObj>
              </mc:Choice>
              <mc:Fallback>
                <p:oleObj name="Equation" r:id="rId29" imgW="317362" imgH="228501" progId="Equation.DSMT4">
                  <p:embed/>
                  <p:pic>
                    <p:nvPicPr>
                      <p:cNvPr id="0" name="Obje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2633663"/>
                        <a:ext cx="7858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6" name="Rectangle 1"/>
          <p:cNvSpPr>
            <a:spLocks noChangeArrowheads="1"/>
          </p:cNvSpPr>
          <p:nvPr/>
        </p:nvSpPr>
        <p:spPr bwMode="auto">
          <a:xfrm>
            <a:off x="7080250" y="2678113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177" name="Objet 83"/>
          <p:cNvGraphicFramePr>
            <a:graphicFrameLocks noChangeAspect="1"/>
          </p:cNvGraphicFramePr>
          <p:nvPr/>
        </p:nvGraphicFramePr>
        <p:xfrm>
          <a:off x="6300788" y="2690813"/>
          <a:ext cx="4587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" name="Equation" r:id="rId31" imgW="164814" imgH="177492" progId="Equation.DSMT4">
                  <p:embed/>
                </p:oleObj>
              </mc:Choice>
              <mc:Fallback>
                <p:oleObj name="Equation" r:id="rId31" imgW="164814" imgH="177492" progId="Equation.DSMT4">
                  <p:embed/>
                  <p:pic>
                    <p:nvPicPr>
                      <p:cNvPr id="0" name="Obje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690813"/>
                        <a:ext cx="45878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8" name="Objet 84"/>
          <p:cNvGraphicFramePr>
            <a:graphicFrameLocks noChangeAspect="1"/>
          </p:cNvGraphicFramePr>
          <p:nvPr/>
        </p:nvGraphicFramePr>
        <p:xfrm>
          <a:off x="5086350" y="2695575"/>
          <a:ext cx="7524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" name="Equation" r:id="rId32" imgW="317225" imgH="203024" progId="Equation.DSMT4">
                  <p:embed/>
                </p:oleObj>
              </mc:Choice>
              <mc:Fallback>
                <p:oleObj name="Equation" r:id="rId32" imgW="317225" imgH="203024" progId="Equation.DSMT4">
                  <p:embed/>
                  <p:pic>
                    <p:nvPicPr>
                      <p:cNvPr id="0" name="Obje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2695575"/>
                        <a:ext cx="7524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9" name="Objet 85"/>
          <p:cNvGraphicFramePr>
            <a:graphicFrameLocks noChangeAspect="1"/>
          </p:cNvGraphicFramePr>
          <p:nvPr/>
        </p:nvGraphicFramePr>
        <p:xfrm>
          <a:off x="8247063" y="2713038"/>
          <a:ext cx="4556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" name="Equation" r:id="rId34" imgW="164814" imgH="177492" progId="Equation.DSMT4">
                  <p:embed/>
                </p:oleObj>
              </mc:Choice>
              <mc:Fallback>
                <p:oleObj name="Equation" r:id="rId34" imgW="164814" imgH="177492" progId="Equation.DSMT4">
                  <p:embed/>
                  <p:pic>
                    <p:nvPicPr>
                      <p:cNvPr id="0" name="Obje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7063" y="2713038"/>
                        <a:ext cx="45561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0" name="Objet 86"/>
          <p:cNvGraphicFramePr>
            <a:graphicFrameLocks noChangeAspect="1"/>
          </p:cNvGraphicFramePr>
          <p:nvPr/>
        </p:nvGraphicFramePr>
        <p:xfrm>
          <a:off x="7585075" y="2781300"/>
          <a:ext cx="3889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" name="Equation" r:id="rId35" imgW="139700" imgH="139700" progId="Equation.DSMT4">
                  <p:embed/>
                </p:oleObj>
              </mc:Choice>
              <mc:Fallback>
                <p:oleObj name="Equation" r:id="rId35" imgW="139700" imgH="139700" progId="Equation.DSMT4">
                  <p:embed/>
                  <p:pic>
                    <p:nvPicPr>
                      <p:cNvPr id="0" name="Obje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2781300"/>
                        <a:ext cx="3889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1" name="Rectangle 1"/>
          <p:cNvSpPr>
            <a:spLocks noChangeArrowheads="1"/>
          </p:cNvSpPr>
          <p:nvPr/>
        </p:nvSpPr>
        <p:spPr bwMode="auto">
          <a:xfrm>
            <a:off x="4359275" y="2690813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sp>
        <p:nvSpPr>
          <p:cNvPr id="6182" name="Rectangle 1"/>
          <p:cNvSpPr>
            <a:spLocks noChangeArrowheads="1"/>
          </p:cNvSpPr>
          <p:nvPr/>
        </p:nvSpPr>
        <p:spPr bwMode="auto">
          <a:xfrm>
            <a:off x="2082800" y="3400425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183" name="Objet 89"/>
          <p:cNvGraphicFramePr>
            <a:graphicFrameLocks noChangeAspect="1"/>
          </p:cNvGraphicFramePr>
          <p:nvPr/>
        </p:nvGraphicFramePr>
        <p:xfrm>
          <a:off x="1506538" y="3400425"/>
          <a:ext cx="4603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6" name="Equation" r:id="rId37" imgW="164814" imgH="177492" progId="Equation.DSMT4">
                  <p:embed/>
                </p:oleObj>
              </mc:Choice>
              <mc:Fallback>
                <p:oleObj name="Equation" r:id="rId37" imgW="164814" imgH="177492" progId="Equation.DSMT4">
                  <p:embed/>
                  <p:pic>
                    <p:nvPicPr>
                      <p:cNvPr id="0" name="Obje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3400425"/>
                        <a:ext cx="4603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4" name="Objet 90"/>
          <p:cNvGraphicFramePr>
            <a:graphicFrameLocks noChangeAspect="1"/>
          </p:cNvGraphicFramePr>
          <p:nvPr/>
        </p:nvGraphicFramePr>
        <p:xfrm>
          <a:off x="481013" y="3373438"/>
          <a:ext cx="10302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" name="Equation" r:id="rId38" imgW="482391" imgH="253890" progId="Equation.DSMT4">
                  <p:embed/>
                </p:oleObj>
              </mc:Choice>
              <mc:Fallback>
                <p:oleObj name="Equation" r:id="rId38" imgW="482391" imgH="253890" progId="Equation.DSMT4">
                  <p:embed/>
                  <p:pic>
                    <p:nvPicPr>
                      <p:cNvPr id="0" name="Obje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3373438"/>
                        <a:ext cx="10302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" name="Objet 91"/>
          <p:cNvGraphicFramePr>
            <a:graphicFrameLocks noChangeAspect="1"/>
          </p:cNvGraphicFramePr>
          <p:nvPr/>
        </p:nvGraphicFramePr>
        <p:xfrm>
          <a:off x="3730625" y="3346450"/>
          <a:ext cx="5619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" name="Equation" r:id="rId40" imgW="203024" imgH="203024" progId="Equation.DSMT4">
                  <p:embed/>
                </p:oleObj>
              </mc:Choice>
              <mc:Fallback>
                <p:oleObj name="Equation" r:id="rId40" imgW="203024" imgH="203024" progId="Equation.DSMT4">
                  <p:embed/>
                  <p:pic>
                    <p:nvPicPr>
                      <p:cNvPr id="0" name="Obje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3346450"/>
                        <a:ext cx="5619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6" name="Rectangle 1"/>
          <p:cNvSpPr>
            <a:spLocks noChangeArrowheads="1"/>
          </p:cNvSpPr>
          <p:nvPr/>
        </p:nvSpPr>
        <p:spPr bwMode="auto">
          <a:xfrm>
            <a:off x="7080250" y="3432175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187" name="Objet 95"/>
          <p:cNvGraphicFramePr>
            <a:graphicFrameLocks noChangeAspect="1"/>
          </p:cNvGraphicFramePr>
          <p:nvPr/>
        </p:nvGraphicFramePr>
        <p:xfrm>
          <a:off x="5076825" y="3436938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" name="Equation" r:id="rId42" imgW="126725" imgH="177415" progId="Equation.DSMT4">
                  <p:embed/>
                </p:oleObj>
              </mc:Choice>
              <mc:Fallback>
                <p:oleObj name="Equation" r:id="rId42" imgW="126725" imgH="177415" progId="Equation.DSMT4">
                  <p:embed/>
                  <p:pic>
                    <p:nvPicPr>
                      <p:cNvPr id="0" name="Obje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436938"/>
                        <a:ext cx="2984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8" name="Objet 96"/>
          <p:cNvGraphicFramePr>
            <a:graphicFrameLocks noChangeAspect="1"/>
          </p:cNvGraphicFramePr>
          <p:nvPr/>
        </p:nvGraphicFramePr>
        <p:xfrm>
          <a:off x="8256588" y="3473450"/>
          <a:ext cx="457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0" name="Equation" r:id="rId44" imgW="164814" imgH="177492" progId="Equation.DSMT4">
                  <p:embed/>
                </p:oleObj>
              </mc:Choice>
              <mc:Fallback>
                <p:oleObj name="Equation" r:id="rId44" imgW="164814" imgH="177492" progId="Equation.DSMT4">
                  <p:embed/>
                  <p:pic>
                    <p:nvPicPr>
                      <p:cNvPr id="0" name="Obje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3473450"/>
                        <a:ext cx="457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9" name="Objet 97"/>
          <p:cNvGraphicFramePr>
            <a:graphicFrameLocks noChangeAspect="1"/>
          </p:cNvGraphicFramePr>
          <p:nvPr/>
        </p:nvGraphicFramePr>
        <p:xfrm>
          <a:off x="7564438" y="3448050"/>
          <a:ext cx="3190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" name="Equation" r:id="rId46" imgW="114102" imgH="177492" progId="Equation.DSMT4">
                  <p:embed/>
                </p:oleObj>
              </mc:Choice>
              <mc:Fallback>
                <p:oleObj name="Equation" r:id="rId46" imgW="114102" imgH="177492" progId="Equation.DSMT4">
                  <p:embed/>
                  <p:pic>
                    <p:nvPicPr>
                      <p:cNvPr id="0" name="Obje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3448050"/>
                        <a:ext cx="319087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0" name="Rectangle 1"/>
          <p:cNvSpPr>
            <a:spLocks noChangeArrowheads="1"/>
          </p:cNvSpPr>
          <p:nvPr/>
        </p:nvSpPr>
        <p:spPr bwMode="auto">
          <a:xfrm>
            <a:off x="4303713" y="3444875"/>
            <a:ext cx="46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191" name="Objet 1"/>
          <p:cNvGraphicFramePr>
            <a:graphicFrameLocks noChangeAspect="1"/>
          </p:cNvGraphicFramePr>
          <p:nvPr/>
        </p:nvGraphicFramePr>
        <p:xfrm>
          <a:off x="2479675" y="3371850"/>
          <a:ext cx="11080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" name="Equation" r:id="rId48" imgW="469696" imgH="253890" progId="Equation.DSMT4">
                  <p:embed/>
                </p:oleObj>
              </mc:Choice>
              <mc:Fallback>
                <p:oleObj name="Equation" r:id="rId48" imgW="469696" imgH="253890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3371850"/>
                        <a:ext cx="11080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2" name="Objet 2"/>
          <p:cNvGraphicFramePr>
            <a:graphicFrameLocks noChangeAspect="1"/>
          </p:cNvGraphicFramePr>
          <p:nvPr/>
        </p:nvGraphicFramePr>
        <p:xfrm>
          <a:off x="5724525" y="3444875"/>
          <a:ext cx="12604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" name="Equation" r:id="rId50" imgW="660113" imgH="253890" progId="Equation.DSMT4">
                  <p:embed/>
                </p:oleObj>
              </mc:Choice>
              <mc:Fallback>
                <p:oleObj name="Equation" r:id="rId50" imgW="660113" imgH="253890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444875"/>
                        <a:ext cx="12604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3" name="Rectangle 1"/>
          <p:cNvSpPr>
            <a:spLocks noChangeArrowheads="1"/>
          </p:cNvSpPr>
          <p:nvPr/>
        </p:nvSpPr>
        <p:spPr bwMode="auto">
          <a:xfrm>
            <a:off x="2189163" y="4532313"/>
            <a:ext cx="45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194" name="Objet 12"/>
          <p:cNvGraphicFramePr>
            <a:graphicFrameLocks noChangeAspect="1"/>
          </p:cNvGraphicFramePr>
          <p:nvPr/>
        </p:nvGraphicFramePr>
        <p:xfrm>
          <a:off x="1509713" y="4521200"/>
          <a:ext cx="4587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" name="Equation" r:id="rId52" imgW="164814" imgH="177492" progId="Equation.DSMT4">
                  <p:embed/>
                </p:oleObj>
              </mc:Choice>
              <mc:Fallback>
                <p:oleObj name="Equation" r:id="rId52" imgW="164814" imgH="177492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4521200"/>
                        <a:ext cx="458787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" name="Objet 13"/>
          <p:cNvGraphicFramePr>
            <a:graphicFrameLocks noChangeAspect="1"/>
          </p:cNvGraphicFramePr>
          <p:nvPr/>
        </p:nvGraphicFramePr>
        <p:xfrm>
          <a:off x="455613" y="4600575"/>
          <a:ext cx="4794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" name="Equation" r:id="rId53" imgW="203024" imgH="164957" progId="Equation.DSMT4">
                  <p:embed/>
                </p:oleObj>
              </mc:Choice>
              <mc:Fallback>
                <p:oleObj name="Equation" r:id="rId53" imgW="203024" imgH="164957" progId="Equation.DSMT4">
                  <p:embed/>
                  <p:pic>
                    <p:nvPicPr>
                      <p:cNvPr id="0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4600575"/>
                        <a:ext cx="4794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6" name="Objet 14"/>
          <p:cNvGraphicFramePr>
            <a:graphicFrameLocks noChangeAspect="1"/>
          </p:cNvGraphicFramePr>
          <p:nvPr/>
        </p:nvGraphicFramePr>
        <p:xfrm>
          <a:off x="3846513" y="4532313"/>
          <a:ext cx="457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" name="Equation" r:id="rId54" imgW="164814" imgH="177492" progId="Equation.DSMT4">
                  <p:embed/>
                </p:oleObj>
              </mc:Choice>
              <mc:Fallback>
                <p:oleObj name="Equation" r:id="rId54" imgW="164814" imgH="177492" progId="Equation.DSMT4">
                  <p:embed/>
                  <p:pic>
                    <p:nvPicPr>
                      <p:cNvPr id="0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4532313"/>
                        <a:ext cx="457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7" name="Objet 15"/>
          <p:cNvGraphicFramePr>
            <a:graphicFrameLocks noChangeAspect="1"/>
          </p:cNvGraphicFramePr>
          <p:nvPr/>
        </p:nvGraphicFramePr>
        <p:xfrm>
          <a:off x="2843213" y="4508500"/>
          <a:ext cx="5207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" name="Equation" r:id="rId55" imgW="152334" imgH="393529" progId="Equation.DSMT4">
                  <p:embed/>
                </p:oleObj>
              </mc:Choice>
              <mc:Fallback>
                <p:oleObj name="Equation" r:id="rId55" imgW="152334" imgH="393529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508500"/>
                        <a:ext cx="5207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8" name="Rectangle 1"/>
          <p:cNvSpPr>
            <a:spLocks noChangeArrowheads="1"/>
          </p:cNvSpPr>
          <p:nvPr/>
        </p:nvSpPr>
        <p:spPr bwMode="auto">
          <a:xfrm>
            <a:off x="6605588" y="4521200"/>
            <a:ext cx="45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199" name="Objet 72"/>
          <p:cNvGraphicFramePr>
            <a:graphicFrameLocks noChangeAspect="1"/>
          </p:cNvGraphicFramePr>
          <p:nvPr/>
        </p:nvGraphicFramePr>
        <p:xfrm>
          <a:off x="6145213" y="4521200"/>
          <a:ext cx="4603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" name="Equation" r:id="rId56" imgW="164814" imgH="177492" progId="Equation.DSMT4">
                  <p:embed/>
                </p:oleObj>
              </mc:Choice>
              <mc:Fallback>
                <p:oleObj name="Equation" r:id="rId56" imgW="164814" imgH="177492" progId="Equation.DSMT4">
                  <p:embed/>
                  <p:pic>
                    <p:nvPicPr>
                      <p:cNvPr id="0" name="Obje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4521200"/>
                        <a:ext cx="4603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0" name="Objet 73"/>
          <p:cNvGraphicFramePr>
            <a:graphicFrameLocks noChangeAspect="1"/>
          </p:cNvGraphicFramePr>
          <p:nvPr/>
        </p:nvGraphicFramePr>
        <p:xfrm>
          <a:off x="5148263" y="4532313"/>
          <a:ext cx="5143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" name="Equation" r:id="rId57" imgW="241091" imgH="215713" progId="Equation.DSMT4">
                  <p:embed/>
                </p:oleObj>
              </mc:Choice>
              <mc:Fallback>
                <p:oleObj name="Equation" r:id="rId57" imgW="241091" imgH="215713" progId="Equation.DSMT4">
                  <p:embed/>
                  <p:pic>
                    <p:nvPicPr>
                      <p:cNvPr id="0" name="Obje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532313"/>
                        <a:ext cx="5143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1" name="Objet 74"/>
          <p:cNvGraphicFramePr>
            <a:graphicFrameLocks noChangeAspect="1"/>
          </p:cNvGraphicFramePr>
          <p:nvPr/>
        </p:nvGraphicFramePr>
        <p:xfrm>
          <a:off x="8128000" y="4495800"/>
          <a:ext cx="457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" name="Equation" r:id="rId58" imgW="164814" imgH="177492" progId="Equation.DSMT4">
                  <p:embed/>
                </p:oleObj>
              </mc:Choice>
              <mc:Fallback>
                <p:oleObj name="Equation" r:id="rId58" imgW="164814" imgH="177492" progId="Equation.DSMT4">
                  <p:embed/>
                  <p:pic>
                    <p:nvPicPr>
                      <p:cNvPr id="0" name="Obje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4495800"/>
                        <a:ext cx="457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2" name="Rectangle 1"/>
          <p:cNvSpPr>
            <a:spLocks noChangeArrowheads="1"/>
          </p:cNvSpPr>
          <p:nvPr/>
        </p:nvSpPr>
        <p:spPr bwMode="auto">
          <a:xfrm>
            <a:off x="4494213" y="4559300"/>
            <a:ext cx="46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sp>
        <p:nvSpPr>
          <p:cNvPr id="6203" name="Rectangle 1"/>
          <p:cNvSpPr>
            <a:spLocks noChangeArrowheads="1"/>
          </p:cNvSpPr>
          <p:nvPr/>
        </p:nvSpPr>
        <p:spPr bwMode="auto">
          <a:xfrm>
            <a:off x="2311400" y="5170488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204" name="Objet 78"/>
          <p:cNvGraphicFramePr>
            <a:graphicFrameLocks noChangeAspect="1"/>
          </p:cNvGraphicFramePr>
          <p:nvPr/>
        </p:nvGraphicFramePr>
        <p:xfrm>
          <a:off x="1852613" y="5170488"/>
          <a:ext cx="4587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1" name="Equation" r:id="rId59" imgW="164814" imgH="177492" progId="Equation.DSMT4">
                  <p:embed/>
                </p:oleObj>
              </mc:Choice>
              <mc:Fallback>
                <p:oleObj name="Equation" r:id="rId59" imgW="164814" imgH="177492" progId="Equation.DSMT4">
                  <p:embed/>
                  <p:pic>
                    <p:nvPicPr>
                      <p:cNvPr id="0" name="Obje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5170488"/>
                        <a:ext cx="45878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" name="Objet 79"/>
          <p:cNvGraphicFramePr>
            <a:graphicFrameLocks noChangeAspect="1"/>
          </p:cNvGraphicFramePr>
          <p:nvPr/>
        </p:nvGraphicFramePr>
        <p:xfrm>
          <a:off x="488950" y="5202238"/>
          <a:ext cx="817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2" name="Equation" r:id="rId60" imgW="469696" imgH="177723" progId="Equation.DSMT4">
                  <p:embed/>
                </p:oleObj>
              </mc:Choice>
              <mc:Fallback>
                <p:oleObj name="Equation" r:id="rId60" imgW="469696" imgH="177723" progId="Equation.DSMT4">
                  <p:embed/>
                  <p:pic>
                    <p:nvPicPr>
                      <p:cNvPr id="0" name="Obje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5202238"/>
                        <a:ext cx="8175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" name="Objet 80"/>
          <p:cNvGraphicFramePr>
            <a:graphicFrameLocks noChangeAspect="1"/>
          </p:cNvGraphicFramePr>
          <p:nvPr/>
        </p:nvGraphicFramePr>
        <p:xfrm>
          <a:off x="3862388" y="5170488"/>
          <a:ext cx="457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" name="Equation" r:id="rId61" imgW="164814" imgH="177492" progId="Equation.DSMT4">
                  <p:embed/>
                </p:oleObj>
              </mc:Choice>
              <mc:Fallback>
                <p:oleObj name="Equation" r:id="rId61" imgW="164814" imgH="177492" progId="Equation.DSMT4">
                  <p:embed/>
                  <p:pic>
                    <p:nvPicPr>
                      <p:cNvPr id="0" name="Obje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5170488"/>
                        <a:ext cx="457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7" name="Objet 81"/>
          <p:cNvGraphicFramePr>
            <a:graphicFrameLocks noChangeAspect="1"/>
          </p:cNvGraphicFramePr>
          <p:nvPr/>
        </p:nvGraphicFramePr>
        <p:xfrm>
          <a:off x="2916238" y="5199063"/>
          <a:ext cx="6381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" name="Equation" r:id="rId62" imgW="317362" imgH="228501" progId="Equation.DSMT4">
                  <p:embed/>
                </p:oleObj>
              </mc:Choice>
              <mc:Fallback>
                <p:oleObj name="Equation" r:id="rId62" imgW="317362" imgH="228501" progId="Equation.DSMT4">
                  <p:embed/>
                  <p:pic>
                    <p:nvPicPr>
                      <p:cNvPr id="0" name="Obje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199063"/>
                        <a:ext cx="6381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8" name="Rectangle 1"/>
          <p:cNvSpPr>
            <a:spLocks noChangeArrowheads="1"/>
          </p:cNvSpPr>
          <p:nvPr/>
        </p:nvSpPr>
        <p:spPr bwMode="auto">
          <a:xfrm>
            <a:off x="6754813" y="5170488"/>
            <a:ext cx="458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209" name="Objet 83"/>
          <p:cNvGraphicFramePr>
            <a:graphicFrameLocks noChangeAspect="1"/>
          </p:cNvGraphicFramePr>
          <p:nvPr/>
        </p:nvGraphicFramePr>
        <p:xfrm>
          <a:off x="6259513" y="5132388"/>
          <a:ext cx="4587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" name="Equation" r:id="rId64" imgW="164814" imgH="177492" progId="Equation.DSMT4">
                  <p:embed/>
                </p:oleObj>
              </mc:Choice>
              <mc:Fallback>
                <p:oleObj name="Equation" r:id="rId64" imgW="164814" imgH="177492" progId="Equation.DSMT4">
                  <p:embed/>
                  <p:pic>
                    <p:nvPicPr>
                      <p:cNvPr id="0" name="Obje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5132388"/>
                        <a:ext cx="45878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0" name="Objet 84"/>
          <p:cNvGraphicFramePr>
            <a:graphicFrameLocks noChangeAspect="1"/>
          </p:cNvGraphicFramePr>
          <p:nvPr/>
        </p:nvGraphicFramePr>
        <p:xfrm>
          <a:off x="5070475" y="5202238"/>
          <a:ext cx="7524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" name="Equation" r:id="rId65" imgW="317225" imgH="203024" progId="Equation.DSMT4">
                  <p:embed/>
                </p:oleObj>
              </mc:Choice>
              <mc:Fallback>
                <p:oleObj name="Equation" r:id="rId65" imgW="317225" imgH="203024" progId="Equation.DSMT4">
                  <p:embed/>
                  <p:pic>
                    <p:nvPicPr>
                      <p:cNvPr id="0" name="Obje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5202238"/>
                        <a:ext cx="7524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1" name="Objet 85"/>
          <p:cNvGraphicFramePr>
            <a:graphicFrameLocks noChangeAspect="1"/>
          </p:cNvGraphicFramePr>
          <p:nvPr/>
        </p:nvGraphicFramePr>
        <p:xfrm>
          <a:off x="8213725" y="5165725"/>
          <a:ext cx="4556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" name="Equation" r:id="rId66" imgW="164814" imgH="177492" progId="Equation.DSMT4">
                  <p:embed/>
                </p:oleObj>
              </mc:Choice>
              <mc:Fallback>
                <p:oleObj name="Equation" r:id="rId66" imgW="164814" imgH="177492" progId="Equation.DSMT4">
                  <p:embed/>
                  <p:pic>
                    <p:nvPicPr>
                      <p:cNvPr id="0" name="Obje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725" y="5165725"/>
                        <a:ext cx="4556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2" name="Objet 86"/>
          <p:cNvGraphicFramePr>
            <a:graphicFrameLocks noChangeAspect="1"/>
          </p:cNvGraphicFramePr>
          <p:nvPr/>
        </p:nvGraphicFramePr>
        <p:xfrm>
          <a:off x="7397750" y="5238750"/>
          <a:ext cx="3889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" name="Equation" r:id="rId67" imgW="139700" imgH="139700" progId="Equation.DSMT4">
                  <p:embed/>
                </p:oleObj>
              </mc:Choice>
              <mc:Fallback>
                <p:oleObj name="Equation" r:id="rId67" imgW="139700" imgH="139700" progId="Equation.DSMT4">
                  <p:embed/>
                  <p:pic>
                    <p:nvPicPr>
                      <p:cNvPr id="0" name="Obje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0" y="5238750"/>
                        <a:ext cx="3889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3" name="Rectangle 1"/>
          <p:cNvSpPr>
            <a:spLocks noChangeArrowheads="1"/>
          </p:cNvSpPr>
          <p:nvPr/>
        </p:nvSpPr>
        <p:spPr bwMode="auto">
          <a:xfrm>
            <a:off x="4438650" y="5202238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sp>
        <p:nvSpPr>
          <p:cNvPr id="6214" name="Rectangle 1"/>
          <p:cNvSpPr>
            <a:spLocks noChangeArrowheads="1"/>
          </p:cNvSpPr>
          <p:nvPr/>
        </p:nvSpPr>
        <p:spPr bwMode="auto">
          <a:xfrm>
            <a:off x="2209800" y="5911850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215" name="Objet 89"/>
          <p:cNvGraphicFramePr>
            <a:graphicFrameLocks noChangeAspect="1"/>
          </p:cNvGraphicFramePr>
          <p:nvPr/>
        </p:nvGraphicFramePr>
        <p:xfrm>
          <a:off x="1801813" y="5873750"/>
          <a:ext cx="4603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" name="Equation" r:id="rId68" imgW="164814" imgH="177492" progId="Equation.DSMT4">
                  <p:embed/>
                </p:oleObj>
              </mc:Choice>
              <mc:Fallback>
                <p:oleObj name="Equation" r:id="rId68" imgW="164814" imgH="177492" progId="Equation.DSMT4">
                  <p:embed/>
                  <p:pic>
                    <p:nvPicPr>
                      <p:cNvPr id="0" name="Obje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5873750"/>
                        <a:ext cx="4603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6" name="Objet 90"/>
          <p:cNvGraphicFramePr>
            <a:graphicFrameLocks noChangeAspect="1"/>
          </p:cNvGraphicFramePr>
          <p:nvPr/>
        </p:nvGraphicFramePr>
        <p:xfrm>
          <a:off x="414338" y="5838825"/>
          <a:ext cx="10302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0" name="Equation" r:id="rId69" imgW="482391" imgH="253890" progId="Equation.DSMT4">
                  <p:embed/>
                </p:oleObj>
              </mc:Choice>
              <mc:Fallback>
                <p:oleObj name="Equation" r:id="rId69" imgW="482391" imgH="253890" progId="Equation.DSMT4">
                  <p:embed/>
                  <p:pic>
                    <p:nvPicPr>
                      <p:cNvPr id="0" name="Obje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5838825"/>
                        <a:ext cx="10302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7" name="Objet 91"/>
          <p:cNvGraphicFramePr>
            <a:graphicFrameLocks noChangeAspect="1"/>
          </p:cNvGraphicFramePr>
          <p:nvPr/>
        </p:nvGraphicFramePr>
        <p:xfrm>
          <a:off x="4010025" y="5830888"/>
          <a:ext cx="5619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" name="Equation" r:id="rId70" imgW="203024" imgH="203024" progId="Equation.DSMT4">
                  <p:embed/>
                </p:oleObj>
              </mc:Choice>
              <mc:Fallback>
                <p:oleObj name="Equation" r:id="rId70" imgW="203024" imgH="203024" progId="Equation.DSMT4">
                  <p:embed/>
                  <p:pic>
                    <p:nvPicPr>
                      <p:cNvPr id="0" name="Obje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5830888"/>
                        <a:ext cx="5619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8" name="Rectangle 1"/>
          <p:cNvSpPr>
            <a:spLocks noChangeArrowheads="1"/>
          </p:cNvSpPr>
          <p:nvPr/>
        </p:nvSpPr>
        <p:spPr bwMode="auto">
          <a:xfrm>
            <a:off x="7094538" y="5957888"/>
            <a:ext cx="458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219" name="Objet 95"/>
          <p:cNvGraphicFramePr>
            <a:graphicFrameLocks noChangeAspect="1"/>
          </p:cNvGraphicFramePr>
          <p:nvPr/>
        </p:nvGraphicFramePr>
        <p:xfrm>
          <a:off x="4878388" y="5948363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" name="Equation" r:id="rId71" imgW="126725" imgH="177415" progId="Equation.DSMT4">
                  <p:embed/>
                </p:oleObj>
              </mc:Choice>
              <mc:Fallback>
                <p:oleObj name="Equation" r:id="rId71" imgW="126725" imgH="177415" progId="Equation.DSMT4">
                  <p:embed/>
                  <p:pic>
                    <p:nvPicPr>
                      <p:cNvPr id="0" name="Obje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5948363"/>
                        <a:ext cx="2984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20" name="Objet 96"/>
          <p:cNvGraphicFramePr>
            <a:graphicFrameLocks noChangeAspect="1"/>
          </p:cNvGraphicFramePr>
          <p:nvPr/>
        </p:nvGraphicFramePr>
        <p:xfrm>
          <a:off x="8140700" y="5918200"/>
          <a:ext cx="457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" name="Equation" r:id="rId72" imgW="164814" imgH="177492" progId="Equation.DSMT4">
                  <p:embed/>
                </p:oleObj>
              </mc:Choice>
              <mc:Fallback>
                <p:oleObj name="Equation" r:id="rId72" imgW="164814" imgH="177492" progId="Equation.DSMT4">
                  <p:embed/>
                  <p:pic>
                    <p:nvPicPr>
                      <p:cNvPr id="0" name="Obje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700" y="5918200"/>
                        <a:ext cx="457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21" name="Objet 97"/>
          <p:cNvGraphicFramePr>
            <a:graphicFrameLocks noChangeAspect="1"/>
          </p:cNvGraphicFramePr>
          <p:nvPr/>
        </p:nvGraphicFramePr>
        <p:xfrm>
          <a:off x="7527925" y="5938838"/>
          <a:ext cx="3190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" name="Equation" r:id="rId73" imgW="114102" imgH="177492" progId="Equation.DSMT4">
                  <p:embed/>
                </p:oleObj>
              </mc:Choice>
              <mc:Fallback>
                <p:oleObj name="Equation" r:id="rId73" imgW="114102" imgH="177492" progId="Equation.DSMT4">
                  <p:embed/>
                  <p:pic>
                    <p:nvPicPr>
                      <p:cNvPr id="0" name="Obje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5938838"/>
                        <a:ext cx="31908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2" name="Rectangle 1"/>
          <p:cNvSpPr>
            <a:spLocks noChangeArrowheads="1"/>
          </p:cNvSpPr>
          <p:nvPr/>
        </p:nvSpPr>
        <p:spPr bwMode="auto">
          <a:xfrm>
            <a:off x="4478338" y="5957888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>
                <a:solidFill>
                  <a:srgbClr val="000000"/>
                </a:solidFill>
                <a:latin typeface="Times New Roman" pitchFamily="18" charset="0"/>
              </a:rPr>
              <a:t>et</a:t>
            </a:r>
          </a:p>
        </p:txBody>
      </p:sp>
      <p:graphicFrame>
        <p:nvGraphicFramePr>
          <p:cNvPr id="6223" name="Objet 81"/>
          <p:cNvGraphicFramePr>
            <a:graphicFrameLocks noChangeAspect="1"/>
          </p:cNvGraphicFramePr>
          <p:nvPr/>
        </p:nvGraphicFramePr>
        <p:xfrm>
          <a:off x="2636838" y="5859463"/>
          <a:ext cx="11080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5" name="Equation" r:id="rId74" imgW="469696" imgH="253890" progId="Equation.DSMT4">
                  <p:embed/>
                </p:oleObj>
              </mc:Choice>
              <mc:Fallback>
                <p:oleObj name="Equation" r:id="rId74" imgW="469696" imgH="253890" progId="Equation.DSMT4">
                  <p:embed/>
                  <p:pic>
                    <p:nvPicPr>
                      <p:cNvPr id="0" name="Obje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5859463"/>
                        <a:ext cx="110807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24" name="Objet 82"/>
          <p:cNvGraphicFramePr>
            <a:graphicFrameLocks noChangeAspect="1"/>
          </p:cNvGraphicFramePr>
          <p:nvPr/>
        </p:nvGraphicFramePr>
        <p:xfrm>
          <a:off x="5540375" y="5903913"/>
          <a:ext cx="155733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" name="Equation" r:id="rId75" imgW="660113" imgH="253890" progId="Equation.DSMT4">
                  <p:embed/>
                </p:oleObj>
              </mc:Choice>
              <mc:Fallback>
                <p:oleObj name="Equation" r:id="rId75" imgW="660113" imgH="253890" progId="Equation.DSMT4">
                  <p:embed/>
                  <p:pic>
                    <p:nvPicPr>
                      <p:cNvPr id="0" name="Obje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5903913"/>
                        <a:ext cx="155733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25" name="Objet 3"/>
          <p:cNvGraphicFramePr>
            <a:graphicFrameLocks noChangeAspect="1"/>
          </p:cNvGraphicFramePr>
          <p:nvPr/>
        </p:nvGraphicFramePr>
        <p:xfrm>
          <a:off x="1116013" y="4664075"/>
          <a:ext cx="2714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" name="Equation" r:id="rId76" imgW="126835" imgH="152202" progId="Equation.DSMT4">
                  <p:embed/>
                </p:oleObj>
              </mc:Choice>
              <mc:Fallback>
                <p:oleObj name="Equation" r:id="rId76" imgW="126835" imgH="152202" progId="Equation.DSMT4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64075"/>
                        <a:ext cx="27146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26" name="Objet 4"/>
          <p:cNvGraphicFramePr>
            <a:graphicFrameLocks noChangeAspect="1"/>
          </p:cNvGraphicFramePr>
          <p:nvPr/>
        </p:nvGraphicFramePr>
        <p:xfrm>
          <a:off x="3419475" y="4660900"/>
          <a:ext cx="2714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" name="Equation" r:id="rId77" imgW="126835" imgH="152202" progId="Equation.DSMT4">
                  <p:embed/>
                </p:oleObj>
              </mc:Choice>
              <mc:Fallback>
                <p:oleObj name="Equation" r:id="rId77" imgW="126835" imgH="152202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660900"/>
                        <a:ext cx="27146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27" name="Objet 5"/>
          <p:cNvGraphicFramePr>
            <a:graphicFrameLocks noChangeAspect="1"/>
          </p:cNvGraphicFramePr>
          <p:nvPr/>
        </p:nvGraphicFramePr>
        <p:xfrm>
          <a:off x="5795963" y="4660900"/>
          <a:ext cx="2714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" name="Equation" r:id="rId78" imgW="126835" imgH="152202" progId="Equation.DSMT4">
                  <p:embed/>
                </p:oleObj>
              </mc:Choice>
              <mc:Fallback>
                <p:oleObj name="Equation" r:id="rId78" imgW="126835" imgH="152202" progId="Equation.DSMT4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660900"/>
                        <a:ext cx="27146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28" name="Objet 6"/>
          <p:cNvGraphicFramePr>
            <a:graphicFrameLocks noChangeAspect="1"/>
          </p:cNvGraphicFramePr>
          <p:nvPr/>
        </p:nvGraphicFramePr>
        <p:xfrm>
          <a:off x="7324725" y="4413250"/>
          <a:ext cx="3667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" name="Equation" r:id="rId79" imgW="152334" imgH="393529" progId="Equation.DSMT4">
                  <p:embed/>
                </p:oleObj>
              </mc:Choice>
              <mc:Fallback>
                <p:oleObj name="Equation" r:id="rId79" imgW="152334" imgH="393529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413250"/>
                        <a:ext cx="36671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29" name="Objet 7"/>
          <p:cNvGraphicFramePr>
            <a:graphicFrameLocks noChangeAspect="1"/>
          </p:cNvGraphicFramePr>
          <p:nvPr/>
        </p:nvGraphicFramePr>
        <p:xfrm>
          <a:off x="7767638" y="4598988"/>
          <a:ext cx="2714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1" name="Equation" r:id="rId80" imgW="126725" imgH="126725" progId="Equation.DSMT4">
                  <p:embed/>
                </p:oleObj>
              </mc:Choice>
              <mc:Fallback>
                <p:oleObj name="Equation" r:id="rId80" imgW="126725" imgH="126725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7638" y="4598988"/>
                        <a:ext cx="27146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0" name="Objet 8"/>
          <p:cNvGraphicFramePr>
            <a:graphicFrameLocks noChangeAspect="1"/>
          </p:cNvGraphicFramePr>
          <p:nvPr/>
        </p:nvGraphicFramePr>
        <p:xfrm>
          <a:off x="1446213" y="5267325"/>
          <a:ext cx="2714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2" name="Equation" r:id="rId81" imgW="126835" imgH="152202" progId="Equation.DSMT4">
                  <p:embed/>
                </p:oleObj>
              </mc:Choice>
              <mc:Fallback>
                <p:oleObj name="Equation" r:id="rId81" imgW="126835" imgH="152202" progId="Equation.DSMT4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5267325"/>
                        <a:ext cx="27146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1" name="Objet 9"/>
          <p:cNvGraphicFramePr>
            <a:graphicFrameLocks noChangeAspect="1"/>
          </p:cNvGraphicFramePr>
          <p:nvPr/>
        </p:nvGraphicFramePr>
        <p:xfrm>
          <a:off x="3554413" y="5295900"/>
          <a:ext cx="2714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" name="Equation" r:id="rId82" imgW="126725" imgH="126725" progId="Equation.DSMT4">
                  <p:embed/>
                </p:oleObj>
              </mc:Choice>
              <mc:Fallback>
                <p:oleObj name="Equation" r:id="rId82" imgW="126725" imgH="126725" progId="Equation.DSMT4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295900"/>
                        <a:ext cx="27146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2" name="Objet 10"/>
          <p:cNvGraphicFramePr>
            <a:graphicFrameLocks noChangeAspect="1"/>
          </p:cNvGraphicFramePr>
          <p:nvPr/>
        </p:nvGraphicFramePr>
        <p:xfrm>
          <a:off x="7853363" y="5267325"/>
          <a:ext cx="27146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" name="Equation" r:id="rId83" imgW="126835" imgH="152202" progId="Equation.DSMT4">
                  <p:embed/>
                </p:oleObj>
              </mc:Choice>
              <mc:Fallback>
                <p:oleObj name="Equation" r:id="rId83" imgW="126835" imgH="152202" progId="Equation.DSMT4">
                  <p:embed/>
                  <p:pic>
                    <p:nvPicPr>
                      <p:cNvPr id="0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3363" y="5267325"/>
                        <a:ext cx="27146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3" name="Objet 11"/>
          <p:cNvGraphicFramePr>
            <a:graphicFrameLocks noChangeAspect="1"/>
          </p:cNvGraphicFramePr>
          <p:nvPr/>
        </p:nvGraphicFramePr>
        <p:xfrm>
          <a:off x="1473200" y="5983288"/>
          <a:ext cx="3254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" name="Equation" r:id="rId84" imgW="152202" imgH="126835" progId="Equation.DSMT4">
                  <p:embed/>
                </p:oleObj>
              </mc:Choice>
              <mc:Fallback>
                <p:oleObj name="Equation" r:id="rId84" imgW="152202" imgH="126835" progId="Equation.DSMT4">
                  <p:embed/>
                  <p:pic>
                    <p:nvPicPr>
                      <p:cNvPr id="0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983288"/>
                        <a:ext cx="3254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4" name="Objet 12"/>
          <p:cNvGraphicFramePr>
            <a:graphicFrameLocks noChangeAspect="1"/>
          </p:cNvGraphicFramePr>
          <p:nvPr/>
        </p:nvGraphicFramePr>
        <p:xfrm>
          <a:off x="3708400" y="5976938"/>
          <a:ext cx="3254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" name="Equation" r:id="rId85" imgW="152268" imgH="152268" progId="Equation.DSMT4">
                  <p:embed/>
                </p:oleObj>
              </mc:Choice>
              <mc:Fallback>
                <p:oleObj name="Equation" r:id="rId85" imgW="152268" imgH="152268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976938"/>
                        <a:ext cx="32543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5" name="Objet 13"/>
          <p:cNvGraphicFramePr>
            <a:graphicFrameLocks noChangeAspect="1"/>
          </p:cNvGraphicFramePr>
          <p:nvPr/>
        </p:nvGraphicFramePr>
        <p:xfrm>
          <a:off x="5265738" y="6049963"/>
          <a:ext cx="2714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" name="Equation" r:id="rId86" imgW="126725" imgH="126725" progId="Equation.DSMT4">
                  <p:embed/>
                </p:oleObj>
              </mc:Choice>
              <mc:Fallback>
                <p:oleObj name="Equation" r:id="rId86" imgW="126725" imgH="126725" progId="Equation.DSMT4">
                  <p:embed/>
                  <p:pic>
                    <p:nvPicPr>
                      <p:cNvPr id="0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6049963"/>
                        <a:ext cx="27146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36" name="Objet 14"/>
          <p:cNvGraphicFramePr>
            <a:graphicFrameLocks noChangeAspect="1"/>
          </p:cNvGraphicFramePr>
          <p:nvPr/>
        </p:nvGraphicFramePr>
        <p:xfrm>
          <a:off x="7924800" y="6042025"/>
          <a:ext cx="2714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" name="Equation" r:id="rId87" imgW="126835" imgH="152202" progId="Equation.DSMT4">
                  <p:embed/>
                </p:oleObj>
              </mc:Choice>
              <mc:Fallback>
                <p:oleObj name="Equation" r:id="rId87" imgW="126835" imgH="152202" progId="Equation.DSMT4">
                  <p:embed/>
                  <p:pic>
                    <p:nvPicPr>
                      <p:cNvPr id="0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42025"/>
                        <a:ext cx="27146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37" name="Picture 5"/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8" name="Text Box 22"/>
          <p:cNvSpPr txBox="1">
            <a:spLocks noChangeArrowheads="1"/>
          </p:cNvSpPr>
          <p:nvPr/>
        </p:nvSpPr>
        <p:spPr bwMode="auto">
          <a:xfrm>
            <a:off x="4763" y="6386513"/>
            <a:ext cx="23177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5940425" y="5267325"/>
          <a:ext cx="2714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" name="Equation" r:id="rId89" imgW="126835" imgH="152202" progId="Equation.DSMT4">
                  <p:embed/>
                </p:oleObj>
              </mc:Choice>
              <mc:Fallback>
                <p:oleObj name="Equation" r:id="rId89" imgW="126835" imgH="152202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267325"/>
                        <a:ext cx="27146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128588"/>
            <a:ext cx="8016875" cy="1143000"/>
          </a:xfrm>
        </p:spPr>
        <p:txBody>
          <a:bodyPr/>
          <a:lstStyle/>
          <a:p>
            <a:pPr algn="l" eaLnBrk="1" hangingPunct="1"/>
            <a:r>
              <a:rPr lang="fr-FR" altLang="fr-FR" smtClean="0"/>
              <a:t>une division euclidienne ?</a:t>
            </a:r>
          </a:p>
        </p:txBody>
      </p:sp>
      <p:grpSp>
        <p:nvGrpSpPr>
          <p:cNvPr id="13379" name="Group 67"/>
          <p:cNvGrpSpPr>
            <a:grpSpLocks/>
          </p:cNvGrpSpPr>
          <p:nvPr/>
        </p:nvGrpSpPr>
        <p:grpSpPr bwMode="auto">
          <a:xfrm>
            <a:off x="593725" y="1296988"/>
            <a:ext cx="2682875" cy="1941512"/>
            <a:chOff x="374" y="1225"/>
            <a:chExt cx="1690" cy="1223"/>
          </a:xfrm>
        </p:grpSpPr>
        <p:sp>
          <p:nvSpPr>
            <p:cNvPr id="7202" name="Text Box 46"/>
            <p:cNvSpPr txBox="1">
              <a:spLocks noChangeArrowheads="1"/>
            </p:cNvSpPr>
            <p:nvPr/>
          </p:nvSpPr>
          <p:spPr bwMode="auto">
            <a:xfrm>
              <a:off x="374" y="1225"/>
              <a:ext cx="1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u="sng">
                  <a:solidFill>
                    <a:srgbClr val="FF0000"/>
                  </a:solidFill>
                </a:rPr>
                <a:t>Le dividende</a:t>
              </a:r>
            </a:p>
          </p:txBody>
        </p:sp>
        <p:sp>
          <p:nvSpPr>
            <p:cNvPr id="7203" name="Oval 50"/>
            <p:cNvSpPr>
              <a:spLocks noChangeArrowheads="1"/>
            </p:cNvSpPr>
            <p:nvPr/>
          </p:nvSpPr>
          <p:spPr bwMode="auto">
            <a:xfrm>
              <a:off x="1296" y="1968"/>
              <a:ext cx="768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204" name="Line 63"/>
            <p:cNvSpPr>
              <a:spLocks noChangeShapeType="1"/>
            </p:cNvSpPr>
            <p:nvPr/>
          </p:nvSpPr>
          <p:spPr bwMode="auto">
            <a:xfrm>
              <a:off x="1440" y="1536"/>
              <a:ext cx="192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380" name="Group 68"/>
          <p:cNvGrpSpPr>
            <a:grpSpLocks/>
          </p:cNvGrpSpPr>
          <p:nvPr/>
        </p:nvGrpSpPr>
        <p:grpSpPr bwMode="auto">
          <a:xfrm>
            <a:off x="3581400" y="1296988"/>
            <a:ext cx="2462213" cy="1941512"/>
            <a:chOff x="2256" y="1225"/>
            <a:chExt cx="1551" cy="1223"/>
          </a:xfrm>
        </p:grpSpPr>
        <p:sp>
          <p:nvSpPr>
            <p:cNvPr id="7199" name="Text Box 47"/>
            <p:cNvSpPr txBox="1">
              <a:spLocks noChangeArrowheads="1"/>
            </p:cNvSpPr>
            <p:nvPr/>
          </p:nvSpPr>
          <p:spPr bwMode="auto">
            <a:xfrm>
              <a:off x="2678" y="1225"/>
              <a:ext cx="11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u="sng">
                  <a:solidFill>
                    <a:srgbClr val="FF0000"/>
                  </a:solidFill>
                </a:rPr>
                <a:t>Le diviseur</a:t>
              </a:r>
            </a:p>
          </p:txBody>
        </p:sp>
        <p:sp>
          <p:nvSpPr>
            <p:cNvPr id="7200" name="Oval 60"/>
            <p:cNvSpPr>
              <a:spLocks noChangeArrowheads="1"/>
            </p:cNvSpPr>
            <p:nvPr/>
          </p:nvSpPr>
          <p:spPr bwMode="auto">
            <a:xfrm>
              <a:off x="2256" y="2016"/>
              <a:ext cx="624" cy="4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201" name="Line 64"/>
            <p:cNvSpPr>
              <a:spLocks noChangeShapeType="1"/>
            </p:cNvSpPr>
            <p:nvPr/>
          </p:nvSpPr>
          <p:spPr bwMode="auto">
            <a:xfrm flipH="1">
              <a:off x="2640" y="1488"/>
              <a:ext cx="192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381" name="Group 69"/>
          <p:cNvGrpSpPr>
            <a:grpSpLocks/>
          </p:cNvGrpSpPr>
          <p:nvPr/>
        </p:nvGrpSpPr>
        <p:grpSpPr bwMode="auto">
          <a:xfrm>
            <a:off x="3505200" y="3354388"/>
            <a:ext cx="3713163" cy="798512"/>
            <a:chOff x="2208" y="2521"/>
            <a:chExt cx="2339" cy="503"/>
          </a:xfrm>
        </p:grpSpPr>
        <p:sp>
          <p:nvSpPr>
            <p:cNvPr id="7196" name="Text Box 48"/>
            <p:cNvSpPr txBox="1">
              <a:spLocks noChangeArrowheads="1"/>
            </p:cNvSpPr>
            <p:nvPr/>
          </p:nvSpPr>
          <p:spPr bwMode="auto">
            <a:xfrm>
              <a:off x="3398" y="2521"/>
              <a:ext cx="1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u="sng">
                  <a:solidFill>
                    <a:srgbClr val="FF0000"/>
                  </a:solidFill>
                </a:rPr>
                <a:t>Le quotient</a:t>
              </a:r>
            </a:p>
          </p:txBody>
        </p:sp>
        <p:sp>
          <p:nvSpPr>
            <p:cNvPr id="7197" name="Oval 61"/>
            <p:cNvSpPr>
              <a:spLocks noChangeArrowheads="1"/>
            </p:cNvSpPr>
            <p:nvPr/>
          </p:nvSpPr>
          <p:spPr bwMode="auto">
            <a:xfrm>
              <a:off x="2208" y="2544"/>
              <a:ext cx="624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198" name="Line 65"/>
            <p:cNvSpPr>
              <a:spLocks noChangeShapeType="1"/>
            </p:cNvSpPr>
            <p:nvPr/>
          </p:nvSpPr>
          <p:spPr bwMode="auto">
            <a:xfrm flipH="1">
              <a:off x="2832" y="2688"/>
              <a:ext cx="57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382" name="Group 70"/>
          <p:cNvGrpSpPr>
            <a:grpSpLocks/>
          </p:cNvGrpSpPr>
          <p:nvPr/>
        </p:nvGrpSpPr>
        <p:grpSpPr bwMode="auto">
          <a:xfrm>
            <a:off x="261938" y="3416300"/>
            <a:ext cx="2976562" cy="1462088"/>
            <a:chOff x="612" y="3005"/>
            <a:chExt cx="1875" cy="921"/>
          </a:xfrm>
        </p:grpSpPr>
        <p:sp>
          <p:nvSpPr>
            <p:cNvPr id="7193" name="Text Box 49"/>
            <p:cNvSpPr txBox="1">
              <a:spLocks noChangeArrowheads="1"/>
            </p:cNvSpPr>
            <p:nvPr/>
          </p:nvSpPr>
          <p:spPr bwMode="auto">
            <a:xfrm>
              <a:off x="612" y="3638"/>
              <a:ext cx="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u="sng">
                  <a:solidFill>
                    <a:srgbClr val="FF0000"/>
                  </a:solidFill>
                </a:rPr>
                <a:t>Le reste</a:t>
              </a:r>
            </a:p>
          </p:txBody>
        </p:sp>
        <p:sp>
          <p:nvSpPr>
            <p:cNvPr id="7194" name="Oval 62"/>
            <p:cNvSpPr>
              <a:spLocks noChangeArrowheads="1"/>
            </p:cNvSpPr>
            <p:nvPr/>
          </p:nvSpPr>
          <p:spPr bwMode="auto">
            <a:xfrm>
              <a:off x="1815" y="3005"/>
              <a:ext cx="672" cy="4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195" name="Line 66"/>
            <p:cNvSpPr>
              <a:spLocks noChangeShapeType="1"/>
            </p:cNvSpPr>
            <p:nvPr/>
          </p:nvSpPr>
          <p:spPr bwMode="auto">
            <a:xfrm flipV="1">
              <a:off x="1465" y="3376"/>
              <a:ext cx="427" cy="3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2227263" y="2498725"/>
            <a:ext cx="10112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/>
              <a:t>  9</a:t>
            </a: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3348038" y="2400300"/>
            <a:ext cx="0" cy="20891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3321050" y="3314700"/>
            <a:ext cx="1316038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844925" y="2471738"/>
            <a:ext cx="5461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741738" y="3390900"/>
            <a:ext cx="4730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/>
              <a:t>4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2438400" y="3398838"/>
            <a:ext cx="5461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341313" y="5119688"/>
            <a:ext cx="38115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9 est-il divisible de 2 ?</a:t>
            </a:r>
          </a:p>
        </p:txBody>
      </p:sp>
      <p:grpSp>
        <p:nvGrpSpPr>
          <p:cNvPr id="46" name="Group 66"/>
          <p:cNvGrpSpPr>
            <a:grpSpLocks/>
          </p:cNvGrpSpPr>
          <p:nvPr/>
        </p:nvGrpSpPr>
        <p:grpSpPr bwMode="auto">
          <a:xfrm>
            <a:off x="468313" y="3416300"/>
            <a:ext cx="1878012" cy="762000"/>
            <a:chOff x="295" y="1130"/>
            <a:chExt cx="1183" cy="480"/>
          </a:xfrm>
        </p:grpSpPr>
        <p:sp>
          <p:nvSpPr>
            <p:cNvPr id="7190" name="Text Box 44"/>
            <p:cNvSpPr txBox="1">
              <a:spLocks noChangeArrowheads="1"/>
            </p:cNvSpPr>
            <p:nvPr/>
          </p:nvSpPr>
          <p:spPr bwMode="auto">
            <a:xfrm>
              <a:off x="328" y="1205"/>
              <a:ext cx="6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800">
                  <a:solidFill>
                    <a:srgbClr val="FF0000"/>
                  </a:solidFill>
                </a:rPr>
                <a:t>non</a:t>
              </a:r>
            </a:p>
          </p:txBody>
        </p:sp>
        <p:sp>
          <p:nvSpPr>
            <p:cNvPr id="7191" name="Line 45"/>
            <p:cNvSpPr>
              <a:spLocks noChangeShapeType="1"/>
            </p:cNvSpPr>
            <p:nvPr/>
          </p:nvSpPr>
          <p:spPr bwMode="auto">
            <a:xfrm flipV="1">
              <a:off x="839" y="1370"/>
              <a:ext cx="639" cy="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2" name="Oval 47"/>
            <p:cNvSpPr>
              <a:spLocks noChangeArrowheads="1"/>
            </p:cNvSpPr>
            <p:nvPr/>
          </p:nvSpPr>
          <p:spPr bwMode="auto">
            <a:xfrm>
              <a:off x="295" y="1130"/>
              <a:ext cx="544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3824288" y="5043488"/>
            <a:ext cx="1000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341313" y="5589588"/>
            <a:ext cx="71104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Ont dit aussi que 9 n’est pas un multiple de 2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422275" y="5973763"/>
            <a:ext cx="7112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Ont dit aussi que 2 n’est pas un diviseur de 9</a:t>
            </a:r>
          </a:p>
        </p:txBody>
      </p:sp>
      <p:pic>
        <p:nvPicPr>
          <p:cNvPr id="71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30163"/>
            <a:ext cx="175418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553075" y="4170363"/>
            <a:ext cx="35639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/>
              <a:t>  </a:t>
            </a:r>
            <a:r>
              <a:rPr lang="fr-FR" altLang="fr-FR" sz="3600"/>
              <a:t>9=</a:t>
            </a:r>
            <a:r>
              <a:rPr lang="fr-FR" altLang="fr-FR" sz="3600">
                <a:solidFill>
                  <a:srgbClr val="7030A0"/>
                </a:solidFill>
              </a:rPr>
              <a:t>4</a:t>
            </a:r>
            <a:r>
              <a:rPr lang="fr-FR" altLang="fr-FR" sz="3600">
                <a:solidFill>
                  <a:schemeClr val="tx1"/>
                </a:solidFill>
              </a:rPr>
              <a:t>x</a:t>
            </a:r>
            <a:r>
              <a:rPr lang="fr-FR" altLang="fr-FR" sz="3600">
                <a:solidFill>
                  <a:srgbClr val="FF0000"/>
                </a:solidFill>
              </a:rPr>
              <a:t>2</a:t>
            </a:r>
            <a:r>
              <a:rPr lang="fr-FR" altLang="fr-FR" sz="3600">
                <a:solidFill>
                  <a:schemeClr val="tx1"/>
                </a:solidFill>
              </a:rPr>
              <a:t>+</a:t>
            </a:r>
            <a:r>
              <a:rPr lang="fr-FR" altLang="fr-FR" sz="3600">
                <a:solidFill>
                  <a:srgbClr val="00B050"/>
                </a:solidFill>
              </a:rPr>
              <a:t>1</a:t>
            </a:r>
            <a:endParaRPr lang="fr-FR" altLang="fr-FR" sz="48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52988" y="4433888"/>
            <a:ext cx="1125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7030A0"/>
                </a:solidFill>
                <a:latin typeface="Times New Roman" pitchFamily="18" charset="0"/>
              </a:rPr>
              <a:t>Donc :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30" grpId="0"/>
      <p:bldP spid="31" grpId="0" animBg="1"/>
      <p:bldP spid="32" grpId="0" animBg="1"/>
      <p:bldP spid="33" grpId="0"/>
      <p:bldP spid="34" grpId="0"/>
      <p:bldP spid="35" grpId="0"/>
      <p:bldP spid="36" grpId="0" autoUpdateAnimBg="0"/>
      <p:bldP spid="51" grpId="0"/>
      <p:bldP spid="52" grpId="0" autoUpdateAnimBg="0"/>
      <p:bldP spid="53" grpId="0" autoUpdateAnimBg="0"/>
      <p:bldP spid="3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188913"/>
            <a:ext cx="8016875" cy="1143000"/>
          </a:xfrm>
        </p:spPr>
        <p:txBody>
          <a:bodyPr/>
          <a:lstStyle/>
          <a:p>
            <a:pPr algn="l" eaLnBrk="1" hangingPunct="1"/>
            <a:r>
              <a:rPr lang="fr-FR" altLang="fr-FR" smtClean="0"/>
              <a:t>une division euclidienne?</a:t>
            </a:r>
          </a:p>
        </p:txBody>
      </p:sp>
      <p:grpSp>
        <p:nvGrpSpPr>
          <p:cNvPr id="13381" name="Group 69"/>
          <p:cNvGrpSpPr>
            <a:grpSpLocks/>
          </p:cNvGrpSpPr>
          <p:nvPr/>
        </p:nvGrpSpPr>
        <p:grpSpPr bwMode="auto">
          <a:xfrm>
            <a:off x="4548188" y="2198688"/>
            <a:ext cx="2722562" cy="457200"/>
            <a:chOff x="2832" y="2521"/>
            <a:chExt cx="1715" cy="288"/>
          </a:xfrm>
        </p:grpSpPr>
        <p:sp>
          <p:nvSpPr>
            <p:cNvPr id="8219" name="Text Box 48"/>
            <p:cNvSpPr txBox="1">
              <a:spLocks noChangeArrowheads="1"/>
            </p:cNvSpPr>
            <p:nvPr/>
          </p:nvSpPr>
          <p:spPr bwMode="auto">
            <a:xfrm>
              <a:off x="3398" y="2521"/>
              <a:ext cx="1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u="sng">
                  <a:solidFill>
                    <a:srgbClr val="FF0000"/>
                  </a:solidFill>
                </a:rPr>
                <a:t>Le quotient</a:t>
              </a:r>
            </a:p>
          </p:txBody>
        </p:sp>
        <p:sp>
          <p:nvSpPr>
            <p:cNvPr id="8220" name="Line 65"/>
            <p:cNvSpPr>
              <a:spLocks noChangeShapeType="1"/>
            </p:cNvSpPr>
            <p:nvPr/>
          </p:nvSpPr>
          <p:spPr bwMode="auto">
            <a:xfrm flipH="1">
              <a:off x="2832" y="2688"/>
              <a:ext cx="57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382" name="Group 70"/>
          <p:cNvGrpSpPr>
            <a:grpSpLocks/>
          </p:cNvGrpSpPr>
          <p:nvPr/>
        </p:nvGrpSpPr>
        <p:grpSpPr bwMode="auto">
          <a:xfrm>
            <a:off x="314325" y="2260600"/>
            <a:ext cx="2976563" cy="1462088"/>
            <a:chOff x="612" y="3005"/>
            <a:chExt cx="1875" cy="921"/>
          </a:xfrm>
        </p:grpSpPr>
        <p:sp>
          <p:nvSpPr>
            <p:cNvPr id="8216" name="Text Box 49"/>
            <p:cNvSpPr txBox="1">
              <a:spLocks noChangeArrowheads="1"/>
            </p:cNvSpPr>
            <p:nvPr/>
          </p:nvSpPr>
          <p:spPr bwMode="auto">
            <a:xfrm>
              <a:off x="612" y="3638"/>
              <a:ext cx="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u="sng">
                  <a:solidFill>
                    <a:srgbClr val="FF0000"/>
                  </a:solidFill>
                </a:rPr>
                <a:t>Le reste</a:t>
              </a:r>
            </a:p>
          </p:txBody>
        </p:sp>
        <p:sp>
          <p:nvSpPr>
            <p:cNvPr id="8217" name="Oval 62"/>
            <p:cNvSpPr>
              <a:spLocks noChangeArrowheads="1"/>
            </p:cNvSpPr>
            <p:nvPr/>
          </p:nvSpPr>
          <p:spPr bwMode="auto">
            <a:xfrm>
              <a:off x="1815" y="3005"/>
              <a:ext cx="672" cy="4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18" name="Line 66"/>
            <p:cNvSpPr>
              <a:spLocks noChangeShapeType="1"/>
            </p:cNvSpPr>
            <p:nvPr/>
          </p:nvSpPr>
          <p:spPr bwMode="auto">
            <a:xfrm flipV="1">
              <a:off x="1465" y="3437"/>
              <a:ext cx="397" cy="2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890713" y="1343025"/>
            <a:ext cx="14001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/>
              <a:t>  12</a:t>
            </a: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3400425" y="1243013"/>
            <a:ext cx="0" cy="20891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3371850" y="2157413"/>
            <a:ext cx="1316038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895725" y="1314450"/>
            <a:ext cx="5461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/>
              <a:t>3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3794125" y="2235200"/>
            <a:ext cx="4730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/>
              <a:t>4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2490788" y="2241550"/>
            <a:ext cx="5461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/>
              <a:t>0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393700" y="3724275"/>
            <a:ext cx="3811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12 est-il divisible par 3 ?</a:t>
            </a:r>
          </a:p>
        </p:txBody>
      </p:sp>
      <p:grpSp>
        <p:nvGrpSpPr>
          <p:cNvPr id="46" name="Group 66"/>
          <p:cNvGrpSpPr>
            <a:grpSpLocks/>
          </p:cNvGrpSpPr>
          <p:nvPr/>
        </p:nvGrpSpPr>
        <p:grpSpPr bwMode="auto">
          <a:xfrm>
            <a:off x="520700" y="2260600"/>
            <a:ext cx="1778000" cy="762000"/>
            <a:chOff x="295" y="1130"/>
            <a:chExt cx="1120" cy="480"/>
          </a:xfrm>
        </p:grpSpPr>
        <p:sp>
          <p:nvSpPr>
            <p:cNvPr id="8213" name="Text Box 44"/>
            <p:cNvSpPr txBox="1">
              <a:spLocks noChangeArrowheads="1"/>
            </p:cNvSpPr>
            <p:nvPr/>
          </p:nvSpPr>
          <p:spPr bwMode="auto">
            <a:xfrm>
              <a:off x="328" y="1205"/>
              <a:ext cx="6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800">
                  <a:solidFill>
                    <a:srgbClr val="FF0000"/>
                  </a:solidFill>
                </a:rPr>
                <a:t>oui</a:t>
              </a:r>
            </a:p>
          </p:txBody>
        </p:sp>
        <p:sp>
          <p:nvSpPr>
            <p:cNvPr id="8214" name="Line 45"/>
            <p:cNvSpPr>
              <a:spLocks noChangeShapeType="1"/>
            </p:cNvSpPr>
            <p:nvPr/>
          </p:nvSpPr>
          <p:spPr bwMode="auto">
            <a:xfrm flipV="1">
              <a:off x="839" y="1354"/>
              <a:ext cx="576" cy="2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5" name="Oval 47"/>
            <p:cNvSpPr>
              <a:spLocks noChangeArrowheads="1"/>
            </p:cNvSpPr>
            <p:nvPr/>
          </p:nvSpPr>
          <p:spPr bwMode="auto">
            <a:xfrm>
              <a:off x="295" y="1130"/>
              <a:ext cx="544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3876675" y="3646488"/>
            <a:ext cx="1000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393700" y="4194175"/>
            <a:ext cx="71104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Ont dit aussi que 12 est un multiple de 3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393700" y="4576763"/>
            <a:ext cx="71104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Ont dit aussi que 12 est un diviseur de 3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4695825" y="3476625"/>
            <a:ext cx="36004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/>
              <a:t>  12=</a:t>
            </a:r>
            <a:r>
              <a:rPr lang="fr-FR" altLang="fr-FR" sz="4800">
                <a:solidFill>
                  <a:schemeClr val="tx1"/>
                </a:solidFill>
              </a:rPr>
              <a:t>3x</a:t>
            </a:r>
            <a:r>
              <a:rPr lang="fr-FR" altLang="fr-FR" sz="4800"/>
              <a:t>4</a:t>
            </a:r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 flipH="1">
            <a:off x="7202488" y="3571875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693025" y="2917825"/>
            <a:ext cx="17081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/>
              <a:t>  </a:t>
            </a:r>
            <a:r>
              <a:rPr lang="fr-FR" altLang="fr-FR" sz="3600"/>
              <a:t>k=4</a:t>
            </a:r>
          </a:p>
        </p:txBody>
      </p:sp>
      <p:pic>
        <p:nvPicPr>
          <p:cNvPr id="82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163"/>
            <a:ext cx="17637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30" grpId="0"/>
      <p:bldP spid="31" grpId="0" animBg="1"/>
      <p:bldP spid="32" grpId="0" animBg="1"/>
      <p:bldP spid="33" grpId="0"/>
      <p:bldP spid="34" grpId="0"/>
      <p:bldP spid="35" grpId="0"/>
      <p:bldP spid="36" grpId="0" autoUpdateAnimBg="0"/>
      <p:bldP spid="51" grpId="0"/>
      <p:bldP spid="52" grpId="0" autoUpdateAnimBg="0"/>
      <p:bldP spid="53" grpId="0" autoUpdateAnimBg="0"/>
      <p:bldP spid="37" grpId="0"/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5263"/>
            <a:ext cx="1798637" cy="730250"/>
          </a:xfrm>
        </p:spPr>
        <p:txBody>
          <a:bodyPr/>
          <a:lstStyle/>
          <a:p>
            <a:pPr algn="l" eaLnBrk="1" hangingPunct="1"/>
            <a:r>
              <a:rPr lang="fr-FR" altLang="fr-FR" sz="2800" smtClean="0">
                <a:solidFill>
                  <a:srgbClr val="00B050"/>
                </a:solidFill>
              </a:rPr>
              <a:t>Résumé: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522288" y="2955925"/>
            <a:ext cx="38115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100 est-il divisible de 4 ?</a:t>
            </a: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4311650" y="2924175"/>
            <a:ext cx="1000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434975" y="862013"/>
            <a:ext cx="711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Ont dit que a est un multiple de b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463550" y="1933575"/>
            <a:ext cx="711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Ont dit aussi que b est un diviseur de a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5151438" y="2955925"/>
            <a:ext cx="2616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car : 100=</a:t>
            </a:r>
            <a:r>
              <a:rPr lang="fr-FR" altLang="fr-FR" sz="2400">
                <a:solidFill>
                  <a:schemeClr val="tx1"/>
                </a:solidFill>
              </a:rPr>
              <a:t>4x</a:t>
            </a:r>
            <a:endParaRPr lang="fr-FR" altLang="fr-FR"/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 flipH="1" flipV="1">
            <a:off x="7575550" y="3186113"/>
            <a:ext cx="512763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840663" y="2665413"/>
            <a:ext cx="13033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/>
              <a:t>  </a:t>
            </a:r>
            <a:r>
              <a:rPr lang="fr-FR" altLang="fr-FR" sz="2400">
                <a:solidFill>
                  <a:srgbClr val="FF0000"/>
                </a:solidFill>
              </a:rPr>
              <a:t>k=25</a:t>
            </a:r>
            <a:endParaRPr lang="fr-FR" altLang="fr-FR">
              <a:solidFill>
                <a:srgbClr val="FF0000"/>
              </a:solidFill>
            </a:endParaRPr>
          </a:p>
        </p:txBody>
      </p:sp>
      <p:graphicFrame>
        <p:nvGraphicFramePr>
          <p:cNvPr id="9226" name="Objet 1"/>
          <p:cNvGraphicFramePr>
            <a:graphicFrameLocks noChangeAspect="1"/>
          </p:cNvGraphicFramePr>
          <p:nvPr/>
        </p:nvGraphicFramePr>
        <p:xfrm>
          <a:off x="6948488" y="415925"/>
          <a:ext cx="6143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3" imgW="380670" imgH="177646" progId="Equation.DSMT4">
                  <p:embed/>
                </p:oleObj>
              </mc:Choice>
              <mc:Fallback>
                <p:oleObj name="Equation" r:id="rId3" imgW="380670" imgH="177646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15925"/>
                        <a:ext cx="6143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t 2"/>
          <p:cNvGraphicFramePr>
            <a:graphicFrameLocks noChangeAspect="1"/>
          </p:cNvGraphicFramePr>
          <p:nvPr/>
        </p:nvGraphicFramePr>
        <p:xfrm>
          <a:off x="7853363" y="369888"/>
          <a:ext cx="777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5" imgW="418918" imgH="203112" progId="Equation.DSMT4">
                  <p:embed/>
                </p:oleObj>
              </mc:Choice>
              <mc:Fallback>
                <p:oleObj name="Equation" r:id="rId5" imgW="418918" imgH="203112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3363" y="369888"/>
                        <a:ext cx="7778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2100263" y="330200"/>
            <a:ext cx="47275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Diviseurs et multiples :</a:t>
            </a:r>
            <a:r>
              <a:rPr lang="fr-FR" altLang="zh-CN" sz="2400">
                <a:ea typeface="宋体" pitchFamily="2" charset="-122"/>
              </a:rPr>
              <a:t> Soient :</a:t>
            </a:r>
          </a:p>
        </p:txBody>
      </p:sp>
      <p:sp>
        <p:nvSpPr>
          <p:cNvPr id="9229" name="Rectangle 17"/>
          <p:cNvSpPr>
            <a:spLocks noChangeArrowheads="1"/>
          </p:cNvSpPr>
          <p:nvPr/>
        </p:nvSpPr>
        <p:spPr bwMode="auto">
          <a:xfrm>
            <a:off x="90488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80975" algn="l"/>
                <a:tab pos="269875" algn="l"/>
                <a:tab pos="3330575" algn="l"/>
              </a:tabLst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80975" algn="l"/>
                <a:tab pos="269875" algn="l"/>
                <a:tab pos="3330575" algn="l"/>
              </a:tabLst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80975" algn="l"/>
                <a:tab pos="269875" algn="l"/>
                <a:tab pos="3330575" algn="l"/>
              </a:tabLst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80975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80975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  <a:tab pos="269875" algn="l"/>
                <a:tab pos="3330575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fr-FR" altLang="fr-FR" sz="1200" b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434975" y="1412875"/>
            <a:ext cx="5845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S’il existe un entier naturel k tel que:  </a:t>
            </a: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538163" y="2414588"/>
            <a:ext cx="188912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sz="3200" kern="0" dirty="0" smtClean="0">
                <a:solidFill>
                  <a:srgbClr val="00B050"/>
                </a:solidFill>
              </a:rPr>
              <a:t>Exemple</a:t>
            </a:r>
            <a:endParaRPr lang="fr-FR" altLang="fr-FR" kern="0" dirty="0" smtClean="0">
              <a:solidFill>
                <a:srgbClr val="00B050"/>
              </a:solidFill>
            </a:endParaRP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6945313" y="2925763"/>
            <a:ext cx="660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5664200" y="1323975"/>
            <a:ext cx="21034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3600"/>
              <a:t>  a=</a:t>
            </a:r>
            <a:r>
              <a:rPr lang="fr-FR" altLang="fr-FR" sz="3600">
                <a:solidFill>
                  <a:srgbClr val="FF0000"/>
                </a:solidFill>
              </a:rPr>
              <a:t>k</a:t>
            </a:r>
            <a:r>
              <a:rPr lang="fr-FR" altLang="fr-FR" sz="3600">
                <a:solidFill>
                  <a:schemeClr val="tx1"/>
                </a:solidFill>
              </a:rPr>
              <a:t>xb</a:t>
            </a:r>
            <a:endParaRPr lang="fr-FR" altLang="fr-FR" sz="3600"/>
          </a:p>
        </p:txBody>
      </p:sp>
      <p:pic>
        <p:nvPicPr>
          <p:cNvPr id="923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5678488"/>
            <a:ext cx="17653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538163" y="3432175"/>
            <a:ext cx="44656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14 est-il un diviseur de 7?</a:t>
            </a: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4311650" y="3370263"/>
            <a:ext cx="1000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224463" y="3416300"/>
            <a:ext cx="2616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/>
              <a:t>car : 14=</a:t>
            </a:r>
            <a:r>
              <a:rPr lang="fr-FR" altLang="fr-FR" sz="2400">
                <a:solidFill>
                  <a:schemeClr val="tx1"/>
                </a:solidFill>
              </a:rPr>
              <a:t>7x</a:t>
            </a:r>
            <a:endParaRPr lang="fr-FR" altLang="fr-FR"/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6945313" y="3354388"/>
            <a:ext cx="660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Line 65"/>
          <p:cNvSpPr>
            <a:spLocks noChangeShapeType="1"/>
          </p:cNvSpPr>
          <p:nvPr/>
        </p:nvSpPr>
        <p:spPr bwMode="auto">
          <a:xfrm flipH="1">
            <a:off x="7410450" y="3662363"/>
            <a:ext cx="563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7605713" y="3152775"/>
            <a:ext cx="11255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800">
                <a:solidFill>
                  <a:srgbClr val="FF0000"/>
                </a:solidFill>
              </a:rPr>
              <a:t>  </a:t>
            </a:r>
            <a:r>
              <a:rPr lang="fr-FR" altLang="fr-FR" sz="2400">
                <a:solidFill>
                  <a:srgbClr val="FF0000"/>
                </a:solidFill>
              </a:rPr>
              <a:t>k=2</a:t>
            </a:r>
            <a:endParaRPr lang="fr-FR" alt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utoUpdateAnimBg="0"/>
      <p:bldP spid="51" grpId="0"/>
      <p:bldP spid="52" grpId="0"/>
      <p:bldP spid="53" grpId="0" autoUpdateAnimBg="0"/>
      <p:bldP spid="37" grpId="0"/>
      <p:bldP spid="38" grpId="0" animBg="1"/>
      <p:bldP spid="39" grpId="0"/>
      <p:bldP spid="44" grpId="0" autoUpdateAnimBg="0"/>
      <p:bldP spid="45" grpId="0" autoUpdateAnimBg="0"/>
      <p:bldP spid="49" grpId="0"/>
      <p:bldP spid="54" grpId="0"/>
      <p:bldP spid="21" grpId="0" autoUpdateAnimBg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1143000"/>
          </a:xfrm>
        </p:spPr>
        <p:txBody>
          <a:bodyPr/>
          <a:lstStyle/>
          <a:p>
            <a:pPr algn="l" eaLnBrk="1" hangingPunct="1"/>
            <a:r>
              <a:rPr lang="fr-FR" altLang="fr-FR" smtClean="0"/>
              <a:t>Que signifie la phrase: </a:t>
            </a:r>
            <a:br>
              <a:rPr lang="fr-FR" altLang="fr-FR" smtClean="0"/>
            </a:br>
            <a:r>
              <a:rPr lang="fr-FR" altLang="fr-FR" smtClean="0"/>
              <a:t>« 8 est un diviseur de 112 ? »</a:t>
            </a:r>
            <a:endParaRPr lang="fr-FR" altLang="fr-FR" u="sng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" y="2362200"/>
            <a:ext cx="8972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/>
              <a:t>Que la division euclidienne de 112 par 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/>
              <a:t>donne un </a:t>
            </a:r>
            <a:r>
              <a:rPr lang="fr-FR" altLang="fr-FR" sz="3600" u="sng"/>
              <a:t>reste</a:t>
            </a:r>
            <a:r>
              <a:rPr lang="fr-FR" altLang="fr-FR" sz="3600"/>
              <a:t> de </a:t>
            </a:r>
            <a:r>
              <a:rPr lang="fr-FR" altLang="fr-FR" sz="3600" u="sng"/>
              <a:t>zéro</a:t>
            </a:r>
            <a:r>
              <a:rPr lang="fr-FR" altLang="fr-FR" sz="3600"/>
              <a:t>.</a:t>
            </a:r>
          </a:p>
        </p:txBody>
      </p: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3352800" y="3733800"/>
            <a:ext cx="2590800" cy="2209800"/>
            <a:chOff x="2352" y="2112"/>
            <a:chExt cx="1632" cy="1392"/>
          </a:xfrm>
        </p:grpSpPr>
        <p:sp>
          <p:nvSpPr>
            <p:cNvPr id="10253" name="Text Box 5"/>
            <p:cNvSpPr txBox="1">
              <a:spLocks noChangeArrowheads="1"/>
            </p:cNvSpPr>
            <p:nvPr/>
          </p:nvSpPr>
          <p:spPr bwMode="auto">
            <a:xfrm>
              <a:off x="2352" y="211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112</a:t>
              </a:r>
            </a:p>
          </p:txBody>
        </p:sp>
        <p:sp>
          <p:nvSpPr>
            <p:cNvPr id="10254" name="Text Box 6"/>
            <p:cNvSpPr txBox="1">
              <a:spLocks noChangeArrowheads="1"/>
            </p:cNvSpPr>
            <p:nvPr/>
          </p:nvSpPr>
          <p:spPr bwMode="auto">
            <a:xfrm>
              <a:off x="3408" y="2112"/>
              <a:ext cx="5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8</a:t>
              </a: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3312" y="2688"/>
              <a:ext cx="6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14</a:t>
              </a:r>
            </a:p>
          </p:txBody>
        </p:sp>
        <p:sp>
          <p:nvSpPr>
            <p:cNvPr id="10256" name="Text Box 8"/>
            <p:cNvSpPr txBox="1">
              <a:spLocks noChangeArrowheads="1"/>
            </p:cNvSpPr>
            <p:nvPr/>
          </p:nvSpPr>
          <p:spPr bwMode="auto">
            <a:xfrm>
              <a:off x="2544" y="2544"/>
              <a:ext cx="5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/>
                <a:t>32</a:t>
              </a:r>
            </a:p>
          </p:txBody>
        </p:sp>
        <p:sp>
          <p:nvSpPr>
            <p:cNvPr id="10257" name="Text Box 9"/>
            <p:cNvSpPr txBox="1">
              <a:spLocks noChangeArrowheads="1"/>
            </p:cNvSpPr>
            <p:nvPr/>
          </p:nvSpPr>
          <p:spPr bwMode="auto">
            <a:xfrm>
              <a:off x="2736" y="2976"/>
              <a:ext cx="38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 b="1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 b="1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4000">
                  <a:solidFill>
                    <a:srgbClr val="FF0000"/>
                  </a:solidFill>
                </a:rPr>
                <a:t>0</a:t>
              </a:r>
            </a:p>
          </p:txBody>
        </p:sp>
        <p:grpSp>
          <p:nvGrpSpPr>
            <p:cNvPr id="10258" name="Group 12"/>
            <p:cNvGrpSpPr>
              <a:grpSpLocks/>
            </p:cNvGrpSpPr>
            <p:nvPr/>
          </p:nvGrpSpPr>
          <p:grpSpPr bwMode="auto">
            <a:xfrm>
              <a:off x="3216" y="2256"/>
              <a:ext cx="624" cy="1248"/>
              <a:chOff x="1248" y="2160"/>
              <a:chExt cx="624" cy="1248"/>
            </a:xfrm>
          </p:grpSpPr>
          <p:sp>
            <p:nvSpPr>
              <p:cNvPr id="10259" name="Line 10"/>
              <p:cNvSpPr>
                <a:spLocks noChangeShapeType="1"/>
              </p:cNvSpPr>
              <p:nvPr/>
            </p:nvSpPr>
            <p:spPr bwMode="auto">
              <a:xfrm>
                <a:off x="1248" y="2160"/>
                <a:ext cx="0" cy="1248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60" name="Line 11"/>
              <p:cNvSpPr>
                <a:spLocks noChangeShapeType="1"/>
              </p:cNvSpPr>
              <p:nvPr/>
            </p:nvSpPr>
            <p:spPr bwMode="auto">
              <a:xfrm>
                <a:off x="1248" y="2544"/>
                <a:ext cx="624" cy="0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048000" y="762000"/>
            <a:ext cx="2286000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905000" y="2438400"/>
            <a:ext cx="1828800" cy="53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124200" y="1524000"/>
            <a:ext cx="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2514600" y="3086100"/>
            <a:ext cx="1219200" cy="53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419600" y="3086100"/>
            <a:ext cx="1143000" cy="53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 flipH="1">
            <a:off x="2819400" y="3810000"/>
            <a:ext cx="1143000" cy="1752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427 w 21600"/>
              <a:gd name="T25" fmla="*/ 19320 h 21600"/>
              <a:gd name="T26" fmla="*/ 20730 w 21600"/>
              <a:gd name="T27" fmla="*/ 2073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0025" y="0"/>
                </a:moveTo>
                <a:lnTo>
                  <a:pt x="18450" y="3189"/>
                </a:lnTo>
                <a:lnTo>
                  <a:pt x="19320" y="3189"/>
                </a:lnTo>
                <a:lnTo>
                  <a:pt x="19320" y="19320"/>
                </a:lnTo>
                <a:lnTo>
                  <a:pt x="3189" y="19320"/>
                </a:lnTo>
                <a:lnTo>
                  <a:pt x="3189" y="18450"/>
                </a:lnTo>
                <a:lnTo>
                  <a:pt x="0" y="20025"/>
                </a:lnTo>
                <a:lnTo>
                  <a:pt x="3189" y="21600"/>
                </a:lnTo>
                <a:lnTo>
                  <a:pt x="3189" y="20730"/>
                </a:lnTo>
                <a:lnTo>
                  <a:pt x="20730" y="20730"/>
                </a:lnTo>
                <a:lnTo>
                  <a:pt x="20730" y="3189"/>
                </a:lnTo>
                <a:lnTo>
                  <a:pt x="21600" y="3189"/>
                </a:lnTo>
                <a:lnTo>
                  <a:pt x="2002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5629275"/>
            <a:ext cx="17653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22"/>
          <p:cNvSpPr txBox="1">
            <a:spLocks noChangeArrowheads="1"/>
          </p:cNvSpPr>
          <p:nvPr/>
        </p:nvSpPr>
        <p:spPr bwMode="auto">
          <a:xfrm>
            <a:off x="-107950" y="6588125"/>
            <a:ext cx="2317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200"/>
              <a:t>Création :ATMANI NAJIB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50" grpId="0" animBg="1" autoUpdateAnimBg="0"/>
      <p:bldP spid="14351" grpId="0" animBg="1"/>
      <p:bldP spid="14352" grpId="0" animBg="1"/>
      <p:bldP spid="14353" grpId="0" animBg="1"/>
      <p:bldP spid="14354" grpId="0" animBg="1"/>
      <p:bldP spid="14355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1985</Words>
  <Application>Microsoft Office PowerPoint</Application>
  <PresentationFormat>Affichage à l'écran (4:3)</PresentationFormat>
  <Paragraphs>568</Paragraphs>
  <Slides>37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Arial</vt:lpstr>
      <vt:lpstr>Times New Roman</vt:lpstr>
      <vt:lpstr>Calibri</vt:lpstr>
      <vt:lpstr>宋体</vt:lpstr>
      <vt:lpstr>Comic Sans MS</vt:lpstr>
      <vt:lpstr>Modèle par défaut</vt:lpstr>
      <vt:lpstr>Photo Editor Photo</vt:lpstr>
      <vt:lpstr>Equation</vt:lpstr>
      <vt:lpstr>Présentation PowerPoint</vt:lpstr>
      <vt:lpstr>Activité: Barrer les nombres qui  ne sont pas des entiers naturels</vt:lpstr>
      <vt:lpstr>Tous les nombres entiers naturels forment un ensemble</vt:lpstr>
      <vt:lpstr>L’ensemble des nombres entiers naturels</vt:lpstr>
      <vt:lpstr>Présentation PowerPoint</vt:lpstr>
      <vt:lpstr>une division euclidienne ?</vt:lpstr>
      <vt:lpstr>une division euclidienne?</vt:lpstr>
      <vt:lpstr>Résumé:</vt:lpstr>
      <vt:lpstr>Que signifie la phrase:  « 8 est un diviseur de 112 ? »</vt:lpstr>
      <vt:lpstr>Exemples:</vt:lpstr>
      <vt:lpstr>Exemples</vt:lpstr>
      <vt:lpstr>Parmi les phrases suivantes, lesquelles sont vraies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prof: atmani najib</dc:title>
  <dc:creator/>
  <cp:lastModifiedBy/>
  <cp:revision>1</cp:revision>
  <dcterms:created xsi:type="dcterms:W3CDTF">2020-06-24T15:05:48Z</dcterms:created>
  <dcterms:modified xsi:type="dcterms:W3CDTF">2020-06-24T20:40:46Z</dcterms:modified>
  <cp:category>math</cp:category>
</cp:coreProperties>
</file>