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21"/>
  </p:notesMasterIdLst>
  <p:sldIdLst>
    <p:sldId id="315" r:id="rId2"/>
    <p:sldId id="343" r:id="rId3"/>
    <p:sldId id="493" r:id="rId4"/>
    <p:sldId id="496" r:id="rId5"/>
    <p:sldId id="494" r:id="rId6"/>
    <p:sldId id="497" r:id="rId7"/>
    <p:sldId id="495" r:id="rId8"/>
    <p:sldId id="498" r:id="rId9"/>
    <p:sldId id="499" r:id="rId10"/>
    <p:sldId id="502" r:id="rId11"/>
    <p:sldId id="500" r:id="rId12"/>
    <p:sldId id="501" r:id="rId13"/>
    <p:sldId id="505" r:id="rId14"/>
    <p:sldId id="503" r:id="rId15"/>
    <p:sldId id="506" r:id="rId16"/>
    <p:sldId id="473" r:id="rId17"/>
    <p:sldId id="507" r:id="rId18"/>
    <p:sldId id="508" r:id="rId19"/>
    <p:sldId id="50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k0vxO05849pqo8CAW6LkQ==" hashData="rjlL2pi4l9J+hB7WGDVDyUfTmzI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4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486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17" Type="http://schemas.openxmlformats.org/officeDocument/2006/relationships/image" Target="../media/image20.wmf"/><Relationship Id="rId2" Type="http://schemas.openxmlformats.org/officeDocument/2006/relationships/image" Target="../media/image5.wmf"/><Relationship Id="rId16" Type="http://schemas.openxmlformats.org/officeDocument/2006/relationships/image" Target="../media/image19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wmf"/><Relationship Id="rId19" Type="http://schemas.openxmlformats.org/officeDocument/2006/relationships/image" Target="../media/image22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4" Type="http://schemas.openxmlformats.org/officeDocument/2006/relationships/image" Target="../media/image17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wmf"/><Relationship Id="rId3" Type="http://schemas.openxmlformats.org/officeDocument/2006/relationships/image" Target="../media/image187.wmf"/><Relationship Id="rId7" Type="http://schemas.openxmlformats.org/officeDocument/2006/relationships/image" Target="../media/image191.wmf"/><Relationship Id="rId2" Type="http://schemas.openxmlformats.org/officeDocument/2006/relationships/image" Target="../media/image186.wmf"/><Relationship Id="rId1" Type="http://schemas.openxmlformats.org/officeDocument/2006/relationships/image" Target="../media/image174.wmf"/><Relationship Id="rId6" Type="http://schemas.openxmlformats.org/officeDocument/2006/relationships/image" Target="../media/image190.wmf"/><Relationship Id="rId5" Type="http://schemas.openxmlformats.org/officeDocument/2006/relationships/image" Target="../media/image189.wmf"/><Relationship Id="rId10" Type="http://schemas.openxmlformats.org/officeDocument/2006/relationships/image" Target="../media/image194.wmf"/><Relationship Id="rId4" Type="http://schemas.openxmlformats.org/officeDocument/2006/relationships/image" Target="../media/image188.wmf"/><Relationship Id="rId9" Type="http://schemas.openxmlformats.org/officeDocument/2006/relationships/image" Target="../media/image19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5" Type="http://schemas.openxmlformats.org/officeDocument/2006/relationships/image" Target="../media/image4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wmf"/><Relationship Id="rId18" Type="http://schemas.openxmlformats.org/officeDocument/2006/relationships/image" Target="../media/image58.wmf"/><Relationship Id="rId26" Type="http://schemas.openxmlformats.org/officeDocument/2006/relationships/image" Target="../media/image66.wmf"/><Relationship Id="rId3" Type="http://schemas.openxmlformats.org/officeDocument/2006/relationships/image" Target="../media/image43.wmf"/><Relationship Id="rId21" Type="http://schemas.openxmlformats.org/officeDocument/2006/relationships/image" Target="../media/image61.wmf"/><Relationship Id="rId7" Type="http://schemas.openxmlformats.org/officeDocument/2006/relationships/image" Target="../media/image47.wmf"/><Relationship Id="rId12" Type="http://schemas.openxmlformats.org/officeDocument/2006/relationships/image" Target="../media/image52.wmf"/><Relationship Id="rId17" Type="http://schemas.openxmlformats.org/officeDocument/2006/relationships/image" Target="../media/image57.wmf"/><Relationship Id="rId25" Type="http://schemas.openxmlformats.org/officeDocument/2006/relationships/image" Target="../media/image65.wmf"/><Relationship Id="rId33" Type="http://schemas.openxmlformats.org/officeDocument/2006/relationships/image" Target="../media/image73.wmf"/><Relationship Id="rId2" Type="http://schemas.openxmlformats.org/officeDocument/2006/relationships/image" Target="../media/image42.wmf"/><Relationship Id="rId16" Type="http://schemas.openxmlformats.org/officeDocument/2006/relationships/image" Target="../media/image56.wmf"/><Relationship Id="rId20" Type="http://schemas.openxmlformats.org/officeDocument/2006/relationships/image" Target="../media/image60.wmf"/><Relationship Id="rId29" Type="http://schemas.openxmlformats.org/officeDocument/2006/relationships/image" Target="../media/image69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24" Type="http://schemas.openxmlformats.org/officeDocument/2006/relationships/image" Target="../media/image64.wmf"/><Relationship Id="rId32" Type="http://schemas.openxmlformats.org/officeDocument/2006/relationships/image" Target="../media/image72.wmf"/><Relationship Id="rId5" Type="http://schemas.openxmlformats.org/officeDocument/2006/relationships/image" Target="../media/image45.wmf"/><Relationship Id="rId15" Type="http://schemas.openxmlformats.org/officeDocument/2006/relationships/image" Target="../media/image55.wmf"/><Relationship Id="rId23" Type="http://schemas.openxmlformats.org/officeDocument/2006/relationships/image" Target="../media/image63.wmf"/><Relationship Id="rId28" Type="http://schemas.openxmlformats.org/officeDocument/2006/relationships/image" Target="../media/image68.wmf"/><Relationship Id="rId10" Type="http://schemas.openxmlformats.org/officeDocument/2006/relationships/image" Target="../media/image50.wmf"/><Relationship Id="rId19" Type="http://schemas.openxmlformats.org/officeDocument/2006/relationships/image" Target="../media/image59.wmf"/><Relationship Id="rId31" Type="http://schemas.openxmlformats.org/officeDocument/2006/relationships/image" Target="../media/image71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Relationship Id="rId22" Type="http://schemas.openxmlformats.org/officeDocument/2006/relationships/image" Target="../media/image62.wmf"/><Relationship Id="rId27" Type="http://schemas.openxmlformats.org/officeDocument/2006/relationships/image" Target="../media/image67.wmf"/><Relationship Id="rId30" Type="http://schemas.openxmlformats.org/officeDocument/2006/relationships/image" Target="../media/image70.wmf"/><Relationship Id="rId8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1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17" Type="http://schemas.openxmlformats.org/officeDocument/2006/relationships/image" Target="../media/image105.wmf"/><Relationship Id="rId2" Type="http://schemas.openxmlformats.org/officeDocument/2006/relationships/image" Target="../media/image90.wmf"/><Relationship Id="rId16" Type="http://schemas.openxmlformats.org/officeDocument/2006/relationships/image" Target="../media/image104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5" Type="http://schemas.openxmlformats.org/officeDocument/2006/relationships/image" Target="../media/image10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Relationship Id="rId14" Type="http://schemas.openxmlformats.org/officeDocument/2006/relationships/image" Target="../media/image10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8.wmf"/><Relationship Id="rId18" Type="http://schemas.openxmlformats.org/officeDocument/2006/relationships/image" Target="../media/image123.wmf"/><Relationship Id="rId26" Type="http://schemas.openxmlformats.org/officeDocument/2006/relationships/image" Target="../media/image131.wmf"/><Relationship Id="rId3" Type="http://schemas.openxmlformats.org/officeDocument/2006/relationships/image" Target="../media/image108.wmf"/><Relationship Id="rId21" Type="http://schemas.openxmlformats.org/officeDocument/2006/relationships/image" Target="../media/image126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17" Type="http://schemas.openxmlformats.org/officeDocument/2006/relationships/image" Target="../media/image122.wmf"/><Relationship Id="rId25" Type="http://schemas.openxmlformats.org/officeDocument/2006/relationships/image" Target="../media/image130.wmf"/><Relationship Id="rId2" Type="http://schemas.openxmlformats.org/officeDocument/2006/relationships/image" Target="../media/image107.wmf"/><Relationship Id="rId16" Type="http://schemas.openxmlformats.org/officeDocument/2006/relationships/image" Target="../media/image121.wmf"/><Relationship Id="rId20" Type="http://schemas.openxmlformats.org/officeDocument/2006/relationships/image" Target="../media/image125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24" Type="http://schemas.openxmlformats.org/officeDocument/2006/relationships/image" Target="../media/image129.wmf"/><Relationship Id="rId5" Type="http://schemas.openxmlformats.org/officeDocument/2006/relationships/image" Target="../media/image110.wmf"/><Relationship Id="rId15" Type="http://schemas.openxmlformats.org/officeDocument/2006/relationships/image" Target="../media/image120.wmf"/><Relationship Id="rId23" Type="http://schemas.openxmlformats.org/officeDocument/2006/relationships/image" Target="../media/image128.wmf"/><Relationship Id="rId10" Type="http://schemas.openxmlformats.org/officeDocument/2006/relationships/image" Target="../media/image115.wmf"/><Relationship Id="rId19" Type="http://schemas.openxmlformats.org/officeDocument/2006/relationships/image" Target="../media/image124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Relationship Id="rId14" Type="http://schemas.openxmlformats.org/officeDocument/2006/relationships/image" Target="../media/image119.wmf"/><Relationship Id="rId22" Type="http://schemas.openxmlformats.org/officeDocument/2006/relationships/image" Target="../media/image127.wmf"/><Relationship Id="rId27" Type="http://schemas.openxmlformats.org/officeDocument/2006/relationships/image" Target="../media/image132.wmf"/></Relationships>
</file>

<file path=ppt/drawings/_rels/vmlDrawing7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wmf"/><Relationship Id="rId18" Type="http://schemas.openxmlformats.org/officeDocument/2006/relationships/image" Target="../media/image145.wmf"/><Relationship Id="rId26" Type="http://schemas.openxmlformats.org/officeDocument/2006/relationships/image" Target="../media/image153.wmf"/><Relationship Id="rId39" Type="http://schemas.openxmlformats.org/officeDocument/2006/relationships/image" Target="../media/image166.wmf"/><Relationship Id="rId21" Type="http://schemas.openxmlformats.org/officeDocument/2006/relationships/image" Target="../media/image148.wmf"/><Relationship Id="rId34" Type="http://schemas.openxmlformats.org/officeDocument/2006/relationships/image" Target="../media/image161.wmf"/><Relationship Id="rId7" Type="http://schemas.openxmlformats.org/officeDocument/2006/relationships/image" Target="../media/image126.wmf"/><Relationship Id="rId2" Type="http://schemas.openxmlformats.org/officeDocument/2006/relationships/image" Target="../media/image124.wmf"/><Relationship Id="rId16" Type="http://schemas.openxmlformats.org/officeDocument/2006/relationships/image" Target="../media/image143.wmf"/><Relationship Id="rId20" Type="http://schemas.openxmlformats.org/officeDocument/2006/relationships/image" Target="../media/image147.wmf"/><Relationship Id="rId29" Type="http://schemas.openxmlformats.org/officeDocument/2006/relationships/image" Target="../media/image156.wmf"/><Relationship Id="rId41" Type="http://schemas.openxmlformats.org/officeDocument/2006/relationships/image" Target="../media/image168.wmf"/><Relationship Id="rId1" Type="http://schemas.openxmlformats.org/officeDocument/2006/relationships/image" Target="../media/image117.wmf"/><Relationship Id="rId6" Type="http://schemas.openxmlformats.org/officeDocument/2006/relationships/image" Target="../media/image134.wmf"/><Relationship Id="rId11" Type="http://schemas.openxmlformats.org/officeDocument/2006/relationships/image" Target="../media/image138.wmf"/><Relationship Id="rId24" Type="http://schemas.openxmlformats.org/officeDocument/2006/relationships/image" Target="../media/image151.wmf"/><Relationship Id="rId32" Type="http://schemas.openxmlformats.org/officeDocument/2006/relationships/image" Target="../media/image159.wmf"/><Relationship Id="rId37" Type="http://schemas.openxmlformats.org/officeDocument/2006/relationships/image" Target="../media/image164.wmf"/><Relationship Id="rId40" Type="http://schemas.openxmlformats.org/officeDocument/2006/relationships/image" Target="../media/image167.wmf"/><Relationship Id="rId5" Type="http://schemas.openxmlformats.org/officeDocument/2006/relationships/image" Target="../media/image133.wmf"/><Relationship Id="rId15" Type="http://schemas.openxmlformats.org/officeDocument/2006/relationships/image" Target="../media/image142.wmf"/><Relationship Id="rId23" Type="http://schemas.openxmlformats.org/officeDocument/2006/relationships/image" Target="../media/image150.wmf"/><Relationship Id="rId28" Type="http://schemas.openxmlformats.org/officeDocument/2006/relationships/image" Target="../media/image155.wmf"/><Relationship Id="rId36" Type="http://schemas.openxmlformats.org/officeDocument/2006/relationships/image" Target="../media/image163.wmf"/><Relationship Id="rId10" Type="http://schemas.openxmlformats.org/officeDocument/2006/relationships/image" Target="../media/image137.wmf"/><Relationship Id="rId19" Type="http://schemas.openxmlformats.org/officeDocument/2006/relationships/image" Target="../media/image146.wmf"/><Relationship Id="rId31" Type="http://schemas.openxmlformats.org/officeDocument/2006/relationships/image" Target="../media/image158.wmf"/><Relationship Id="rId4" Type="http://schemas.openxmlformats.org/officeDocument/2006/relationships/image" Target="../media/image122.wmf"/><Relationship Id="rId9" Type="http://schemas.openxmlformats.org/officeDocument/2006/relationships/image" Target="../media/image136.wmf"/><Relationship Id="rId14" Type="http://schemas.openxmlformats.org/officeDocument/2006/relationships/image" Target="../media/image141.wmf"/><Relationship Id="rId22" Type="http://schemas.openxmlformats.org/officeDocument/2006/relationships/image" Target="../media/image149.wmf"/><Relationship Id="rId27" Type="http://schemas.openxmlformats.org/officeDocument/2006/relationships/image" Target="../media/image154.wmf"/><Relationship Id="rId30" Type="http://schemas.openxmlformats.org/officeDocument/2006/relationships/image" Target="../media/image157.wmf"/><Relationship Id="rId35" Type="http://schemas.openxmlformats.org/officeDocument/2006/relationships/image" Target="../media/image162.wmf"/><Relationship Id="rId8" Type="http://schemas.openxmlformats.org/officeDocument/2006/relationships/image" Target="../media/image135.wmf"/><Relationship Id="rId3" Type="http://schemas.openxmlformats.org/officeDocument/2006/relationships/image" Target="../media/image123.wmf"/><Relationship Id="rId12" Type="http://schemas.openxmlformats.org/officeDocument/2006/relationships/image" Target="../media/image139.wmf"/><Relationship Id="rId17" Type="http://schemas.openxmlformats.org/officeDocument/2006/relationships/image" Target="../media/image144.wmf"/><Relationship Id="rId25" Type="http://schemas.openxmlformats.org/officeDocument/2006/relationships/image" Target="../media/image152.wmf"/><Relationship Id="rId33" Type="http://schemas.openxmlformats.org/officeDocument/2006/relationships/image" Target="../media/image160.wmf"/><Relationship Id="rId38" Type="http://schemas.openxmlformats.org/officeDocument/2006/relationships/image" Target="../media/image1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7" Type="http://schemas.openxmlformats.org/officeDocument/2006/relationships/image" Target="../media/image173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7" Type="http://schemas.openxmlformats.org/officeDocument/2006/relationships/image" Target="../media/image173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94C0-B763-47CB-861D-15E57D4C8A29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A27E-315A-42EC-907A-7AEEA3782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3813-C7A5-4134-93BB-A586804C7BD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8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BCAB-1AC4-4144-8F46-FBEC35274F6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87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4F6D-0E91-4E4A-9242-18831DB4EEC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E34-1512-4001-8192-6A053DFEF09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5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80C6-B09D-48FD-A124-E851352203B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E36D-BA96-4EF7-9C85-014ED191D7D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9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8FFC-CF52-4EB8-B6F8-BB12DCE7DA0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485-8BF0-4EFF-8582-08916DA796F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60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FD6B-0ECD-4903-B2AC-239B722A4E53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6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4CE-8743-4E36-A3BC-23E5189BDAB9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0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F94-7C0A-4237-81A9-8C5364D5F3A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0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CFC1-2817-4DC0-9B0E-AD7D97DFE9A5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9.bin"/><Relationship Id="rId18" Type="http://schemas.openxmlformats.org/officeDocument/2006/relationships/image" Target="../media/image96.wmf"/><Relationship Id="rId26" Type="http://schemas.openxmlformats.org/officeDocument/2006/relationships/image" Target="../media/image100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34" Type="http://schemas.openxmlformats.org/officeDocument/2006/relationships/image" Target="../media/image104.wmf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91.bin"/><Relationship Id="rId25" Type="http://schemas.openxmlformats.org/officeDocument/2006/relationships/oleObject" Target="../embeddings/oleObject95.bin"/><Relationship Id="rId3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29" Type="http://schemas.openxmlformats.org/officeDocument/2006/relationships/oleObject" Target="../embeddings/oleObject9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99.wmf"/><Relationship Id="rId32" Type="http://schemas.openxmlformats.org/officeDocument/2006/relationships/image" Target="../media/image103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28" Type="http://schemas.openxmlformats.org/officeDocument/2006/relationships/image" Target="../media/image101.wmf"/><Relationship Id="rId36" Type="http://schemas.openxmlformats.org/officeDocument/2006/relationships/image" Target="../media/image105.wmf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92.bin"/><Relationship Id="rId31" Type="http://schemas.openxmlformats.org/officeDocument/2006/relationships/oleObject" Target="../embeddings/oleObject98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96.bin"/><Relationship Id="rId30" Type="http://schemas.openxmlformats.org/officeDocument/2006/relationships/image" Target="../media/image102.wmf"/><Relationship Id="rId35" Type="http://schemas.openxmlformats.org/officeDocument/2006/relationships/oleObject" Target="../embeddings/oleObject100.bin"/><Relationship Id="rId8" Type="http://schemas.openxmlformats.org/officeDocument/2006/relationships/image" Target="../media/image9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13.wmf"/><Relationship Id="rId26" Type="http://schemas.openxmlformats.org/officeDocument/2006/relationships/image" Target="../media/image117.wmf"/><Relationship Id="rId39" Type="http://schemas.openxmlformats.org/officeDocument/2006/relationships/oleObject" Target="../embeddings/oleObject120.bin"/><Relationship Id="rId21" Type="http://schemas.openxmlformats.org/officeDocument/2006/relationships/oleObject" Target="../embeddings/oleObject110.bin"/><Relationship Id="rId34" Type="http://schemas.openxmlformats.org/officeDocument/2006/relationships/oleObject" Target="../embeddings/oleObject117.bin"/><Relationship Id="rId42" Type="http://schemas.openxmlformats.org/officeDocument/2006/relationships/oleObject" Target="../embeddings/oleObject122.bin"/><Relationship Id="rId47" Type="http://schemas.openxmlformats.org/officeDocument/2006/relationships/oleObject" Target="../embeddings/oleObject125.bin"/><Relationship Id="rId50" Type="http://schemas.openxmlformats.org/officeDocument/2006/relationships/image" Target="../media/image127.wmf"/><Relationship Id="rId55" Type="http://schemas.openxmlformats.org/officeDocument/2006/relationships/image" Target="../media/image129.wmf"/><Relationship Id="rId63" Type="http://schemas.openxmlformats.org/officeDocument/2006/relationships/image" Target="../media/image132.wmf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2.wmf"/><Relationship Id="rId29" Type="http://schemas.openxmlformats.org/officeDocument/2006/relationships/oleObject" Target="../embeddings/oleObject114.bin"/><Relationship Id="rId11" Type="http://schemas.openxmlformats.org/officeDocument/2006/relationships/oleObject" Target="../embeddings/oleObject105.bin"/><Relationship Id="rId24" Type="http://schemas.openxmlformats.org/officeDocument/2006/relationships/image" Target="../media/image116.wmf"/><Relationship Id="rId32" Type="http://schemas.openxmlformats.org/officeDocument/2006/relationships/image" Target="../media/image120.wmf"/><Relationship Id="rId37" Type="http://schemas.openxmlformats.org/officeDocument/2006/relationships/oleObject" Target="../embeddings/oleObject119.bin"/><Relationship Id="rId40" Type="http://schemas.openxmlformats.org/officeDocument/2006/relationships/image" Target="../media/image123.wmf"/><Relationship Id="rId45" Type="http://schemas.openxmlformats.org/officeDocument/2006/relationships/image" Target="../media/image125.wmf"/><Relationship Id="rId53" Type="http://schemas.openxmlformats.org/officeDocument/2006/relationships/oleObject" Target="../embeddings/oleObject128.bin"/><Relationship Id="rId58" Type="http://schemas.openxmlformats.org/officeDocument/2006/relationships/oleObject" Target="../embeddings/oleObject131.bin"/><Relationship Id="rId5" Type="http://schemas.openxmlformats.org/officeDocument/2006/relationships/oleObject" Target="../embeddings/oleObject102.bin"/><Relationship Id="rId61" Type="http://schemas.openxmlformats.org/officeDocument/2006/relationships/oleObject" Target="../embeddings/oleObject133.bin"/><Relationship Id="rId19" Type="http://schemas.openxmlformats.org/officeDocument/2006/relationships/oleObject" Target="../embeddings/oleObject109.bin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Relationship Id="rId27" Type="http://schemas.openxmlformats.org/officeDocument/2006/relationships/oleObject" Target="../embeddings/oleObject113.bin"/><Relationship Id="rId30" Type="http://schemas.openxmlformats.org/officeDocument/2006/relationships/image" Target="../media/image119.wmf"/><Relationship Id="rId35" Type="http://schemas.openxmlformats.org/officeDocument/2006/relationships/oleObject" Target="../embeddings/oleObject118.bin"/><Relationship Id="rId43" Type="http://schemas.openxmlformats.org/officeDocument/2006/relationships/image" Target="../media/image124.wmf"/><Relationship Id="rId48" Type="http://schemas.openxmlformats.org/officeDocument/2006/relationships/image" Target="../media/image126.wmf"/><Relationship Id="rId56" Type="http://schemas.openxmlformats.org/officeDocument/2006/relationships/oleObject" Target="../embeddings/oleObject130.bin"/><Relationship Id="rId8" Type="http://schemas.openxmlformats.org/officeDocument/2006/relationships/image" Target="../media/image108.wmf"/><Relationship Id="rId51" Type="http://schemas.openxmlformats.org/officeDocument/2006/relationships/oleObject" Target="../embeddings/oleObject127.bin"/><Relationship Id="rId3" Type="http://schemas.openxmlformats.org/officeDocument/2006/relationships/oleObject" Target="../embeddings/oleObject101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08.bin"/><Relationship Id="rId25" Type="http://schemas.openxmlformats.org/officeDocument/2006/relationships/oleObject" Target="../embeddings/oleObject112.bin"/><Relationship Id="rId33" Type="http://schemas.openxmlformats.org/officeDocument/2006/relationships/oleObject" Target="../embeddings/oleObject116.bin"/><Relationship Id="rId38" Type="http://schemas.openxmlformats.org/officeDocument/2006/relationships/image" Target="../media/image122.wmf"/><Relationship Id="rId46" Type="http://schemas.openxmlformats.org/officeDocument/2006/relationships/oleObject" Target="../embeddings/oleObject124.bin"/><Relationship Id="rId59" Type="http://schemas.openxmlformats.org/officeDocument/2006/relationships/oleObject" Target="../embeddings/oleObject132.bin"/><Relationship Id="rId20" Type="http://schemas.openxmlformats.org/officeDocument/2006/relationships/image" Target="../media/image114.wmf"/><Relationship Id="rId41" Type="http://schemas.openxmlformats.org/officeDocument/2006/relationships/oleObject" Target="../embeddings/oleObject121.bin"/><Relationship Id="rId54" Type="http://schemas.openxmlformats.org/officeDocument/2006/relationships/oleObject" Target="../embeddings/oleObject129.bin"/><Relationship Id="rId62" Type="http://schemas.openxmlformats.org/officeDocument/2006/relationships/oleObject" Target="../embeddings/oleObject13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7.wmf"/><Relationship Id="rId15" Type="http://schemas.openxmlformats.org/officeDocument/2006/relationships/oleObject" Target="../embeddings/oleObject107.bin"/><Relationship Id="rId23" Type="http://schemas.openxmlformats.org/officeDocument/2006/relationships/oleObject" Target="../embeddings/oleObject111.bin"/><Relationship Id="rId28" Type="http://schemas.openxmlformats.org/officeDocument/2006/relationships/image" Target="../media/image118.wmf"/><Relationship Id="rId36" Type="http://schemas.openxmlformats.org/officeDocument/2006/relationships/image" Target="../media/image121.wmf"/><Relationship Id="rId49" Type="http://schemas.openxmlformats.org/officeDocument/2006/relationships/oleObject" Target="../embeddings/oleObject126.bin"/><Relationship Id="rId57" Type="http://schemas.openxmlformats.org/officeDocument/2006/relationships/image" Target="../media/image130.wmf"/><Relationship Id="rId10" Type="http://schemas.openxmlformats.org/officeDocument/2006/relationships/image" Target="../media/image109.wmf"/><Relationship Id="rId31" Type="http://schemas.openxmlformats.org/officeDocument/2006/relationships/oleObject" Target="../embeddings/oleObject115.bin"/><Relationship Id="rId44" Type="http://schemas.openxmlformats.org/officeDocument/2006/relationships/oleObject" Target="../embeddings/oleObject123.bin"/><Relationship Id="rId52" Type="http://schemas.openxmlformats.org/officeDocument/2006/relationships/image" Target="../media/image128.wmf"/><Relationship Id="rId60" Type="http://schemas.openxmlformats.org/officeDocument/2006/relationships/image" Target="../media/image131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04.bin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8.wmf"/><Relationship Id="rId21" Type="http://schemas.openxmlformats.org/officeDocument/2006/relationships/oleObject" Target="../embeddings/oleObject145.bin"/><Relationship Id="rId42" Type="http://schemas.openxmlformats.org/officeDocument/2006/relationships/oleObject" Target="../embeddings/oleObject157.bin"/><Relationship Id="rId47" Type="http://schemas.openxmlformats.org/officeDocument/2006/relationships/oleObject" Target="../embeddings/oleObject160.bin"/><Relationship Id="rId63" Type="http://schemas.openxmlformats.org/officeDocument/2006/relationships/oleObject" Target="../embeddings/oleObject169.bin"/><Relationship Id="rId68" Type="http://schemas.openxmlformats.org/officeDocument/2006/relationships/image" Target="../media/image156.wmf"/><Relationship Id="rId84" Type="http://schemas.openxmlformats.org/officeDocument/2006/relationships/oleObject" Target="../embeddings/oleObject180.bin"/><Relationship Id="rId89" Type="http://schemas.openxmlformats.org/officeDocument/2006/relationships/oleObject" Target="../embeddings/oleObject183.bin"/><Relationship Id="rId16" Type="http://schemas.openxmlformats.org/officeDocument/2006/relationships/oleObject" Target="../embeddings/oleObject142.bin"/><Relationship Id="rId11" Type="http://schemas.openxmlformats.org/officeDocument/2006/relationships/oleObject" Target="../embeddings/oleObject139.bin"/><Relationship Id="rId32" Type="http://schemas.openxmlformats.org/officeDocument/2006/relationships/image" Target="../media/image141.wmf"/><Relationship Id="rId37" Type="http://schemas.openxmlformats.org/officeDocument/2006/relationships/oleObject" Target="../embeddings/oleObject154.bin"/><Relationship Id="rId53" Type="http://schemas.openxmlformats.org/officeDocument/2006/relationships/image" Target="../media/image149.wmf"/><Relationship Id="rId58" Type="http://schemas.openxmlformats.org/officeDocument/2006/relationships/oleObject" Target="../embeddings/oleObject166.bin"/><Relationship Id="rId74" Type="http://schemas.openxmlformats.org/officeDocument/2006/relationships/image" Target="../media/image159.wmf"/><Relationship Id="rId79" Type="http://schemas.openxmlformats.org/officeDocument/2006/relationships/image" Target="../media/image161.wmf"/><Relationship Id="rId5" Type="http://schemas.openxmlformats.org/officeDocument/2006/relationships/oleObject" Target="../embeddings/oleObject136.bin"/><Relationship Id="rId90" Type="http://schemas.openxmlformats.org/officeDocument/2006/relationships/image" Target="../media/image166.wmf"/><Relationship Id="rId95" Type="http://schemas.openxmlformats.org/officeDocument/2006/relationships/image" Target="../media/image168.wmf"/><Relationship Id="rId22" Type="http://schemas.openxmlformats.org/officeDocument/2006/relationships/image" Target="../media/image136.wmf"/><Relationship Id="rId27" Type="http://schemas.openxmlformats.org/officeDocument/2006/relationships/oleObject" Target="../embeddings/oleObject148.bin"/><Relationship Id="rId43" Type="http://schemas.openxmlformats.org/officeDocument/2006/relationships/image" Target="../media/image145.wmf"/><Relationship Id="rId48" Type="http://schemas.openxmlformats.org/officeDocument/2006/relationships/image" Target="../media/image147.wmf"/><Relationship Id="rId64" Type="http://schemas.openxmlformats.org/officeDocument/2006/relationships/image" Target="../media/image154.wmf"/><Relationship Id="rId69" Type="http://schemas.openxmlformats.org/officeDocument/2006/relationships/oleObject" Target="../embeddings/oleObject172.bin"/><Relationship Id="rId8" Type="http://schemas.openxmlformats.org/officeDocument/2006/relationships/image" Target="../media/image123.wmf"/><Relationship Id="rId51" Type="http://schemas.openxmlformats.org/officeDocument/2006/relationships/image" Target="../media/image148.wmf"/><Relationship Id="rId72" Type="http://schemas.openxmlformats.org/officeDocument/2006/relationships/image" Target="../media/image158.wmf"/><Relationship Id="rId80" Type="http://schemas.openxmlformats.org/officeDocument/2006/relationships/oleObject" Target="../embeddings/oleObject178.bin"/><Relationship Id="rId85" Type="http://schemas.openxmlformats.org/officeDocument/2006/relationships/image" Target="../media/image164.wmf"/><Relationship Id="rId93" Type="http://schemas.openxmlformats.org/officeDocument/2006/relationships/oleObject" Target="../embeddings/oleObject185.bin"/><Relationship Id="rId3" Type="http://schemas.openxmlformats.org/officeDocument/2006/relationships/oleObject" Target="../embeddings/oleObject135.bin"/><Relationship Id="rId12" Type="http://schemas.openxmlformats.org/officeDocument/2006/relationships/image" Target="../media/image133.wmf"/><Relationship Id="rId17" Type="http://schemas.openxmlformats.org/officeDocument/2006/relationships/image" Target="../media/image126.wmf"/><Relationship Id="rId25" Type="http://schemas.openxmlformats.org/officeDocument/2006/relationships/oleObject" Target="../embeddings/oleObject147.bin"/><Relationship Id="rId33" Type="http://schemas.openxmlformats.org/officeDocument/2006/relationships/oleObject" Target="../embeddings/oleObject151.bin"/><Relationship Id="rId38" Type="http://schemas.openxmlformats.org/officeDocument/2006/relationships/oleObject" Target="../embeddings/oleObject155.bin"/><Relationship Id="rId46" Type="http://schemas.openxmlformats.org/officeDocument/2006/relationships/oleObject" Target="../embeddings/oleObject159.bin"/><Relationship Id="rId59" Type="http://schemas.openxmlformats.org/officeDocument/2006/relationships/image" Target="../media/image152.wmf"/><Relationship Id="rId67" Type="http://schemas.openxmlformats.org/officeDocument/2006/relationships/oleObject" Target="../embeddings/oleObject171.bin"/><Relationship Id="rId20" Type="http://schemas.openxmlformats.org/officeDocument/2006/relationships/image" Target="../media/image135.wmf"/><Relationship Id="rId41" Type="http://schemas.openxmlformats.org/officeDocument/2006/relationships/image" Target="../media/image144.wmf"/><Relationship Id="rId54" Type="http://schemas.openxmlformats.org/officeDocument/2006/relationships/oleObject" Target="../embeddings/oleObject164.bin"/><Relationship Id="rId62" Type="http://schemas.openxmlformats.org/officeDocument/2006/relationships/oleObject" Target="../embeddings/oleObject168.bin"/><Relationship Id="rId70" Type="http://schemas.openxmlformats.org/officeDocument/2006/relationships/image" Target="../media/image157.wmf"/><Relationship Id="rId75" Type="http://schemas.openxmlformats.org/officeDocument/2006/relationships/oleObject" Target="../embeddings/oleObject175.bin"/><Relationship Id="rId83" Type="http://schemas.openxmlformats.org/officeDocument/2006/relationships/image" Target="../media/image163.wmf"/><Relationship Id="rId88" Type="http://schemas.openxmlformats.org/officeDocument/2006/relationships/image" Target="../media/image165.wmf"/><Relationship Id="rId91" Type="http://schemas.openxmlformats.org/officeDocument/2006/relationships/oleObject" Target="../embeddings/oleObject184.bin"/><Relationship Id="rId96" Type="http://schemas.openxmlformats.org/officeDocument/2006/relationships/oleObject" Target="../embeddings/oleObject187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4.wmf"/><Relationship Id="rId15" Type="http://schemas.openxmlformats.org/officeDocument/2006/relationships/image" Target="../media/image134.wmf"/><Relationship Id="rId23" Type="http://schemas.openxmlformats.org/officeDocument/2006/relationships/oleObject" Target="../embeddings/oleObject146.bin"/><Relationship Id="rId28" Type="http://schemas.openxmlformats.org/officeDocument/2006/relationships/image" Target="../media/image139.wmf"/><Relationship Id="rId36" Type="http://schemas.openxmlformats.org/officeDocument/2006/relationships/oleObject" Target="../embeddings/oleObject153.bin"/><Relationship Id="rId49" Type="http://schemas.openxmlformats.org/officeDocument/2006/relationships/oleObject" Target="../embeddings/oleObject161.bin"/><Relationship Id="rId57" Type="http://schemas.openxmlformats.org/officeDocument/2006/relationships/image" Target="../media/image151.wmf"/><Relationship Id="rId10" Type="http://schemas.openxmlformats.org/officeDocument/2006/relationships/image" Target="../media/image122.wmf"/><Relationship Id="rId31" Type="http://schemas.openxmlformats.org/officeDocument/2006/relationships/oleObject" Target="../embeddings/oleObject150.bin"/><Relationship Id="rId44" Type="http://schemas.openxmlformats.org/officeDocument/2006/relationships/oleObject" Target="../embeddings/oleObject158.bin"/><Relationship Id="rId52" Type="http://schemas.openxmlformats.org/officeDocument/2006/relationships/oleObject" Target="../embeddings/oleObject163.bin"/><Relationship Id="rId60" Type="http://schemas.openxmlformats.org/officeDocument/2006/relationships/oleObject" Target="../embeddings/oleObject167.bin"/><Relationship Id="rId65" Type="http://schemas.openxmlformats.org/officeDocument/2006/relationships/oleObject" Target="../embeddings/oleObject170.bin"/><Relationship Id="rId73" Type="http://schemas.openxmlformats.org/officeDocument/2006/relationships/oleObject" Target="../embeddings/oleObject174.bin"/><Relationship Id="rId78" Type="http://schemas.openxmlformats.org/officeDocument/2006/relationships/oleObject" Target="../embeddings/oleObject177.bin"/><Relationship Id="rId81" Type="http://schemas.openxmlformats.org/officeDocument/2006/relationships/image" Target="../media/image162.wmf"/><Relationship Id="rId86" Type="http://schemas.openxmlformats.org/officeDocument/2006/relationships/oleObject" Target="../embeddings/oleObject181.bin"/><Relationship Id="rId94" Type="http://schemas.openxmlformats.org/officeDocument/2006/relationships/oleObject" Target="../embeddings/oleObject186.bin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38.bin"/><Relationship Id="rId13" Type="http://schemas.openxmlformats.org/officeDocument/2006/relationships/oleObject" Target="../embeddings/oleObject140.bin"/><Relationship Id="rId18" Type="http://schemas.openxmlformats.org/officeDocument/2006/relationships/oleObject" Target="../embeddings/oleObject143.bin"/><Relationship Id="rId39" Type="http://schemas.openxmlformats.org/officeDocument/2006/relationships/image" Target="../media/image143.wmf"/><Relationship Id="rId34" Type="http://schemas.openxmlformats.org/officeDocument/2006/relationships/image" Target="../media/image142.wmf"/><Relationship Id="rId50" Type="http://schemas.openxmlformats.org/officeDocument/2006/relationships/oleObject" Target="../embeddings/oleObject162.bin"/><Relationship Id="rId55" Type="http://schemas.openxmlformats.org/officeDocument/2006/relationships/image" Target="../media/image150.wmf"/><Relationship Id="rId76" Type="http://schemas.openxmlformats.org/officeDocument/2006/relationships/image" Target="../media/image160.wmf"/><Relationship Id="rId7" Type="http://schemas.openxmlformats.org/officeDocument/2006/relationships/oleObject" Target="../embeddings/oleObject137.bin"/><Relationship Id="rId71" Type="http://schemas.openxmlformats.org/officeDocument/2006/relationships/oleObject" Target="../embeddings/oleObject173.bin"/><Relationship Id="rId92" Type="http://schemas.openxmlformats.org/officeDocument/2006/relationships/image" Target="../media/image167.wmf"/><Relationship Id="rId2" Type="http://schemas.openxmlformats.org/officeDocument/2006/relationships/slideLayout" Target="../slideLayouts/slideLayout7.xml"/><Relationship Id="rId29" Type="http://schemas.openxmlformats.org/officeDocument/2006/relationships/oleObject" Target="../embeddings/oleObject149.bin"/><Relationship Id="rId24" Type="http://schemas.openxmlformats.org/officeDocument/2006/relationships/image" Target="../media/image137.wmf"/><Relationship Id="rId40" Type="http://schemas.openxmlformats.org/officeDocument/2006/relationships/oleObject" Target="../embeddings/oleObject156.bin"/><Relationship Id="rId45" Type="http://schemas.openxmlformats.org/officeDocument/2006/relationships/image" Target="../media/image146.wmf"/><Relationship Id="rId66" Type="http://schemas.openxmlformats.org/officeDocument/2006/relationships/image" Target="../media/image155.wmf"/><Relationship Id="rId87" Type="http://schemas.openxmlformats.org/officeDocument/2006/relationships/oleObject" Target="../embeddings/oleObject182.bin"/><Relationship Id="rId61" Type="http://schemas.openxmlformats.org/officeDocument/2006/relationships/image" Target="../media/image153.wmf"/><Relationship Id="rId82" Type="http://schemas.openxmlformats.org/officeDocument/2006/relationships/oleObject" Target="../embeddings/oleObject179.bin"/><Relationship Id="rId19" Type="http://schemas.openxmlformats.org/officeDocument/2006/relationships/oleObject" Target="../embeddings/oleObject144.bin"/><Relationship Id="rId14" Type="http://schemas.openxmlformats.org/officeDocument/2006/relationships/oleObject" Target="../embeddings/oleObject141.bin"/><Relationship Id="rId30" Type="http://schemas.openxmlformats.org/officeDocument/2006/relationships/image" Target="../media/image140.wmf"/><Relationship Id="rId35" Type="http://schemas.openxmlformats.org/officeDocument/2006/relationships/oleObject" Target="../embeddings/oleObject152.bin"/><Relationship Id="rId56" Type="http://schemas.openxmlformats.org/officeDocument/2006/relationships/oleObject" Target="../embeddings/oleObject165.bin"/><Relationship Id="rId77" Type="http://schemas.openxmlformats.org/officeDocument/2006/relationships/oleObject" Target="../embeddings/oleObject17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93.bin"/><Relationship Id="rId18" Type="http://schemas.openxmlformats.org/officeDocument/2006/relationships/oleObject" Target="../embeddings/oleObject196.bin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5" Type="http://schemas.openxmlformats.org/officeDocument/2006/relationships/oleObject" Target="../embeddings/oleObject194.bin"/><Relationship Id="rId10" Type="http://schemas.openxmlformats.org/officeDocument/2006/relationships/image" Target="../media/image122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17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202.bin"/><Relationship Id="rId18" Type="http://schemas.openxmlformats.org/officeDocument/2006/relationships/image" Target="../media/image173.wmf"/><Relationship Id="rId3" Type="http://schemas.openxmlformats.org/officeDocument/2006/relationships/oleObject" Target="../embeddings/oleObject197.bin"/><Relationship Id="rId7" Type="http://schemas.openxmlformats.org/officeDocument/2006/relationships/oleObject" Target="../embeddings/oleObject199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20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201.bin"/><Relationship Id="rId5" Type="http://schemas.openxmlformats.org/officeDocument/2006/relationships/oleObject" Target="../embeddings/oleObject198.bin"/><Relationship Id="rId15" Type="http://schemas.openxmlformats.org/officeDocument/2006/relationships/oleObject" Target="../embeddings/oleObject203.bin"/><Relationship Id="rId10" Type="http://schemas.openxmlformats.org/officeDocument/2006/relationships/image" Target="../media/image122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200.bin"/><Relationship Id="rId14" Type="http://schemas.openxmlformats.org/officeDocument/2006/relationships/image" Target="../media/image17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oleObject" Target="../embeddings/oleObject207.bin"/><Relationship Id="rId18" Type="http://schemas.openxmlformats.org/officeDocument/2006/relationships/image" Target="../media/image177.wmf"/><Relationship Id="rId3" Type="http://schemas.openxmlformats.org/officeDocument/2006/relationships/image" Target="../media/image178.wmf"/><Relationship Id="rId7" Type="http://schemas.openxmlformats.org/officeDocument/2006/relationships/oleObject" Target="../embeddings/oleObject206.bin"/><Relationship Id="rId12" Type="http://schemas.openxmlformats.org/officeDocument/2006/relationships/image" Target="../media/image185.wmf"/><Relationship Id="rId17" Type="http://schemas.openxmlformats.org/officeDocument/2006/relationships/oleObject" Target="../embeddings/oleObject20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1.wmf"/><Relationship Id="rId11" Type="http://schemas.openxmlformats.org/officeDocument/2006/relationships/image" Target="../media/image184.wmf"/><Relationship Id="rId5" Type="http://schemas.openxmlformats.org/officeDocument/2006/relationships/image" Target="../media/image180.wmf"/><Relationship Id="rId15" Type="http://schemas.openxmlformats.org/officeDocument/2006/relationships/oleObject" Target="../embeddings/oleObject208.bin"/><Relationship Id="rId10" Type="http://schemas.openxmlformats.org/officeDocument/2006/relationships/image" Target="../media/image183.wmf"/><Relationship Id="rId4" Type="http://schemas.openxmlformats.org/officeDocument/2006/relationships/image" Target="../media/image179.wmf"/><Relationship Id="rId9" Type="http://schemas.openxmlformats.org/officeDocument/2006/relationships/image" Target="../media/image182.png"/><Relationship Id="rId14" Type="http://schemas.openxmlformats.org/officeDocument/2006/relationships/image" Target="../media/image17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oleObject" Target="../embeddings/oleObject211.bin"/><Relationship Id="rId18" Type="http://schemas.openxmlformats.org/officeDocument/2006/relationships/image" Target="../media/image188.wmf"/><Relationship Id="rId26" Type="http://schemas.openxmlformats.org/officeDocument/2006/relationships/image" Target="../media/image192.wmf"/><Relationship Id="rId3" Type="http://schemas.openxmlformats.org/officeDocument/2006/relationships/image" Target="../media/image178.wmf"/><Relationship Id="rId21" Type="http://schemas.openxmlformats.org/officeDocument/2006/relationships/oleObject" Target="../embeddings/oleObject215.bin"/><Relationship Id="rId7" Type="http://schemas.openxmlformats.org/officeDocument/2006/relationships/oleObject" Target="../embeddings/oleObject210.bin"/><Relationship Id="rId12" Type="http://schemas.openxmlformats.org/officeDocument/2006/relationships/image" Target="../media/image196.wmf"/><Relationship Id="rId17" Type="http://schemas.openxmlformats.org/officeDocument/2006/relationships/oleObject" Target="../embeddings/oleObject213.bin"/><Relationship Id="rId25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7.wmf"/><Relationship Id="rId20" Type="http://schemas.openxmlformats.org/officeDocument/2006/relationships/image" Target="../media/image189.wmf"/><Relationship Id="rId29" Type="http://schemas.openxmlformats.org/officeDocument/2006/relationships/oleObject" Target="../embeddings/oleObject21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81.wmf"/><Relationship Id="rId11" Type="http://schemas.openxmlformats.org/officeDocument/2006/relationships/image" Target="../media/image195.wmf"/><Relationship Id="rId24" Type="http://schemas.openxmlformats.org/officeDocument/2006/relationships/image" Target="../media/image191.wmf"/><Relationship Id="rId5" Type="http://schemas.openxmlformats.org/officeDocument/2006/relationships/image" Target="../media/image180.wmf"/><Relationship Id="rId15" Type="http://schemas.openxmlformats.org/officeDocument/2006/relationships/oleObject" Target="../embeddings/oleObject212.bin"/><Relationship Id="rId23" Type="http://schemas.openxmlformats.org/officeDocument/2006/relationships/oleObject" Target="../embeddings/oleObject216.bin"/><Relationship Id="rId28" Type="http://schemas.openxmlformats.org/officeDocument/2006/relationships/image" Target="../media/image193.wmf"/><Relationship Id="rId10" Type="http://schemas.openxmlformats.org/officeDocument/2006/relationships/image" Target="../media/image185.wmf"/><Relationship Id="rId19" Type="http://schemas.openxmlformats.org/officeDocument/2006/relationships/oleObject" Target="../embeddings/oleObject214.bin"/><Relationship Id="rId4" Type="http://schemas.openxmlformats.org/officeDocument/2006/relationships/image" Target="../media/image179.wmf"/><Relationship Id="rId9" Type="http://schemas.openxmlformats.org/officeDocument/2006/relationships/image" Target="../media/image183.wmf"/><Relationship Id="rId14" Type="http://schemas.openxmlformats.org/officeDocument/2006/relationships/image" Target="../media/image186.wmf"/><Relationship Id="rId22" Type="http://schemas.openxmlformats.org/officeDocument/2006/relationships/image" Target="../media/image190.wmf"/><Relationship Id="rId27" Type="http://schemas.openxmlformats.org/officeDocument/2006/relationships/oleObject" Target="../embeddings/oleObject218.bin"/><Relationship Id="rId30" Type="http://schemas.openxmlformats.org/officeDocument/2006/relationships/image" Target="../media/image19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g"/><Relationship Id="rId2" Type="http://schemas.openxmlformats.org/officeDocument/2006/relationships/image" Target="../media/image19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wmf"/><Relationship Id="rId18" Type="http://schemas.openxmlformats.org/officeDocument/2006/relationships/oleObject" Target="../embeddings/oleObject7.bin"/><Relationship Id="rId26" Type="http://schemas.openxmlformats.org/officeDocument/2006/relationships/oleObject" Target="../embeddings/oleObject11.bin"/><Relationship Id="rId39" Type="http://schemas.openxmlformats.org/officeDocument/2006/relationships/image" Target="../media/image20.wmf"/><Relationship Id="rId21" Type="http://schemas.openxmlformats.org/officeDocument/2006/relationships/image" Target="../media/image11.wmf"/><Relationship Id="rId34" Type="http://schemas.openxmlformats.org/officeDocument/2006/relationships/oleObject" Target="../embeddings/oleObject15.bin"/><Relationship Id="rId42" Type="http://schemas.openxmlformats.org/officeDocument/2006/relationships/oleObject" Target="../embeddings/oleObject19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15.wmf"/><Relationship Id="rId41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4.bin"/><Relationship Id="rId37" Type="http://schemas.openxmlformats.org/officeDocument/2006/relationships/image" Target="../media/image19.wmf"/><Relationship Id="rId40" Type="http://schemas.openxmlformats.org/officeDocument/2006/relationships/oleObject" Target="../embeddings/oleObject18.bin"/><Relationship Id="rId5" Type="http://schemas.openxmlformats.org/officeDocument/2006/relationships/image" Target="../media/image4.wmf"/><Relationship Id="rId15" Type="http://schemas.openxmlformats.org/officeDocument/2006/relationships/image" Target="../media/image8.wmf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12.bin"/><Relationship Id="rId36" Type="http://schemas.openxmlformats.org/officeDocument/2006/relationships/oleObject" Target="../embeddings/oleObject16.bin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0.wmf"/><Relationship Id="rId31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png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14.wmf"/><Relationship Id="rId30" Type="http://schemas.openxmlformats.org/officeDocument/2006/relationships/oleObject" Target="../embeddings/oleObject13.bin"/><Relationship Id="rId35" Type="http://schemas.openxmlformats.org/officeDocument/2006/relationships/image" Target="../media/image18.wmf"/><Relationship Id="rId43" Type="http://schemas.openxmlformats.org/officeDocument/2006/relationships/image" Target="../media/image22.wmf"/><Relationship Id="rId8" Type="http://schemas.openxmlformats.org/officeDocument/2006/relationships/image" Target="../media/image24.png"/><Relationship Id="rId3" Type="http://schemas.openxmlformats.org/officeDocument/2006/relationships/image" Target="../media/image23.jpe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9.wmf"/><Relationship Id="rId25" Type="http://schemas.openxmlformats.org/officeDocument/2006/relationships/image" Target="../media/image13.wmf"/><Relationship Id="rId33" Type="http://schemas.openxmlformats.org/officeDocument/2006/relationships/image" Target="../media/image17.wmf"/><Relationship Id="rId38" Type="http://schemas.openxmlformats.org/officeDocument/2006/relationships/oleObject" Target="../embeddings/oleObject1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3.wmf"/><Relationship Id="rId26" Type="http://schemas.openxmlformats.org/officeDocument/2006/relationships/oleObject" Target="../embeddings/oleObject32.bin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7.bin"/><Relationship Id="rId25" Type="http://schemas.openxmlformats.org/officeDocument/2006/relationships/image" Target="../media/image36.wmf"/><Relationship Id="rId33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29" Type="http://schemas.openxmlformats.org/officeDocument/2006/relationships/image" Target="../media/image38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31.bin"/><Relationship Id="rId32" Type="http://schemas.openxmlformats.org/officeDocument/2006/relationships/oleObject" Target="../embeddings/oleObject35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oleObject" Target="../embeddings/oleObject33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28.bin"/><Relationship Id="rId31" Type="http://schemas.openxmlformats.org/officeDocument/2006/relationships/image" Target="../media/image3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Relationship Id="rId27" Type="http://schemas.openxmlformats.org/officeDocument/2006/relationships/image" Target="../media/image37.wmf"/><Relationship Id="rId30" Type="http://schemas.openxmlformats.org/officeDocument/2006/relationships/oleObject" Target="../embeddings/oleObject34.bin"/><Relationship Id="rId8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48.bin"/><Relationship Id="rId21" Type="http://schemas.openxmlformats.org/officeDocument/2006/relationships/oleObject" Target="../embeddings/oleObject45.bin"/><Relationship Id="rId42" Type="http://schemas.openxmlformats.org/officeDocument/2006/relationships/oleObject" Target="../embeddings/oleObject56.bin"/><Relationship Id="rId47" Type="http://schemas.openxmlformats.org/officeDocument/2006/relationships/image" Target="../media/image62.wmf"/><Relationship Id="rId63" Type="http://schemas.openxmlformats.org/officeDocument/2006/relationships/image" Target="../media/image70.wmf"/><Relationship Id="rId68" Type="http://schemas.openxmlformats.org/officeDocument/2006/relationships/oleObject" Target="../embeddings/oleObject69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9" Type="http://schemas.openxmlformats.org/officeDocument/2006/relationships/image" Target="../media/image53.wmf"/><Relationship Id="rId11" Type="http://schemas.openxmlformats.org/officeDocument/2006/relationships/oleObject" Target="../embeddings/oleObject40.bin"/><Relationship Id="rId24" Type="http://schemas.openxmlformats.org/officeDocument/2006/relationships/oleObject" Target="../embeddings/oleObject47.bin"/><Relationship Id="rId32" Type="http://schemas.openxmlformats.org/officeDocument/2006/relationships/oleObject" Target="../embeddings/oleObject51.bin"/><Relationship Id="rId37" Type="http://schemas.openxmlformats.org/officeDocument/2006/relationships/image" Target="../media/image57.wmf"/><Relationship Id="rId40" Type="http://schemas.openxmlformats.org/officeDocument/2006/relationships/oleObject" Target="../embeddings/oleObject55.bin"/><Relationship Id="rId45" Type="http://schemas.openxmlformats.org/officeDocument/2006/relationships/image" Target="../media/image61.wmf"/><Relationship Id="rId53" Type="http://schemas.openxmlformats.org/officeDocument/2006/relationships/image" Target="../media/image65.wmf"/><Relationship Id="rId58" Type="http://schemas.openxmlformats.org/officeDocument/2006/relationships/oleObject" Target="../embeddings/oleObject64.bin"/><Relationship Id="rId66" Type="http://schemas.openxmlformats.org/officeDocument/2006/relationships/oleObject" Target="../embeddings/oleObject68.bin"/><Relationship Id="rId5" Type="http://schemas.openxmlformats.org/officeDocument/2006/relationships/oleObject" Target="../embeddings/oleObject37.bin"/><Relationship Id="rId61" Type="http://schemas.openxmlformats.org/officeDocument/2006/relationships/image" Target="../media/image69.wmf"/><Relationship Id="rId19" Type="http://schemas.openxmlformats.org/officeDocument/2006/relationships/oleObject" Target="../embeddings/oleObject44.bin"/><Relationship Id="rId14" Type="http://schemas.openxmlformats.org/officeDocument/2006/relationships/image" Target="../media/image46.wmf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52.wmf"/><Relationship Id="rId30" Type="http://schemas.openxmlformats.org/officeDocument/2006/relationships/oleObject" Target="../embeddings/oleObject50.bin"/><Relationship Id="rId35" Type="http://schemas.openxmlformats.org/officeDocument/2006/relationships/image" Target="../media/image56.wmf"/><Relationship Id="rId43" Type="http://schemas.openxmlformats.org/officeDocument/2006/relationships/image" Target="../media/image60.wmf"/><Relationship Id="rId48" Type="http://schemas.openxmlformats.org/officeDocument/2006/relationships/oleObject" Target="../embeddings/oleObject59.bin"/><Relationship Id="rId56" Type="http://schemas.openxmlformats.org/officeDocument/2006/relationships/oleObject" Target="../embeddings/oleObject63.bin"/><Relationship Id="rId64" Type="http://schemas.openxmlformats.org/officeDocument/2006/relationships/oleObject" Target="../embeddings/oleObject67.bin"/><Relationship Id="rId69" Type="http://schemas.openxmlformats.org/officeDocument/2006/relationships/image" Target="../media/image73.wmf"/><Relationship Id="rId8" Type="http://schemas.openxmlformats.org/officeDocument/2006/relationships/image" Target="../media/image43.wmf"/><Relationship Id="rId51" Type="http://schemas.openxmlformats.org/officeDocument/2006/relationships/image" Target="../media/image64.wmf"/><Relationship Id="rId3" Type="http://schemas.openxmlformats.org/officeDocument/2006/relationships/oleObject" Target="../embeddings/oleObject36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3.bin"/><Relationship Id="rId25" Type="http://schemas.openxmlformats.org/officeDocument/2006/relationships/image" Target="../media/image51.wmf"/><Relationship Id="rId33" Type="http://schemas.openxmlformats.org/officeDocument/2006/relationships/image" Target="../media/image55.wmf"/><Relationship Id="rId38" Type="http://schemas.openxmlformats.org/officeDocument/2006/relationships/oleObject" Target="../embeddings/oleObject54.bin"/><Relationship Id="rId46" Type="http://schemas.openxmlformats.org/officeDocument/2006/relationships/oleObject" Target="../embeddings/oleObject58.bin"/><Relationship Id="rId59" Type="http://schemas.openxmlformats.org/officeDocument/2006/relationships/image" Target="../media/image68.wmf"/><Relationship Id="rId67" Type="http://schemas.openxmlformats.org/officeDocument/2006/relationships/image" Target="../media/image72.wmf"/><Relationship Id="rId20" Type="http://schemas.openxmlformats.org/officeDocument/2006/relationships/image" Target="../media/image49.wmf"/><Relationship Id="rId41" Type="http://schemas.openxmlformats.org/officeDocument/2006/relationships/image" Target="../media/image59.wmf"/><Relationship Id="rId54" Type="http://schemas.openxmlformats.org/officeDocument/2006/relationships/oleObject" Target="../embeddings/oleObject62.bin"/><Relationship Id="rId62" Type="http://schemas.openxmlformats.org/officeDocument/2006/relationships/oleObject" Target="../embeddings/oleObject6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wmf"/><Relationship Id="rId15" Type="http://schemas.openxmlformats.org/officeDocument/2006/relationships/oleObject" Target="../embeddings/oleObject42.bin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49.bin"/><Relationship Id="rId36" Type="http://schemas.openxmlformats.org/officeDocument/2006/relationships/oleObject" Target="../embeddings/oleObject53.bin"/><Relationship Id="rId49" Type="http://schemas.openxmlformats.org/officeDocument/2006/relationships/image" Target="../media/image63.wmf"/><Relationship Id="rId57" Type="http://schemas.openxmlformats.org/officeDocument/2006/relationships/image" Target="../media/image67.wmf"/><Relationship Id="rId10" Type="http://schemas.openxmlformats.org/officeDocument/2006/relationships/image" Target="../media/image44.wmf"/><Relationship Id="rId31" Type="http://schemas.openxmlformats.org/officeDocument/2006/relationships/image" Target="../media/image54.wmf"/><Relationship Id="rId44" Type="http://schemas.openxmlformats.org/officeDocument/2006/relationships/oleObject" Target="../embeddings/oleObject57.bin"/><Relationship Id="rId52" Type="http://schemas.openxmlformats.org/officeDocument/2006/relationships/oleObject" Target="../embeddings/oleObject61.bin"/><Relationship Id="rId60" Type="http://schemas.openxmlformats.org/officeDocument/2006/relationships/oleObject" Target="../embeddings/oleObject65.bin"/><Relationship Id="rId65" Type="http://schemas.openxmlformats.org/officeDocument/2006/relationships/image" Target="../media/image71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9.bin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8.wmf"/><Relationship Id="rId39" Type="http://schemas.openxmlformats.org/officeDocument/2006/relationships/image" Target="../media/image58.wmf"/><Relationship Id="rId34" Type="http://schemas.openxmlformats.org/officeDocument/2006/relationships/oleObject" Target="../embeddings/oleObject52.bin"/><Relationship Id="rId50" Type="http://schemas.openxmlformats.org/officeDocument/2006/relationships/oleObject" Target="../embeddings/oleObject60.bin"/><Relationship Id="rId55" Type="http://schemas.openxmlformats.org/officeDocument/2006/relationships/image" Target="../media/image6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80.wmf"/><Relationship Id="rId26" Type="http://schemas.openxmlformats.org/officeDocument/2006/relationships/oleObject" Target="../embeddings/oleObject81.bin"/><Relationship Id="rId3" Type="http://schemas.openxmlformats.org/officeDocument/2006/relationships/oleObject" Target="../embeddings/oleObject70.bin"/><Relationship Id="rId21" Type="http://schemas.openxmlformats.org/officeDocument/2006/relationships/image" Target="../media/image81.wmf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7.wmf"/><Relationship Id="rId17" Type="http://schemas.openxmlformats.org/officeDocument/2006/relationships/oleObject" Target="../embeddings/oleObject76.bin"/><Relationship Id="rId25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9.wmf"/><Relationship Id="rId20" Type="http://schemas.openxmlformats.org/officeDocument/2006/relationships/oleObject" Target="../embeddings/oleObject78.bin"/><Relationship Id="rId29" Type="http://schemas.openxmlformats.org/officeDocument/2006/relationships/image" Target="../media/image8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73.bin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87.wmf"/><Relationship Id="rId15" Type="http://schemas.openxmlformats.org/officeDocument/2006/relationships/oleObject" Target="../embeddings/oleObject75.bin"/><Relationship Id="rId23" Type="http://schemas.openxmlformats.org/officeDocument/2006/relationships/image" Target="../media/image82.wmf"/><Relationship Id="rId28" Type="http://schemas.openxmlformats.org/officeDocument/2006/relationships/oleObject" Target="../embeddings/oleObject82.bin"/><Relationship Id="rId10" Type="http://schemas.openxmlformats.org/officeDocument/2006/relationships/image" Target="../media/image76.wmf"/><Relationship Id="rId19" Type="http://schemas.openxmlformats.org/officeDocument/2006/relationships/oleObject" Target="../embeddings/oleObject77.bin"/><Relationship Id="rId31" Type="http://schemas.openxmlformats.org/officeDocument/2006/relationships/image" Target="../media/image86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8.wmf"/><Relationship Id="rId22" Type="http://schemas.openxmlformats.org/officeDocument/2006/relationships/oleObject" Target="../embeddings/oleObject79.bin"/><Relationship Id="rId27" Type="http://schemas.openxmlformats.org/officeDocument/2006/relationships/image" Target="../media/image84.wmf"/><Relationship Id="rId30" Type="http://schemas.openxmlformats.org/officeDocument/2006/relationships/oleObject" Target="../embeddings/oleObject8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3"/>
            <a:ext cx="12192000" cy="1196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3600" dirty="0"/>
              <a:t>Étapes de la </a:t>
            </a:r>
            <a:r>
              <a:rPr lang="fr-FR" sz="3600" dirty="0" err="1"/>
              <a:t>leçon:Les</a:t>
            </a:r>
            <a:r>
              <a:rPr lang="fr-FR" sz="3600" dirty="0"/>
              <a:t> polynômes </a:t>
            </a:r>
            <a:endParaRPr lang="fr-FR" sz="3600" dirty="0">
              <a:solidFill>
                <a:schemeClr val="bg1"/>
              </a:solidFill>
              <a:cs typeface="Led Italic Font" pitchFamily="2" charset="-78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7671" y="1227816"/>
            <a:ext cx="8121925" cy="436698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 i="1" dirty="0"/>
          </a:p>
        </p:txBody>
      </p:sp>
      <p:sp>
        <p:nvSpPr>
          <p:cNvPr id="3083" name="AutoShape 11">
            <a:hlinkClick r:id="rId2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7670" y="1227816"/>
            <a:ext cx="8121925" cy="575841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2400" b="1" dirty="0" smtClean="0"/>
          </a:p>
          <a:p>
            <a:r>
              <a:rPr lang="fr-FR" sz="2400" b="1" dirty="0" smtClean="0"/>
              <a:t>I</a:t>
            </a:r>
            <a:r>
              <a:rPr lang="fr-FR" sz="2400" b="1" dirty="0"/>
              <a:t>) </a:t>
            </a:r>
            <a:r>
              <a:rPr lang="fr-FR" sz="2400" b="1" dirty="0" err="1" smtClean="0"/>
              <a:t>Définitions</a:t>
            </a:r>
            <a:r>
              <a:rPr lang="fr-FR" sz="2400" b="1" i="1" dirty="0" err="1" smtClean="0"/>
              <a:t>et</a:t>
            </a:r>
            <a:r>
              <a:rPr lang="fr-FR" sz="2400" b="1" i="1" dirty="0" smtClean="0"/>
              <a:t> Vocabulaire</a:t>
            </a:r>
            <a:r>
              <a:rPr lang="fr-FR" sz="2400" b="1" dirty="0" smtClean="0"/>
              <a:t> s </a:t>
            </a:r>
            <a:r>
              <a:rPr lang="fr-FR" sz="2400" b="1" i="1" dirty="0" smtClean="0"/>
              <a:t>et Remarques  et </a:t>
            </a:r>
            <a:r>
              <a:rPr lang="fr-FR" sz="2400" b="1" i="1" dirty="0"/>
              <a:t>exemples :</a:t>
            </a:r>
            <a:endParaRPr lang="fr-FR" sz="2400" dirty="0"/>
          </a:p>
          <a:p>
            <a:r>
              <a:rPr lang="fr-FR" sz="2400" b="1" dirty="0" smtClean="0"/>
              <a:t> </a:t>
            </a:r>
            <a:endParaRPr lang="fr-FR" sz="2400" dirty="0"/>
          </a:p>
        </p:txBody>
      </p:sp>
      <p:sp>
        <p:nvSpPr>
          <p:cNvPr id="3086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7670" y="1849626"/>
            <a:ext cx="8121925" cy="63373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5000"/>
              </a:lnSpc>
              <a:buSzPts val="1400"/>
              <a:tabLst>
                <a:tab pos="90170" algn="l"/>
                <a:tab pos="180340" algn="l"/>
              </a:tabLst>
            </a:pPr>
            <a:endParaRPr lang="fr-FR" sz="2400" b="1" dirty="0" smtClean="0"/>
          </a:p>
          <a:p>
            <a:r>
              <a:rPr lang="fr-FR" sz="2400" b="1" i="1" dirty="0" smtClean="0"/>
              <a:t>2)Egalité </a:t>
            </a:r>
            <a:r>
              <a:rPr lang="fr-FR" sz="2400" b="1" i="1" dirty="0"/>
              <a:t>de deux polynômes</a:t>
            </a:r>
            <a:endParaRPr lang="fr-FR" sz="2400" dirty="0"/>
          </a:p>
          <a:p>
            <a:pPr marL="514350" lvl="0" indent="-514350">
              <a:lnSpc>
                <a:spcPct val="115000"/>
              </a:lnSpc>
              <a:buSzPts val="1400"/>
              <a:buFont typeface="+mj-lt"/>
              <a:buAutoNum type="romanUcPeriod" startAt="2"/>
              <a:tabLst>
                <a:tab pos="90170" algn="l"/>
                <a:tab pos="180340" algn="l"/>
              </a:tabLst>
            </a:pPr>
            <a:endParaRPr lang="fr-FR" sz="2400" b="1" dirty="0">
              <a:latin typeface="Calibri"/>
              <a:ea typeface="Calibri"/>
              <a:cs typeface="Arial"/>
            </a:endParaRPr>
          </a:p>
        </p:txBody>
      </p:sp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8114255" y="1341438"/>
            <a:ext cx="3791744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Leçon7:</a:t>
            </a:r>
            <a:endParaRPr lang="ar-MA" sz="2800" dirty="0">
              <a:solidFill>
                <a:schemeClr val="tx2">
                  <a:lumMod val="65000"/>
                  <a:lumOff val="35000"/>
                </a:schemeClr>
              </a:solidFill>
              <a:latin typeface="Forte" pitchFamily="66" charset="0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fr-FR" sz="3600" dirty="0"/>
              <a:t>Les polynômes </a:t>
            </a:r>
          </a:p>
        </p:txBody>
      </p:sp>
      <p:pic>
        <p:nvPicPr>
          <p:cNvPr id="12290" name="Picture 2" descr="C:\Users\najib\Desktop\ppt_cours_tcs\images\imagesCAHW7G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" y="12536"/>
            <a:ext cx="2222500" cy="10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ajib\Desktop\ppt_cours_tcs\images\imag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65" y="13"/>
            <a:ext cx="191343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15855" y="2750920"/>
            <a:ext cx="3791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Mathématiques Tronc commun </a:t>
            </a:r>
            <a:r>
              <a:rPr lang="fr-FR" sz="28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Sciences BIOF</a:t>
            </a:r>
            <a:endParaRPr lang="fr-FR" sz="5400" dirty="0">
              <a:ln w="3175" cmpd="sng">
                <a:noFill/>
              </a:ln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8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7670" y="2496520"/>
            <a:ext cx="8121925" cy="63373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dirty="0" smtClean="0"/>
              <a:t>3) </a:t>
            </a:r>
            <a:r>
              <a:rPr lang="fr-FR" sz="2400" b="1" dirty="0"/>
              <a:t>Les polynômes et les </a:t>
            </a:r>
            <a:r>
              <a:rPr lang="fr-FR" sz="2400" b="1" dirty="0" smtClean="0"/>
              <a:t>opérations</a:t>
            </a:r>
            <a:endParaRPr lang="fr-FR" sz="2400" b="1" dirty="0">
              <a:latin typeface="Calibri"/>
              <a:ea typeface="Calibri"/>
              <a:cs typeface="Arial"/>
            </a:endParaRPr>
          </a:p>
        </p:txBody>
      </p:sp>
      <p:sp>
        <p:nvSpPr>
          <p:cNvPr id="21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927" y="3162741"/>
            <a:ext cx="8121925" cy="63373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dirty="0" smtClean="0"/>
              <a:t>4)La </a:t>
            </a:r>
            <a:r>
              <a:rPr lang="fr-FR" sz="2400" b="1" dirty="0"/>
              <a:t>division </a:t>
            </a:r>
            <a:r>
              <a:rPr lang="fr-FR" sz="2400" b="1" dirty="0" smtClean="0"/>
              <a:t>par x-a  </a:t>
            </a:r>
            <a:r>
              <a:rPr lang="fr-FR" sz="2400" b="1" dirty="0"/>
              <a:t>et </a:t>
            </a:r>
            <a:r>
              <a:rPr lang="fr-FR" sz="2400" b="1" dirty="0" smtClean="0"/>
              <a:t>factorisation de polynômes </a:t>
            </a:r>
            <a:endParaRPr lang="fr-FR" sz="2400" b="1" dirty="0"/>
          </a:p>
        </p:txBody>
      </p:sp>
      <p:sp>
        <p:nvSpPr>
          <p:cNvPr id="14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7670" y="3796479"/>
            <a:ext cx="8121925" cy="63373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i="1" dirty="0" smtClean="0"/>
              <a:t>a)Racine </a:t>
            </a:r>
            <a:r>
              <a:rPr lang="fr-FR" sz="2400" b="1" i="1" dirty="0"/>
              <a:t>d’un polynôme :</a:t>
            </a:r>
            <a:endParaRPr lang="fr-FR" sz="2400" dirty="0"/>
          </a:p>
        </p:txBody>
      </p:sp>
      <p:sp>
        <p:nvSpPr>
          <p:cNvPr id="15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7670" y="4430217"/>
            <a:ext cx="8121925" cy="63373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i="1" dirty="0" smtClean="0"/>
              <a:t>b) la division </a:t>
            </a:r>
            <a:r>
              <a:rPr lang="fr-FR" sz="2400" b="1" i="1" dirty="0"/>
              <a:t>euclidienne  :</a:t>
            </a:r>
            <a:endParaRPr lang="fr-FR" sz="2400" dirty="0"/>
          </a:p>
        </p:txBody>
      </p:sp>
      <p:sp>
        <p:nvSpPr>
          <p:cNvPr id="16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7670" y="5023535"/>
            <a:ext cx="8121925" cy="63373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400" b="1" i="1" dirty="0" smtClean="0"/>
              <a:t>c) </a:t>
            </a:r>
            <a:r>
              <a:rPr lang="fr-FR" sz="2400" b="1" i="1" dirty="0"/>
              <a:t>factorisation de polynômes  :</a:t>
            </a:r>
            <a:endParaRPr lang="fr-FR" sz="2400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4456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3301" y="88900"/>
            <a:ext cx="8623300" cy="533400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/>
              <a:t>Produit de polynômes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93694" y="1294128"/>
            <a:ext cx="11277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400" b="1" dirty="0">
                <a:solidFill>
                  <a:schemeClr val="accent3">
                    <a:lumMod val="50000"/>
                  </a:schemeClr>
                </a:solidFill>
              </a:rPr>
              <a:t>Pour déterminer le produit de deux polynômes, on applique la propriété de la distributivité de la multiplication </a:t>
            </a:r>
            <a:endParaRPr lang="fr-FR" alt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12227" y="2125125"/>
            <a:ext cx="147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dirty="0"/>
              <a:t>Ex. 1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1697558" y="2125125"/>
            <a:ext cx="985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72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400" dirty="0"/>
              <a:t>Multiplication d’un monôme par un trinôme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4197" y="684768"/>
            <a:ext cx="15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/>
              <a:t>Méthode: </a:t>
            </a:r>
            <a:endParaRPr lang="fr-FR" sz="2400" dirty="0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1463665" y="2785518"/>
            <a:ext cx="1714499" cy="312574"/>
          </a:xfrm>
          <a:custGeom>
            <a:avLst/>
            <a:gdLst>
              <a:gd name="T0" fmla="*/ 0 w 528"/>
              <a:gd name="T1" fmla="*/ 228600 h 144"/>
              <a:gd name="T2" fmla="*/ 457200 w 528"/>
              <a:gd name="T3" fmla="*/ 0 h 144"/>
              <a:gd name="T4" fmla="*/ 838200 w 528"/>
              <a:gd name="T5" fmla="*/ 22860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144">
                <a:moveTo>
                  <a:pt x="0" y="144"/>
                </a:moveTo>
                <a:cubicBezTo>
                  <a:pt x="100" y="72"/>
                  <a:pt x="200" y="0"/>
                  <a:pt x="288" y="0"/>
                </a:cubicBezTo>
                <a:cubicBezTo>
                  <a:pt x="376" y="0"/>
                  <a:pt x="488" y="120"/>
                  <a:pt x="528" y="144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29" name="Freeform 20"/>
          <p:cNvSpPr>
            <a:spLocks/>
          </p:cNvSpPr>
          <p:nvPr/>
        </p:nvSpPr>
        <p:spPr bwMode="auto">
          <a:xfrm>
            <a:off x="1364184" y="2663445"/>
            <a:ext cx="1295400" cy="625147"/>
          </a:xfrm>
          <a:custGeom>
            <a:avLst/>
            <a:gdLst>
              <a:gd name="T0" fmla="*/ 0 w 1640"/>
              <a:gd name="T1" fmla="*/ 533400 h 336"/>
              <a:gd name="T2" fmla="*/ 685800 w 1640"/>
              <a:gd name="T3" fmla="*/ 76200 h 336"/>
              <a:gd name="T4" fmla="*/ 2286000 w 1640"/>
              <a:gd name="T5" fmla="*/ 76200 h 336"/>
              <a:gd name="T6" fmla="*/ 2590800 w 1640"/>
              <a:gd name="T7" fmla="*/ 533400 h 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40" h="336">
                <a:moveTo>
                  <a:pt x="0" y="336"/>
                </a:moveTo>
                <a:cubicBezTo>
                  <a:pt x="96" y="216"/>
                  <a:pt x="192" y="96"/>
                  <a:pt x="432" y="48"/>
                </a:cubicBezTo>
                <a:cubicBezTo>
                  <a:pt x="672" y="0"/>
                  <a:pt x="1240" y="0"/>
                  <a:pt x="1440" y="48"/>
                </a:cubicBezTo>
                <a:cubicBezTo>
                  <a:pt x="1640" y="96"/>
                  <a:pt x="1600" y="288"/>
                  <a:pt x="1632" y="336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fr-FR"/>
          </a:p>
        </p:txBody>
      </p:sp>
      <p:sp>
        <p:nvSpPr>
          <p:cNvPr id="30" name="Freeform 21"/>
          <p:cNvSpPr>
            <a:spLocks/>
          </p:cNvSpPr>
          <p:nvPr/>
        </p:nvSpPr>
        <p:spPr bwMode="auto">
          <a:xfrm>
            <a:off x="1402284" y="2907592"/>
            <a:ext cx="609600" cy="381000"/>
          </a:xfrm>
          <a:custGeom>
            <a:avLst/>
            <a:gdLst>
              <a:gd name="T0" fmla="*/ 0 w 2256"/>
              <a:gd name="T1" fmla="*/ 838200 h 528"/>
              <a:gd name="T2" fmla="*/ 457200 w 2256"/>
              <a:gd name="T3" fmla="*/ 304800 h 528"/>
              <a:gd name="T4" fmla="*/ 2590800 w 2256"/>
              <a:gd name="T5" fmla="*/ 76200 h 528"/>
              <a:gd name="T6" fmla="*/ 3581400 w 2256"/>
              <a:gd name="T7" fmla="*/ 762000 h 5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6" h="528">
                <a:moveTo>
                  <a:pt x="0" y="528"/>
                </a:moveTo>
                <a:cubicBezTo>
                  <a:pt x="8" y="400"/>
                  <a:pt x="16" y="272"/>
                  <a:pt x="288" y="192"/>
                </a:cubicBezTo>
                <a:cubicBezTo>
                  <a:pt x="560" y="112"/>
                  <a:pt x="1304" y="0"/>
                  <a:pt x="1632" y="48"/>
                </a:cubicBezTo>
                <a:cubicBezTo>
                  <a:pt x="1960" y="96"/>
                  <a:pt x="2108" y="288"/>
                  <a:pt x="2256" y="48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261705"/>
              </p:ext>
            </p:extLst>
          </p:nvPr>
        </p:nvGraphicFramePr>
        <p:xfrm>
          <a:off x="1248827" y="3201386"/>
          <a:ext cx="24415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8" name="Equation" r:id="rId3" imgW="1244520" imgH="279360" progId="Equation.DSMT4">
                  <p:embed/>
                </p:oleObj>
              </mc:Choice>
              <mc:Fallback>
                <p:oleObj name="Equation" r:id="rId3" imgW="12445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827" y="3201386"/>
                        <a:ext cx="2441575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020693" y="3378476"/>
            <a:ext cx="18991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72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400" dirty="0" err="1" smtClean="0"/>
              <a:t>m</a:t>
            </a:r>
            <a:r>
              <a:rPr lang="fr-FR" altLang="fr-FR" sz="2400" baseline="30000" dirty="0" err="1" smtClean="0"/>
              <a:t>a</a:t>
            </a:r>
            <a:r>
              <a:rPr lang="fr-FR" altLang="fr-FR" sz="2400" dirty="0" err="1" smtClean="0"/>
              <a:t>xm</a:t>
            </a:r>
            <a:r>
              <a:rPr lang="fr-FR" altLang="fr-FR" sz="2400" baseline="30000" dirty="0" err="1" smtClean="0"/>
              <a:t>b</a:t>
            </a:r>
            <a:r>
              <a:rPr lang="fr-FR" altLang="fr-FR" sz="2400" dirty="0" smtClean="0"/>
              <a:t>=</a:t>
            </a:r>
            <a:r>
              <a:rPr lang="fr-FR" altLang="fr-FR" sz="2400" dirty="0" err="1" smtClean="0"/>
              <a:t>m</a:t>
            </a:r>
            <a:r>
              <a:rPr lang="fr-FR" altLang="fr-FR" sz="2400" baseline="30000" dirty="0" err="1" smtClean="0"/>
              <a:t>a+b</a:t>
            </a:r>
            <a:endParaRPr lang="fr-FR" altLang="fr-FR" sz="2400" dirty="0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9459376" y="2867259"/>
            <a:ext cx="1460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F72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400" dirty="0" smtClean="0">
                <a:solidFill>
                  <a:schemeClr val="accent3">
                    <a:lumMod val="50000"/>
                  </a:schemeClr>
                </a:solidFill>
              </a:rPr>
              <a:t>Rappel:</a:t>
            </a:r>
            <a:endParaRPr lang="fr-FR" altLang="fr-FR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828835"/>
              </p:ext>
            </p:extLst>
          </p:nvPr>
        </p:nvGraphicFramePr>
        <p:xfrm>
          <a:off x="6331346" y="3288592"/>
          <a:ext cx="9699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9" name="Equation" r:id="rId5" imgW="495000" imgH="164880" progId="Equation.DSMT4">
                  <p:embed/>
                </p:oleObj>
              </mc:Choice>
              <mc:Fallback>
                <p:oleObj name="Equation" r:id="rId5" imgW="4950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1346" y="3288592"/>
                        <a:ext cx="96996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188800"/>
              </p:ext>
            </p:extLst>
          </p:nvPr>
        </p:nvGraphicFramePr>
        <p:xfrm>
          <a:off x="4997582" y="3288592"/>
          <a:ext cx="11699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0" name="Equation" r:id="rId7" imgW="596880" imgH="177480" progId="Equation.DSMT4">
                  <p:embed/>
                </p:oleObj>
              </mc:Choice>
              <mc:Fallback>
                <p:oleObj name="Equation" r:id="rId7" imgW="596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582" y="3288592"/>
                        <a:ext cx="116998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173444"/>
              </p:ext>
            </p:extLst>
          </p:nvPr>
        </p:nvGraphicFramePr>
        <p:xfrm>
          <a:off x="3523326" y="4001826"/>
          <a:ext cx="1193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1" name="Equation" r:id="rId9" imgW="609480" imgH="203040" progId="Equation.DSMT4">
                  <p:embed/>
                </p:oleObj>
              </mc:Choice>
              <mc:Fallback>
                <p:oleObj name="Equation" r:id="rId9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326" y="4001826"/>
                        <a:ext cx="1193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21331"/>
              </p:ext>
            </p:extLst>
          </p:nvPr>
        </p:nvGraphicFramePr>
        <p:xfrm>
          <a:off x="4750205" y="4106304"/>
          <a:ext cx="1087438" cy="37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2" name="Equation" r:id="rId11" imgW="609480" imgH="164880" progId="Equation.DSMT4">
                  <p:embed/>
                </p:oleObj>
              </mc:Choice>
              <mc:Fallback>
                <p:oleObj name="Equation" r:id="rId11" imgW="609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205" y="4106304"/>
                        <a:ext cx="1087438" cy="37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128272"/>
              </p:ext>
            </p:extLst>
          </p:nvPr>
        </p:nvGraphicFramePr>
        <p:xfrm>
          <a:off x="5853633" y="4125955"/>
          <a:ext cx="7715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3" name="Equation" r:id="rId13" imgW="393480" imgH="177480" progId="Equation.DSMT4">
                  <p:embed/>
                </p:oleObj>
              </mc:Choice>
              <mc:Fallback>
                <p:oleObj name="Equation" r:id="rId13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633" y="4125955"/>
                        <a:ext cx="77152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673302"/>
              </p:ext>
            </p:extLst>
          </p:nvPr>
        </p:nvGraphicFramePr>
        <p:xfrm>
          <a:off x="3518563" y="4721264"/>
          <a:ext cx="7461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4" name="Equation" r:id="rId15" imgW="380880" imgH="203040" progId="Equation.DSMT4">
                  <p:embed/>
                </p:oleObj>
              </mc:Choice>
              <mc:Fallback>
                <p:oleObj name="Equation" r:id="rId15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8563" y="4721264"/>
                        <a:ext cx="7461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005488"/>
              </p:ext>
            </p:extLst>
          </p:nvPr>
        </p:nvGraphicFramePr>
        <p:xfrm>
          <a:off x="4232938" y="4768659"/>
          <a:ext cx="752475" cy="408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5" name="Equation" r:id="rId17" imgW="444240" imgH="190440" progId="Equation.DSMT4">
                  <p:embed/>
                </p:oleObj>
              </mc:Choice>
              <mc:Fallback>
                <p:oleObj name="Equation" r:id="rId17" imgW="4442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938" y="4768659"/>
                        <a:ext cx="752475" cy="408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873773"/>
              </p:ext>
            </p:extLst>
          </p:nvPr>
        </p:nvGraphicFramePr>
        <p:xfrm>
          <a:off x="5007638" y="4854512"/>
          <a:ext cx="677862" cy="389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6" name="Equation" r:id="rId19" imgW="393480" imgH="177480" progId="Equation.DSMT4">
                  <p:embed/>
                </p:oleObj>
              </mc:Choice>
              <mc:Fallback>
                <p:oleObj name="Equation" r:id="rId1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7638" y="4854512"/>
                        <a:ext cx="677862" cy="389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624104"/>
              </p:ext>
            </p:extLst>
          </p:nvPr>
        </p:nvGraphicFramePr>
        <p:xfrm>
          <a:off x="3759201" y="3216660"/>
          <a:ext cx="11207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7" name="Equation" r:id="rId21" imgW="571320" imgH="190440" progId="Equation.DSMT4">
                  <p:embed/>
                </p:oleObj>
              </mc:Choice>
              <mc:Fallback>
                <p:oleObj name="Equation" r:id="rId21" imgW="571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1" y="3216660"/>
                        <a:ext cx="11207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901074"/>
              </p:ext>
            </p:extLst>
          </p:nvPr>
        </p:nvGraphicFramePr>
        <p:xfrm>
          <a:off x="8799908" y="3790589"/>
          <a:ext cx="9207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8" name="Equation" r:id="rId23" imgW="469800" imgH="190440" progId="Equation.DSMT4">
                  <p:embed/>
                </p:oleObj>
              </mc:Choice>
              <mc:Fallback>
                <p:oleObj name="Equation" r:id="rId23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908" y="3790589"/>
                        <a:ext cx="92075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Flèche vers le haut 43"/>
          <p:cNvSpPr/>
          <p:nvPr/>
        </p:nvSpPr>
        <p:spPr>
          <a:xfrm flipV="1">
            <a:off x="9146115" y="4320768"/>
            <a:ext cx="177800" cy="344491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70862"/>
              </p:ext>
            </p:extLst>
          </p:nvPr>
        </p:nvGraphicFramePr>
        <p:xfrm>
          <a:off x="8972814" y="4776384"/>
          <a:ext cx="5730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9" name="Equation" r:id="rId25" imgW="291960" imgH="190440" progId="Equation.DSMT4">
                  <p:embed/>
                </p:oleObj>
              </mc:Choice>
              <mc:Fallback>
                <p:oleObj name="Equation" r:id="rId25" imgW="291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2814" y="4776384"/>
                        <a:ext cx="57308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Flèche vers le haut 45"/>
          <p:cNvSpPr/>
          <p:nvPr/>
        </p:nvSpPr>
        <p:spPr>
          <a:xfrm flipV="1">
            <a:off x="9065416" y="5335180"/>
            <a:ext cx="177800" cy="344491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979059"/>
              </p:ext>
            </p:extLst>
          </p:nvPr>
        </p:nvGraphicFramePr>
        <p:xfrm>
          <a:off x="8968051" y="5679672"/>
          <a:ext cx="3730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0" name="Equation" r:id="rId27" imgW="190440" imgH="190440" progId="Equation.DSMT4">
                  <p:embed/>
                </p:oleObj>
              </mc:Choice>
              <mc:Fallback>
                <p:oleObj name="Equation" r:id="rId27" imgW="1904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8051" y="5679672"/>
                        <a:ext cx="373063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869683"/>
              </p:ext>
            </p:extLst>
          </p:nvPr>
        </p:nvGraphicFramePr>
        <p:xfrm>
          <a:off x="10193601" y="3927072"/>
          <a:ext cx="7223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1" name="Equation" r:id="rId29" imgW="368280" imgH="126720" progId="Equation.DSMT4">
                  <p:embed/>
                </p:oleObj>
              </mc:Choice>
              <mc:Fallback>
                <p:oleObj name="Equation" r:id="rId29" imgW="36828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3601" y="3927072"/>
                        <a:ext cx="7223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Flèche vers le haut 48"/>
          <p:cNvSpPr/>
          <p:nvPr/>
        </p:nvSpPr>
        <p:spPr>
          <a:xfrm flipV="1">
            <a:off x="10441515" y="4207214"/>
            <a:ext cx="177800" cy="344491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507548"/>
              </p:ext>
            </p:extLst>
          </p:nvPr>
        </p:nvGraphicFramePr>
        <p:xfrm>
          <a:off x="10284089" y="5420909"/>
          <a:ext cx="5238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2" name="Equation" r:id="rId31" imgW="266400" imgH="190440" progId="Equation.DSMT4">
                  <p:embed/>
                </p:oleObj>
              </mc:Choice>
              <mc:Fallback>
                <p:oleObj name="Equation" r:id="rId31" imgW="266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4089" y="5420909"/>
                        <a:ext cx="5238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Flèche vers le haut 50"/>
          <p:cNvSpPr/>
          <p:nvPr/>
        </p:nvSpPr>
        <p:spPr>
          <a:xfrm flipV="1">
            <a:off x="10441515" y="5076363"/>
            <a:ext cx="177800" cy="344491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721958"/>
              </p:ext>
            </p:extLst>
          </p:nvPr>
        </p:nvGraphicFramePr>
        <p:xfrm>
          <a:off x="10274300" y="6119813"/>
          <a:ext cx="3984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3" name="Equation" r:id="rId33" imgW="203040" imgH="190440" progId="Equation.DSMT4">
                  <p:embed/>
                </p:oleObj>
              </mc:Choice>
              <mc:Fallback>
                <p:oleObj name="Equation" r:id="rId33" imgW="203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4300" y="6119813"/>
                        <a:ext cx="398463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282229"/>
              </p:ext>
            </p:extLst>
          </p:nvPr>
        </p:nvGraphicFramePr>
        <p:xfrm>
          <a:off x="10080889" y="4550959"/>
          <a:ext cx="8969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4" name="Equation" r:id="rId35" imgW="457200" imgH="190440" progId="Equation.DSMT4">
                  <p:embed/>
                </p:oleObj>
              </mc:Choice>
              <mc:Fallback>
                <p:oleObj name="Equation" r:id="rId35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889" y="4550959"/>
                        <a:ext cx="89693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Flèche vers le haut 53"/>
          <p:cNvSpPr/>
          <p:nvPr/>
        </p:nvSpPr>
        <p:spPr>
          <a:xfrm flipV="1">
            <a:off x="10441515" y="5947900"/>
            <a:ext cx="88900" cy="172245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28302" y="6458789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46405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8" grpId="0" autoUpdateAnimBg="0"/>
      <p:bldP spid="39960" grpId="0" autoUpdateAnimBg="0"/>
      <p:bldP spid="22" grpId="0" animBg="1"/>
      <p:bldP spid="29" grpId="0" animBg="1"/>
      <p:bldP spid="30" grpId="0" animBg="1"/>
      <p:bldP spid="32" grpId="0" autoUpdateAnimBg="0"/>
      <p:bldP spid="33" grpId="0" autoUpdateAnimBg="0"/>
      <p:bldP spid="44" grpId="0" animBg="1"/>
      <p:bldP spid="46" grpId="0" animBg="1"/>
      <p:bldP spid="49" grpId="0" animBg="1"/>
      <p:bldP spid="51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gner et arrondir un rectangle à un seul coin 17"/>
          <p:cNvSpPr/>
          <p:nvPr/>
        </p:nvSpPr>
        <p:spPr>
          <a:xfrm>
            <a:off x="4594944" y="6085293"/>
            <a:ext cx="3194153" cy="400931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73300" y="285332"/>
            <a:ext cx="5647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rgbClr val="00B050"/>
                </a:solidFill>
              </a:rPr>
              <a:t>b</a:t>
            </a:r>
            <a:r>
              <a:rPr lang="fr-FR" sz="2000" b="1" i="1" dirty="0">
                <a:solidFill>
                  <a:srgbClr val="00B050"/>
                </a:solidFill>
              </a:rPr>
              <a:t>) Le produit d’un polynôme par un réel : </a:t>
            </a:r>
            <a:r>
              <a:rPr lang="fr-FR" sz="2000" b="1" i="1" dirty="0" smtClean="0">
                <a:solidFill>
                  <a:srgbClr val="00B050"/>
                </a:solidFill>
              </a:rPr>
              <a:t>Exemple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685442"/>
            <a:ext cx="10325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b="1" dirty="0"/>
              <a:t>Soit </a:t>
            </a:r>
            <a:r>
              <a:rPr lang="fr-FR" altLang="fr-FR" sz="2000" b="1" dirty="0" smtClean="0"/>
              <a:t>le polynôme suivant : P(x)=4x</a:t>
            </a:r>
            <a:r>
              <a:rPr lang="fr-FR" altLang="fr-FR" sz="2000" b="1" baseline="30000" dirty="0" smtClean="0"/>
              <a:t>2</a:t>
            </a:r>
            <a:r>
              <a:rPr lang="fr-FR" altLang="fr-FR" sz="2000" b="1" dirty="0" smtClean="0"/>
              <a:t>-3x+2</a:t>
            </a:r>
            <a:r>
              <a:rPr lang="fr-FR" altLang="fr-FR" sz="2000" b="1" dirty="0"/>
              <a:t>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22435" y="654664"/>
            <a:ext cx="31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Calculer: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3</a:t>
            </a:r>
            <a:r>
              <a:rPr lang="fr-FR" altLang="fr-FR" sz="2400" b="1" dirty="0" smtClean="0"/>
              <a:t>P(x) et -4P(x)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1076608" y="1159233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 smtClean="0">
                <a:solidFill>
                  <a:srgbClr val="FF0000"/>
                </a:solidFill>
              </a:rPr>
              <a:t>3</a:t>
            </a:r>
            <a:r>
              <a:rPr lang="fr-FR" altLang="fr-FR" sz="2400" b="1" dirty="0" smtClean="0"/>
              <a:t>P(x)</a:t>
            </a:r>
            <a:r>
              <a:rPr lang="fr-FR" altLang="fr-FR" sz="2400" dirty="0" smtClean="0"/>
              <a:t> =</a:t>
            </a:r>
            <a:r>
              <a:rPr lang="fr-FR" altLang="fr-FR" sz="2400" dirty="0" smtClean="0">
                <a:solidFill>
                  <a:srgbClr val="FF0000"/>
                </a:solidFill>
              </a:rPr>
              <a:t>3</a:t>
            </a:r>
            <a:r>
              <a:rPr lang="fr-FR" altLang="fr-FR" sz="2400" dirty="0" smtClean="0"/>
              <a:t>(</a:t>
            </a:r>
            <a:r>
              <a:rPr lang="fr-FR" altLang="fr-FR" sz="2400" b="1" dirty="0" smtClean="0"/>
              <a:t>4x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-3x+2)</a:t>
            </a:r>
            <a:r>
              <a:rPr lang="fr-FR" altLang="fr-FR" b="1" dirty="0" smtClean="0"/>
              <a:t>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402520" y="1159233"/>
            <a:ext cx="1595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/>
              <a:t>12x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-9x+6</a:t>
            </a:r>
            <a:endParaRPr lang="fr-FR" alt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1120827" y="4977783"/>
            <a:ext cx="1220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On a :  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063275" y="3860158"/>
            <a:ext cx="44598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/>
            <a:r>
              <a:rPr lang="fr-CA" altLang="fr-FR" sz="1800" dirty="0" smtClean="0"/>
              <a:t>Enlevez </a:t>
            </a:r>
            <a:r>
              <a:rPr lang="fr-CA" altLang="fr-FR" sz="1800" dirty="0"/>
              <a:t>les </a:t>
            </a:r>
            <a:r>
              <a:rPr lang="fr-CA" altLang="fr-FR" sz="1800" dirty="0" smtClean="0"/>
              <a:t>parenthèses et effectuer </a:t>
            </a:r>
            <a:endParaRPr lang="fr-FR" altLang="fr-FR" sz="2000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7098236" y="4233073"/>
            <a:ext cx="42867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Font typeface="Times"/>
              <a:buNone/>
            </a:pPr>
            <a:r>
              <a:rPr lang="fr-CA" altLang="fr-FR" sz="1800" dirty="0" smtClean="0"/>
              <a:t>Regroupez </a:t>
            </a:r>
            <a:r>
              <a:rPr lang="fr-CA" altLang="fr-FR" sz="1800" dirty="0"/>
              <a:t>les termes semblables</a:t>
            </a:r>
            <a:endParaRPr lang="fr-FR" altLang="fr-FR" sz="2000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193601" y="4628595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Font typeface="Times"/>
              <a:buNone/>
            </a:pPr>
            <a:r>
              <a:rPr lang="fr-CA" altLang="fr-FR" sz="1800" dirty="0"/>
              <a:t>	Réduisez le polynôme</a:t>
            </a:r>
            <a:endParaRPr lang="fr-FR" alt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2295608" y="3354004"/>
            <a:ext cx="3886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/>
              <a:t>P(x) </a:t>
            </a:r>
            <a:r>
              <a:rPr lang="fr-FR" altLang="fr-FR" sz="2400" b="1" dirty="0" smtClean="0"/>
              <a:t>x Q(x) </a:t>
            </a:r>
            <a:r>
              <a:rPr lang="fr-FR" altLang="fr-FR" sz="2400" dirty="0" smtClean="0"/>
              <a:t>=(</a:t>
            </a:r>
            <a:r>
              <a:rPr lang="fr-FR" altLang="fr-FR" sz="2400" b="1" dirty="0" smtClean="0"/>
              <a:t>3x+2) (</a:t>
            </a:r>
            <a:r>
              <a:rPr lang="fr-FR" altLang="fr-FR" sz="2400" b="1" dirty="0"/>
              <a:t>5x</a:t>
            </a:r>
            <a:r>
              <a:rPr lang="fr-FR" altLang="fr-FR" sz="2400" b="1" baseline="30000" dirty="0"/>
              <a:t>2</a:t>
            </a:r>
            <a:r>
              <a:rPr lang="fr-FR" altLang="fr-FR" sz="2400" b="1" dirty="0"/>
              <a:t>+4x-2)</a:t>
            </a:r>
            <a:endParaRPr lang="fr-FR" altLang="fr-FR" sz="2400" dirty="0"/>
          </a:p>
          <a:p>
            <a:r>
              <a:rPr lang="fr-FR" altLang="fr-FR" b="1" dirty="0" smtClean="0"/>
              <a:t>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650695" y="3798603"/>
            <a:ext cx="340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/>
              <a:t>15x</a:t>
            </a:r>
            <a:r>
              <a:rPr lang="fr-FR" altLang="fr-FR" sz="2400" b="1" baseline="30000" dirty="0" smtClean="0"/>
              <a:t>3</a:t>
            </a:r>
            <a:r>
              <a:rPr lang="fr-FR" altLang="fr-FR" sz="2400" b="1" dirty="0" smtClean="0"/>
              <a:t>+12x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-6x+10x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+8x-4</a:t>
            </a:r>
            <a:endParaRPr lang="fr-FR" altLang="fr-FR" sz="2400" dirty="0"/>
          </a:p>
        </p:txBody>
      </p:sp>
      <p:sp>
        <p:nvSpPr>
          <p:cNvPr id="30" name="Rectangle 29"/>
          <p:cNvSpPr/>
          <p:nvPr/>
        </p:nvSpPr>
        <p:spPr>
          <a:xfrm>
            <a:off x="1143120" y="5540528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Comic Sans MS" pitchFamily="66" charset="0"/>
              </a:rPr>
              <a:t>Donc :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05667" y="1611494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 smtClean="0">
                <a:solidFill>
                  <a:srgbClr val="FF0000"/>
                </a:solidFill>
              </a:rPr>
              <a:t>-4</a:t>
            </a:r>
            <a:r>
              <a:rPr lang="fr-FR" altLang="fr-FR" sz="2400" b="1" dirty="0" smtClean="0"/>
              <a:t>P(x)</a:t>
            </a:r>
            <a:r>
              <a:rPr lang="fr-FR" altLang="fr-FR" sz="2400" dirty="0" smtClean="0"/>
              <a:t> =</a:t>
            </a:r>
            <a:r>
              <a:rPr lang="fr-FR" altLang="fr-FR" sz="2400" dirty="0" smtClean="0">
                <a:solidFill>
                  <a:srgbClr val="FF0000"/>
                </a:solidFill>
              </a:rPr>
              <a:t>-4</a:t>
            </a:r>
            <a:r>
              <a:rPr lang="fr-FR" altLang="fr-FR" sz="2400" dirty="0" smtClean="0"/>
              <a:t>(</a:t>
            </a:r>
            <a:r>
              <a:rPr lang="fr-FR" altLang="fr-FR" sz="2400" b="1" dirty="0" smtClean="0"/>
              <a:t>4x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-3x+2)</a:t>
            </a:r>
            <a:r>
              <a:rPr lang="fr-FR" altLang="fr-FR" b="1" dirty="0" smtClean="0"/>
              <a:t> 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3521127" y="1620898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/>
              <a:t>-16x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+12x-8</a:t>
            </a:r>
            <a:endParaRPr lang="fr-FR" altLang="fr-FR" sz="2400" dirty="0"/>
          </a:p>
        </p:txBody>
      </p:sp>
      <p:sp>
        <p:nvSpPr>
          <p:cNvPr id="34" name="Rectangle 33"/>
          <p:cNvSpPr/>
          <p:nvPr/>
        </p:nvSpPr>
        <p:spPr>
          <a:xfrm>
            <a:off x="949271" y="2101195"/>
            <a:ext cx="4776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rgbClr val="00B050"/>
                </a:solidFill>
              </a:rPr>
              <a:t>c) </a:t>
            </a:r>
            <a:r>
              <a:rPr lang="fr-FR" sz="2000" b="1" i="1" dirty="0">
                <a:solidFill>
                  <a:srgbClr val="00B050"/>
                </a:solidFill>
              </a:rPr>
              <a:t>Le produit </a:t>
            </a:r>
            <a:r>
              <a:rPr lang="fr-FR" sz="2000" b="1" i="1" dirty="0" smtClean="0">
                <a:solidFill>
                  <a:srgbClr val="00B050"/>
                </a:solidFill>
              </a:rPr>
              <a:t>de deux </a:t>
            </a:r>
            <a:r>
              <a:rPr lang="fr-FR" sz="2000" b="1" i="1" dirty="0">
                <a:solidFill>
                  <a:srgbClr val="00B050"/>
                </a:solidFill>
              </a:rPr>
              <a:t>polynôme </a:t>
            </a:r>
            <a:r>
              <a:rPr lang="fr-FR" sz="2000" b="1" i="1" dirty="0" smtClean="0">
                <a:solidFill>
                  <a:srgbClr val="00B050"/>
                </a:solidFill>
              </a:rPr>
              <a:t>: Exemple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005667" y="2496423"/>
            <a:ext cx="10325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b="1" dirty="0"/>
              <a:t>Soit les polynômes </a:t>
            </a:r>
            <a:r>
              <a:rPr lang="fr-FR" altLang="fr-FR" sz="2000" b="1" dirty="0" smtClean="0"/>
              <a:t>suivants : P(x)=3x+2</a:t>
            </a:r>
            <a:r>
              <a:rPr lang="fr-FR" altLang="fr-FR" sz="2000" b="1" dirty="0"/>
              <a:t>	 et	</a:t>
            </a:r>
            <a:r>
              <a:rPr lang="fr-FR" altLang="fr-FR" sz="2000" b="1" dirty="0" smtClean="0"/>
              <a:t>Q(x)=5x</a:t>
            </a:r>
            <a:r>
              <a:rPr lang="fr-FR" altLang="fr-FR" sz="2000" b="1" baseline="30000" dirty="0" smtClean="0"/>
              <a:t>2</a:t>
            </a:r>
            <a:r>
              <a:rPr lang="fr-FR" altLang="fr-FR" sz="2000" b="1" dirty="0" smtClean="0"/>
              <a:t>+4x-2</a:t>
            </a:r>
            <a:endParaRPr lang="fr-FR" altLang="fr-FR" sz="2000" b="1" dirty="0"/>
          </a:p>
        </p:txBody>
      </p:sp>
      <p:sp>
        <p:nvSpPr>
          <p:cNvPr id="37" name="Rectangle 36"/>
          <p:cNvSpPr/>
          <p:nvPr/>
        </p:nvSpPr>
        <p:spPr>
          <a:xfrm>
            <a:off x="1144175" y="2896533"/>
            <a:ext cx="2715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Calculer:</a:t>
            </a:r>
            <a:r>
              <a:rPr lang="fr-FR" altLang="fr-FR" sz="2000" b="1" dirty="0"/>
              <a:t> </a:t>
            </a:r>
            <a:r>
              <a:rPr lang="fr-FR" altLang="fr-FR" sz="2400" b="1" dirty="0" smtClean="0"/>
              <a:t>P(x) x Q(x)</a:t>
            </a:r>
            <a:r>
              <a:rPr lang="fr-FR" sz="2400" dirty="0" smtClean="0"/>
              <a:t> </a:t>
            </a:r>
            <a:endParaRPr lang="fr-FR" sz="2000" dirty="0"/>
          </a:p>
        </p:txBody>
      </p:sp>
      <p:sp>
        <p:nvSpPr>
          <p:cNvPr id="38" name="Rectangle 37"/>
          <p:cNvSpPr/>
          <p:nvPr/>
        </p:nvSpPr>
        <p:spPr>
          <a:xfrm>
            <a:off x="3753535" y="2988866"/>
            <a:ext cx="2352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 smtClean="0"/>
              <a:t>et </a:t>
            </a:r>
            <a:r>
              <a:rPr lang="fr-FR" altLang="fr-FR" b="1" dirty="0"/>
              <a:t>comparer </a:t>
            </a:r>
            <a:r>
              <a:rPr lang="fr-FR" altLang="fr-FR" b="1" dirty="0" smtClean="0"/>
              <a:t>: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189331" y="2954100"/>
            <a:ext cx="1322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Deg (P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XQ)</a:t>
            </a:r>
            <a:endParaRPr lang="fr-FR" sz="2000" dirty="0"/>
          </a:p>
        </p:txBody>
      </p:sp>
      <p:sp>
        <p:nvSpPr>
          <p:cNvPr id="13" name="Rectangle 12"/>
          <p:cNvSpPr/>
          <p:nvPr/>
        </p:nvSpPr>
        <p:spPr>
          <a:xfrm>
            <a:off x="6495017" y="2997756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/>
              <a:t>et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6873647" y="2954100"/>
            <a:ext cx="1683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Deg </a:t>
            </a:r>
            <a:r>
              <a:rPr lang="fr-FR" altLang="fr-FR" sz="2000" b="1" dirty="0"/>
              <a:t>P </a:t>
            </a:r>
            <a:r>
              <a:rPr lang="fr-FR" altLang="fr-FR" sz="2000" b="1" dirty="0" smtClean="0"/>
              <a:t>+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Deg Q</a:t>
            </a:r>
            <a:endParaRPr lang="fr-FR" sz="2000" dirty="0"/>
          </a:p>
        </p:txBody>
      </p:sp>
      <p:sp>
        <p:nvSpPr>
          <p:cNvPr id="40" name="Rectangle 39"/>
          <p:cNvSpPr/>
          <p:nvPr/>
        </p:nvSpPr>
        <p:spPr>
          <a:xfrm>
            <a:off x="3706952" y="4186907"/>
            <a:ext cx="3406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/>
              <a:t>15x</a:t>
            </a:r>
            <a:r>
              <a:rPr lang="fr-FR" altLang="fr-FR" sz="2400" b="1" baseline="30000" dirty="0" smtClean="0"/>
              <a:t>3</a:t>
            </a:r>
            <a:r>
              <a:rPr lang="fr-FR" altLang="fr-FR" sz="2400" b="1" dirty="0" smtClean="0"/>
              <a:t>+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12x</a:t>
            </a:r>
            <a:r>
              <a:rPr lang="fr-FR" altLang="fr-FR" sz="2400" b="1" baseline="30000" dirty="0" smtClean="0">
                <a:solidFill>
                  <a:schemeClr val="tx2"/>
                </a:solidFill>
              </a:rPr>
              <a:t>2</a:t>
            </a:r>
            <a:r>
              <a:rPr lang="fr-FR" altLang="fr-FR" sz="2400" b="1" dirty="0" smtClean="0"/>
              <a:t>+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10x</a:t>
            </a:r>
            <a:r>
              <a:rPr lang="fr-FR" altLang="fr-FR" sz="2400" b="1" baseline="30000" dirty="0" smtClean="0">
                <a:solidFill>
                  <a:schemeClr val="tx2"/>
                </a:solidFill>
              </a:rPr>
              <a:t>2</a:t>
            </a:r>
            <a:r>
              <a:rPr lang="fr-FR" altLang="fr-FR" sz="2400" b="1" dirty="0" smtClean="0"/>
              <a:t>-6x+8x-4</a:t>
            </a:r>
            <a:endParaRPr lang="fr-FR" altLang="fr-FR" sz="2400" dirty="0"/>
          </a:p>
        </p:txBody>
      </p:sp>
      <p:sp>
        <p:nvSpPr>
          <p:cNvPr id="41" name="Rectangle 40"/>
          <p:cNvSpPr/>
          <p:nvPr/>
        </p:nvSpPr>
        <p:spPr>
          <a:xfrm>
            <a:off x="3676343" y="4569913"/>
            <a:ext cx="2305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/>
              <a:t>15x</a:t>
            </a:r>
            <a:r>
              <a:rPr lang="fr-FR" altLang="fr-FR" sz="2400" b="1" baseline="30000" dirty="0" smtClean="0">
                <a:solidFill>
                  <a:srgbClr val="FF0000"/>
                </a:solidFill>
              </a:rPr>
              <a:t>3</a:t>
            </a:r>
            <a:r>
              <a:rPr lang="fr-FR" altLang="fr-FR" sz="2400" b="1" dirty="0" smtClean="0"/>
              <a:t>+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22x</a:t>
            </a:r>
            <a:r>
              <a:rPr lang="fr-FR" altLang="fr-FR" sz="2400" b="1" baseline="30000" dirty="0" smtClean="0">
                <a:solidFill>
                  <a:schemeClr val="tx2"/>
                </a:solidFill>
              </a:rPr>
              <a:t>2</a:t>
            </a:r>
            <a:r>
              <a:rPr lang="fr-FR" altLang="fr-FR" sz="2400" b="1" dirty="0" smtClean="0"/>
              <a:t>+2x-4</a:t>
            </a:r>
            <a:endParaRPr lang="fr-FR" altLang="fr-FR" sz="2400" dirty="0"/>
          </a:p>
        </p:txBody>
      </p:sp>
      <p:sp>
        <p:nvSpPr>
          <p:cNvPr id="42" name="Rectangle 41"/>
          <p:cNvSpPr/>
          <p:nvPr/>
        </p:nvSpPr>
        <p:spPr>
          <a:xfrm>
            <a:off x="2023478" y="5001092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Deg </a:t>
            </a:r>
            <a:r>
              <a:rPr lang="fr-FR" altLang="fr-FR" sz="2000" b="1" dirty="0"/>
              <a:t>P </a:t>
            </a:r>
            <a:r>
              <a:rPr lang="fr-FR" altLang="fr-FR" sz="2000" b="1" dirty="0" smtClean="0"/>
              <a:t>=1</a:t>
            </a:r>
            <a:endParaRPr lang="fr-FR" sz="2000" dirty="0"/>
          </a:p>
        </p:txBody>
      </p:sp>
      <p:sp>
        <p:nvSpPr>
          <p:cNvPr id="43" name="Rectangle 42"/>
          <p:cNvSpPr/>
          <p:nvPr/>
        </p:nvSpPr>
        <p:spPr>
          <a:xfrm>
            <a:off x="7789097" y="5574475"/>
            <a:ext cx="1683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Deg </a:t>
            </a:r>
            <a:r>
              <a:rPr lang="fr-FR" altLang="fr-FR" sz="2000" b="1" dirty="0"/>
              <a:t>P </a:t>
            </a:r>
            <a:r>
              <a:rPr lang="fr-FR" altLang="fr-FR" sz="2000" b="1" dirty="0" smtClean="0"/>
              <a:t>+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Deg Q</a:t>
            </a:r>
            <a:endParaRPr lang="fr-FR" sz="2000" dirty="0"/>
          </a:p>
        </p:txBody>
      </p:sp>
      <p:sp>
        <p:nvSpPr>
          <p:cNvPr id="44" name="Rectangle 43"/>
          <p:cNvSpPr/>
          <p:nvPr/>
        </p:nvSpPr>
        <p:spPr>
          <a:xfrm>
            <a:off x="3101751" y="5031578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/>
              <a:t>et</a:t>
            </a:r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3504581" y="5031578"/>
            <a:ext cx="10903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Deg Q=2</a:t>
            </a:r>
            <a:endParaRPr lang="fr-FR" sz="2000" dirty="0"/>
          </a:p>
        </p:txBody>
      </p:sp>
      <p:sp>
        <p:nvSpPr>
          <p:cNvPr id="46" name="Rectangle 45"/>
          <p:cNvSpPr/>
          <p:nvPr/>
        </p:nvSpPr>
        <p:spPr>
          <a:xfrm>
            <a:off x="4639747" y="5046967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/>
              <a:t>et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5018377" y="5054667"/>
            <a:ext cx="1580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Deg (P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XQ)=</a:t>
            </a:r>
            <a:r>
              <a:rPr lang="fr-FR" altLang="fr-FR" sz="2000" b="1" dirty="0" smtClean="0">
                <a:solidFill>
                  <a:srgbClr val="FF0000"/>
                </a:solidFill>
              </a:rPr>
              <a:t>3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23478" y="5539609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Deg </a:t>
            </a:r>
            <a:r>
              <a:rPr lang="fr-FR" altLang="fr-FR" sz="2000" b="1" dirty="0"/>
              <a:t>P </a:t>
            </a:r>
            <a:r>
              <a:rPr lang="fr-FR" altLang="fr-FR" sz="2000" b="1" dirty="0" smtClean="0"/>
              <a:t>+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Deg Q=1+2=3</a:t>
            </a:r>
            <a:endParaRPr lang="fr-FR" sz="2000" dirty="0"/>
          </a:p>
        </p:txBody>
      </p:sp>
      <p:sp>
        <p:nvSpPr>
          <p:cNvPr id="50" name="Rectangle 49"/>
          <p:cNvSpPr/>
          <p:nvPr/>
        </p:nvSpPr>
        <p:spPr>
          <a:xfrm>
            <a:off x="4591860" y="5583847"/>
            <a:ext cx="2007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Et par suite :  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346552" y="5539609"/>
            <a:ext cx="1534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Deg (P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XQ) 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=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167410" y="6085293"/>
            <a:ext cx="3732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On montre en général que:  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987947" y="6086114"/>
            <a:ext cx="1683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Deg </a:t>
            </a:r>
            <a:r>
              <a:rPr lang="fr-FR" altLang="fr-FR" sz="2000" b="1" dirty="0"/>
              <a:t>P </a:t>
            </a:r>
            <a:r>
              <a:rPr lang="fr-FR" altLang="fr-FR" sz="2000" b="1" dirty="0" smtClean="0"/>
              <a:t>+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Deg Q</a:t>
            </a:r>
            <a:endParaRPr lang="fr-FR" sz="2000" dirty="0"/>
          </a:p>
        </p:txBody>
      </p:sp>
      <p:sp>
        <p:nvSpPr>
          <p:cNvPr id="54" name="Rectangle 53"/>
          <p:cNvSpPr/>
          <p:nvPr/>
        </p:nvSpPr>
        <p:spPr>
          <a:xfrm>
            <a:off x="4594944" y="6085293"/>
            <a:ext cx="1517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 smtClean="0"/>
              <a:t>Deg (P</a:t>
            </a:r>
            <a:r>
              <a:rPr lang="fr-FR" altLang="fr-FR" sz="2000" b="1" dirty="0"/>
              <a:t> </a:t>
            </a:r>
            <a:r>
              <a:rPr lang="fr-FR" altLang="fr-FR" sz="2000" b="1" dirty="0" smtClean="0"/>
              <a:t>X Q)=</a:t>
            </a:r>
            <a:endParaRPr lang="fr-FR" sz="2000" dirty="0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339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/>
      <p:bldP spid="16" grpId="0"/>
      <p:bldP spid="21" grpId="0"/>
      <p:bldP spid="22" grpId="0"/>
      <p:bldP spid="23" grpId="0"/>
      <p:bldP spid="24" grpId="0"/>
      <p:bldP spid="25" grpId="0"/>
      <p:bldP spid="26" grpId="0"/>
      <p:bldP spid="30" grpId="0"/>
      <p:bldP spid="32" grpId="0"/>
      <p:bldP spid="33" grpId="0"/>
      <p:bldP spid="34" grpId="0"/>
      <p:bldP spid="36" grpId="0"/>
      <p:bldP spid="37" grpId="0"/>
      <p:bldP spid="38" grpId="0"/>
      <p:bldP spid="11" grpId="0"/>
      <p:bldP spid="13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2786" y="386834"/>
            <a:ext cx="734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4)La division </a:t>
            </a:r>
            <a:r>
              <a:rPr lang="fr-FR" sz="2400" b="1" dirty="0" smtClean="0">
                <a:solidFill>
                  <a:srgbClr val="FF0000"/>
                </a:solidFill>
              </a:rPr>
              <a:t>par:             et </a:t>
            </a:r>
            <a:r>
              <a:rPr lang="fr-FR" sz="2400" b="1" dirty="0">
                <a:solidFill>
                  <a:srgbClr val="FF0000"/>
                </a:solidFill>
              </a:rPr>
              <a:t>factorisation de </a:t>
            </a:r>
            <a:r>
              <a:rPr lang="fr-FR" sz="2400" b="1" dirty="0" smtClean="0">
                <a:solidFill>
                  <a:srgbClr val="FF0000"/>
                </a:solidFill>
              </a:rPr>
              <a:t>polynômes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3938" y="356056"/>
            <a:ext cx="801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800" b="1" dirty="0" smtClean="0">
                <a:solidFill>
                  <a:srgbClr val="FF0000"/>
                </a:solidFill>
              </a:rPr>
              <a:t>x - a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3874" y="841633"/>
            <a:ext cx="289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>
                <a:solidFill>
                  <a:srgbClr val="00B050"/>
                </a:solidFill>
              </a:rPr>
              <a:t>a)Racine d’un polynôme 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5761" y="879276"/>
            <a:ext cx="3187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Soit       un </a:t>
            </a:r>
            <a:r>
              <a:rPr lang="fr-FR" sz="2000" dirty="0"/>
              <a:t>polynôme </a:t>
            </a:r>
            <a:r>
              <a:rPr lang="fr-FR" sz="2000" dirty="0" smtClean="0"/>
              <a:t>et </a:t>
            </a:r>
            <a:r>
              <a:rPr lang="fr-FR" sz="2000" dirty="0"/>
              <a:t>soit 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060685"/>
              </p:ext>
            </p:extLst>
          </p:nvPr>
        </p:nvGraphicFramePr>
        <p:xfrm>
          <a:off x="4314825" y="889000"/>
          <a:ext cx="304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7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889000"/>
                        <a:ext cx="30480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32605"/>
              </p:ext>
            </p:extLst>
          </p:nvPr>
        </p:nvGraphicFramePr>
        <p:xfrm>
          <a:off x="6474990" y="3849819"/>
          <a:ext cx="741158" cy="317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8" name="Equation" r:id="rId5" imgW="393359" imgH="177646" progId="Equation.DSMT4">
                  <p:embed/>
                </p:oleObj>
              </mc:Choice>
              <mc:Fallback>
                <p:oleObj name="Equation" r:id="rId5" imgW="393359" imgH="17764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990" y="3849819"/>
                        <a:ext cx="741158" cy="317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948905" y="1310620"/>
            <a:ext cx="65735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On dit que  </a:t>
            </a:r>
            <a:r>
              <a:rPr lang="fr-FR" sz="2000" dirty="0" smtClean="0"/>
              <a:t>    est </a:t>
            </a:r>
            <a:r>
              <a:rPr lang="fr-FR" sz="2000" dirty="0"/>
              <a:t>racine du polynôme </a:t>
            </a:r>
            <a:r>
              <a:rPr lang="fr-FR" sz="2000" dirty="0" smtClean="0"/>
              <a:t>        </a:t>
            </a:r>
            <a:r>
              <a:rPr lang="fr-FR" sz="2000" dirty="0"/>
              <a:t>si et seulement si </a:t>
            </a: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838509"/>
              </p:ext>
            </p:extLst>
          </p:nvPr>
        </p:nvGraphicFramePr>
        <p:xfrm>
          <a:off x="2212135" y="1397368"/>
          <a:ext cx="23812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59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135" y="1397368"/>
                        <a:ext cx="238125" cy="249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557137"/>
              </p:ext>
            </p:extLst>
          </p:nvPr>
        </p:nvGraphicFramePr>
        <p:xfrm>
          <a:off x="5018013" y="1322695"/>
          <a:ext cx="304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0" name="Equation" r:id="rId9" imgW="164880" imgH="228600" progId="Equation.DSMT4">
                  <p:embed/>
                </p:oleObj>
              </mc:Choice>
              <mc:Fallback>
                <p:oleObj name="Equation" r:id="rId9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13" y="1322695"/>
                        <a:ext cx="30480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124573"/>
              </p:ext>
            </p:extLst>
          </p:nvPr>
        </p:nvGraphicFramePr>
        <p:xfrm>
          <a:off x="7287923" y="1310620"/>
          <a:ext cx="108077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1" name="Equation" r:id="rId11" imgW="596641" imgH="253890" progId="Equation.DSMT4">
                  <p:embed/>
                </p:oleObj>
              </mc:Choice>
              <mc:Fallback>
                <p:oleObj name="Equation" r:id="rId11" imgW="596641" imgH="25389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7923" y="1310620"/>
                        <a:ext cx="1080770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863873" y="1821934"/>
            <a:ext cx="111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/>
              <a:t>Exemple :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975973" y="184046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Soit : 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699191"/>
              </p:ext>
            </p:extLst>
          </p:nvPr>
        </p:nvGraphicFramePr>
        <p:xfrm>
          <a:off x="2737920" y="1840468"/>
          <a:ext cx="2037081" cy="41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2" name="Equation" r:id="rId13" imgW="1193800" imgH="254000" progId="Equation.DSMT4">
                  <p:embed/>
                </p:oleObj>
              </mc:Choice>
              <mc:Fallback>
                <p:oleObj name="Equation" r:id="rId13" imgW="1193800" imgH="254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7920" y="1840468"/>
                        <a:ext cx="2037081" cy="413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875102" y="2304534"/>
            <a:ext cx="4939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Calculer  </a:t>
            </a:r>
            <a:r>
              <a:rPr lang="fr-FR" sz="2000" dirty="0" smtClean="0"/>
              <a:t>          et              </a:t>
            </a:r>
            <a:r>
              <a:rPr lang="fr-FR" sz="2000" dirty="0" err="1" smtClean="0"/>
              <a:t>et</a:t>
            </a:r>
            <a:r>
              <a:rPr lang="fr-FR" sz="2000" dirty="0" smtClean="0"/>
              <a:t> </a:t>
            </a:r>
            <a:r>
              <a:rPr lang="fr-FR" sz="2000" dirty="0"/>
              <a:t>que peut-on dire ?</a:t>
            </a: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78969"/>
              </p:ext>
            </p:extLst>
          </p:nvPr>
        </p:nvGraphicFramePr>
        <p:xfrm>
          <a:off x="2177703" y="2850634"/>
          <a:ext cx="22367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3" name="Equation" r:id="rId15" imgW="1231560" imgH="253800" progId="Equation.DSMT4">
                  <p:embed/>
                </p:oleObj>
              </mc:Choice>
              <mc:Fallback>
                <p:oleObj name="Equation" r:id="rId15" imgW="1231560" imgH="2538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703" y="2850634"/>
                        <a:ext cx="2236788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81395"/>
              </p:ext>
            </p:extLst>
          </p:nvPr>
        </p:nvGraphicFramePr>
        <p:xfrm>
          <a:off x="1866553" y="2304534"/>
          <a:ext cx="622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4" name="Equation" r:id="rId17" imgW="342720" imgH="253800" progId="Equation.DSMT4">
                  <p:embed/>
                </p:oleObj>
              </mc:Choice>
              <mc:Fallback>
                <p:oleObj name="Equation" r:id="rId17" imgW="342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553" y="2304534"/>
                        <a:ext cx="6223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67774"/>
              </p:ext>
            </p:extLst>
          </p:nvPr>
        </p:nvGraphicFramePr>
        <p:xfrm>
          <a:off x="2778125" y="2304534"/>
          <a:ext cx="6683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5" name="Equation" r:id="rId19" imgW="368280" imgH="253800" progId="Equation.DSMT4">
                  <p:embed/>
                </p:oleObj>
              </mc:Choice>
              <mc:Fallback>
                <p:oleObj name="Equation" r:id="rId19" imgW="368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2304534"/>
                        <a:ext cx="668338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875102" y="2850634"/>
            <a:ext cx="130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Correction</a:t>
            </a:r>
            <a:r>
              <a:rPr lang="fr-FR" b="1" i="1" dirty="0"/>
              <a:t> :</a:t>
            </a:r>
            <a:endParaRPr lang="fr-FR" dirty="0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376263"/>
              </p:ext>
            </p:extLst>
          </p:nvPr>
        </p:nvGraphicFramePr>
        <p:xfrm>
          <a:off x="4353759" y="2894806"/>
          <a:ext cx="1106488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6" name="Equation" r:id="rId21" imgW="609480" imgH="164880" progId="Equation.DSMT4">
                  <p:embed/>
                </p:oleObj>
              </mc:Choice>
              <mc:Fallback>
                <p:oleObj name="Equation" r:id="rId21" imgW="609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759" y="2894806"/>
                        <a:ext cx="1106488" cy="280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510504"/>
              </p:ext>
            </p:extLst>
          </p:nvPr>
        </p:nvGraphicFramePr>
        <p:xfrm>
          <a:off x="5480050" y="2884488"/>
          <a:ext cx="4619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7" name="Equation" r:id="rId23" imgW="253800" imgH="177480" progId="Equation.DSMT4">
                  <p:embed/>
                </p:oleObj>
              </mc:Choice>
              <mc:Fallback>
                <p:oleObj name="Equation" r:id="rId23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2884488"/>
                        <a:ext cx="461963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6933108" y="2850634"/>
            <a:ext cx="2871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1</a:t>
            </a:r>
            <a:r>
              <a:rPr lang="fr-FR" sz="2000" dirty="0"/>
              <a:t> est racine du polynôme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88805" y="2850634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</a:rPr>
              <a:t>donc :</a:t>
            </a:r>
            <a:endParaRPr lang="fr-FR" dirty="0"/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01994"/>
              </p:ext>
            </p:extLst>
          </p:nvPr>
        </p:nvGraphicFramePr>
        <p:xfrm>
          <a:off x="9751138" y="2850634"/>
          <a:ext cx="304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8" name="Equation" r:id="rId25" imgW="164880" imgH="228600" progId="Equation.DSMT4">
                  <p:embed/>
                </p:oleObj>
              </mc:Choice>
              <mc:Fallback>
                <p:oleObj name="Equation" r:id="rId25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1138" y="2850634"/>
                        <a:ext cx="30480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85499"/>
              </p:ext>
            </p:extLst>
          </p:nvPr>
        </p:nvGraphicFramePr>
        <p:xfrm>
          <a:off x="990600" y="3251200"/>
          <a:ext cx="2374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9" name="Equation" r:id="rId27" imgW="1307880" imgH="253800" progId="Equation.DSMT4">
                  <p:embed/>
                </p:oleObj>
              </mc:Choice>
              <mc:Fallback>
                <p:oleObj name="Equation" r:id="rId27" imgW="1307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51200"/>
                        <a:ext cx="23749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694816"/>
              </p:ext>
            </p:extLst>
          </p:nvPr>
        </p:nvGraphicFramePr>
        <p:xfrm>
          <a:off x="3459149" y="3299192"/>
          <a:ext cx="113030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0" name="Equation" r:id="rId29" imgW="622080" imgH="177480" progId="Equation.DSMT4">
                  <p:embed/>
                </p:oleObj>
              </mc:Choice>
              <mc:Fallback>
                <p:oleObj name="Equation" r:id="rId29" imgW="622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49" y="3299192"/>
                        <a:ext cx="1130300" cy="303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960614"/>
              </p:ext>
            </p:extLst>
          </p:nvPr>
        </p:nvGraphicFramePr>
        <p:xfrm>
          <a:off x="4651932" y="3294828"/>
          <a:ext cx="8302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1" name="Equation" r:id="rId31" imgW="457200" imgH="177480" progId="Equation.DSMT4">
                  <p:embed/>
                </p:oleObj>
              </mc:Choice>
              <mc:Fallback>
                <p:oleObj name="Equation" r:id="rId31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932" y="3294828"/>
                        <a:ext cx="830263" cy="301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6196969" y="3250744"/>
            <a:ext cx="3526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1</a:t>
            </a:r>
            <a:r>
              <a:rPr lang="fr-FR" sz="2000" dirty="0"/>
              <a:t> </a:t>
            </a:r>
            <a:r>
              <a:rPr lang="fr-FR" sz="2000" dirty="0" smtClean="0"/>
              <a:t>n’est  Pas racine </a:t>
            </a:r>
            <a:r>
              <a:rPr lang="fr-FR" sz="2000" dirty="0"/>
              <a:t>du polynôme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482195" y="3250744"/>
            <a:ext cx="824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</a:rPr>
              <a:t>donc :</a:t>
            </a:r>
            <a:endParaRPr lang="fr-FR" dirty="0"/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056044"/>
              </p:ext>
            </p:extLst>
          </p:nvPr>
        </p:nvGraphicFramePr>
        <p:xfrm>
          <a:off x="9651879" y="3219966"/>
          <a:ext cx="304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2" name="Equation" r:id="rId33" imgW="164880" imgH="228600" progId="Equation.DSMT4">
                  <p:embed/>
                </p:oleObj>
              </mc:Choice>
              <mc:Fallback>
                <p:oleObj name="Equation" r:id="rId3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1879" y="3219966"/>
                        <a:ext cx="30480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2177703" y="3823973"/>
            <a:ext cx="9335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Soient      un </a:t>
            </a:r>
            <a:r>
              <a:rPr lang="fr-FR" dirty="0"/>
              <a:t>polynôme de degré  </a:t>
            </a:r>
            <a:r>
              <a:rPr lang="fr-FR" dirty="0" smtClean="0"/>
              <a:t>                et 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948905" y="3793195"/>
            <a:ext cx="1373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Définition: </a:t>
            </a:r>
            <a:endParaRPr lang="fr-FR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740824"/>
              </p:ext>
            </p:extLst>
          </p:nvPr>
        </p:nvGraphicFramePr>
        <p:xfrm>
          <a:off x="2867617" y="3823973"/>
          <a:ext cx="304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3" name="Equation" r:id="rId34" imgW="164880" imgH="228600" progId="Equation.DSMT4">
                  <p:embed/>
                </p:oleObj>
              </mc:Choice>
              <mc:Fallback>
                <p:oleObj name="Equation" r:id="rId34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617" y="3823973"/>
                        <a:ext cx="30480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597676"/>
              </p:ext>
            </p:extLst>
          </p:nvPr>
        </p:nvGraphicFramePr>
        <p:xfrm>
          <a:off x="5339434" y="3820631"/>
          <a:ext cx="776783" cy="34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4" name="Equation" r:id="rId35" imgW="431613" imgH="203112" progId="Equation.DSMT4">
                  <p:embed/>
                </p:oleObj>
              </mc:Choice>
              <mc:Fallback>
                <p:oleObj name="Equation" r:id="rId35" imgW="431613" imgH="203112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434" y="3820631"/>
                        <a:ext cx="776783" cy="345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81"/>
          <p:cNvSpPr/>
          <p:nvPr/>
        </p:nvSpPr>
        <p:spPr>
          <a:xfrm>
            <a:off x="977936" y="4193305"/>
            <a:ext cx="8745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on dit que             est divisible par:  </a:t>
            </a:r>
            <a:endParaRPr lang="fr-FR" sz="2000" dirty="0"/>
          </a:p>
        </p:txBody>
      </p:sp>
      <p:sp>
        <p:nvSpPr>
          <p:cNvPr id="20" name="Rectangle 1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21199"/>
              </p:ext>
            </p:extLst>
          </p:nvPr>
        </p:nvGraphicFramePr>
        <p:xfrm>
          <a:off x="2177703" y="4194772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5" name="Equation" r:id="rId37" imgW="368140" imgH="253890" progId="Equation.DSMT4">
                  <p:embed/>
                </p:oleObj>
              </mc:Choice>
              <mc:Fallback>
                <p:oleObj name="Equation" r:id="rId37" imgW="368140" imgH="25389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703" y="4194772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311842"/>
              </p:ext>
            </p:extLst>
          </p:nvPr>
        </p:nvGraphicFramePr>
        <p:xfrm>
          <a:off x="4660578" y="4256085"/>
          <a:ext cx="800072" cy="30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6" name="Equation" r:id="rId39" imgW="330120" imgH="139680" progId="Equation.DSMT4">
                  <p:embed/>
                </p:oleObj>
              </mc:Choice>
              <mc:Fallback>
                <p:oleObj name="Equation" r:id="rId39" imgW="330120" imgH="13968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578" y="4256085"/>
                        <a:ext cx="800072" cy="300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875102" y="5167100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Propriété : </a:t>
            </a:r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283561"/>
              </p:ext>
            </p:extLst>
          </p:nvPr>
        </p:nvGraphicFramePr>
        <p:xfrm>
          <a:off x="4865148" y="5167100"/>
          <a:ext cx="304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7" name="Equation" r:id="rId41" imgW="164880" imgH="228600" progId="Equation.DSMT4">
                  <p:embed/>
                </p:oleObj>
              </mc:Choice>
              <mc:Fallback>
                <p:oleObj name="Equation" r:id="rId41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148" y="5167100"/>
                        <a:ext cx="30480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2192084" y="5167100"/>
            <a:ext cx="8745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  est </a:t>
            </a:r>
            <a:r>
              <a:rPr lang="fr-FR" sz="2000" dirty="0">
                <a:solidFill>
                  <a:prstClr val="black"/>
                </a:solidFill>
              </a:rPr>
              <a:t>racine du polynôme </a:t>
            </a:r>
            <a:r>
              <a:rPr lang="fr-FR" sz="2000" dirty="0" smtClean="0">
                <a:solidFill>
                  <a:prstClr val="black"/>
                </a:solidFill>
              </a:rPr>
              <a:t>     </a:t>
            </a:r>
            <a:r>
              <a:rPr lang="fr-FR" sz="2000" dirty="0" smtClean="0"/>
              <a:t>si </a:t>
            </a:r>
            <a:r>
              <a:rPr lang="fr-FR" sz="2000" dirty="0"/>
              <a:t>et seulement si </a:t>
            </a:r>
            <a:r>
              <a:rPr lang="fr-FR" sz="2000" dirty="0" smtClean="0">
                <a:solidFill>
                  <a:prstClr val="black"/>
                </a:solidFill>
              </a:rPr>
              <a:t>est             divisible par:  </a:t>
            </a:r>
            <a:endParaRPr lang="fr-FR" sz="2000" dirty="0"/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0414"/>
              </p:ext>
            </p:extLst>
          </p:nvPr>
        </p:nvGraphicFramePr>
        <p:xfrm>
          <a:off x="2146664" y="5231423"/>
          <a:ext cx="2635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8" name="Equation" r:id="rId42" imgW="139680" imgH="152280" progId="Equation.DSMT4">
                  <p:embed/>
                </p:oleObj>
              </mc:Choice>
              <mc:Fallback>
                <p:oleObj name="Equation" r:id="rId42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664" y="5231423"/>
                        <a:ext cx="263525" cy="271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63849"/>
              </p:ext>
            </p:extLst>
          </p:nvPr>
        </p:nvGraphicFramePr>
        <p:xfrm>
          <a:off x="9401054" y="5215548"/>
          <a:ext cx="8064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9" name="Equation" r:id="rId44" imgW="330120" imgH="139680" progId="Equation.DSMT4">
                  <p:embed/>
                </p:oleObj>
              </mc:Choice>
              <mc:Fallback>
                <p:oleObj name="Equation" r:id="rId44" imgW="330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1054" y="5215548"/>
                        <a:ext cx="806450" cy="303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111209"/>
              </p:ext>
            </p:extLst>
          </p:nvPr>
        </p:nvGraphicFramePr>
        <p:xfrm>
          <a:off x="7386883" y="5168567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0" name="Equation" r:id="rId46" imgW="368140" imgH="253890" progId="Equation.DSMT4">
                  <p:embed/>
                </p:oleObj>
              </mc:Choice>
              <mc:Fallback>
                <p:oleObj name="Equation" r:id="rId46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883" y="5168567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5460650" y="4193305"/>
            <a:ext cx="2690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Si il existe un polynôme </a:t>
            </a:r>
            <a:endParaRPr lang="fr-FR" sz="2000" dirty="0"/>
          </a:p>
        </p:txBody>
      </p:sp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459994"/>
              </p:ext>
            </p:extLst>
          </p:nvPr>
        </p:nvGraphicFramePr>
        <p:xfrm>
          <a:off x="8031349" y="4194128"/>
          <a:ext cx="67468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1" name="Equation" r:id="rId47" imgW="406080" imgH="253800" progId="Equation.DSMT4">
                  <p:embed/>
                </p:oleObj>
              </mc:Choice>
              <mc:Fallback>
                <p:oleObj name="Equation" r:id="rId47" imgW="406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349" y="4194128"/>
                        <a:ext cx="674687" cy="398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8690191" y="4183030"/>
            <a:ext cx="111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tel que : </a:t>
            </a:r>
            <a:endParaRPr lang="fr-FR" sz="2000" dirty="0"/>
          </a:p>
        </p:txBody>
      </p:sp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013999"/>
              </p:ext>
            </p:extLst>
          </p:nvPr>
        </p:nvGraphicFramePr>
        <p:xfrm>
          <a:off x="9632950" y="4184675"/>
          <a:ext cx="23637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2" name="Equation" r:id="rId49" imgW="1422360" imgH="253800" progId="Equation.DSMT4">
                  <p:embed/>
                </p:oleObj>
              </mc:Choice>
              <mc:Fallback>
                <p:oleObj name="Equation" r:id="rId49" imgW="1422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2950" y="4184675"/>
                        <a:ext cx="2363788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946982" y="4593415"/>
            <a:ext cx="111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/>
              <a:t>Exemple :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2059081" y="4599249"/>
            <a:ext cx="1055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Si on a : </a:t>
            </a:r>
            <a:endParaRPr lang="fr-FR" sz="2000" dirty="0"/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065880"/>
              </p:ext>
            </p:extLst>
          </p:nvPr>
        </p:nvGraphicFramePr>
        <p:xfrm>
          <a:off x="3068096" y="4599249"/>
          <a:ext cx="23352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3" name="Equation" r:id="rId51" imgW="1777680" imgH="279360" progId="Equation.DSMT4">
                  <p:embed/>
                </p:oleObj>
              </mc:Choice>
              <mc:Fallback>
                <p:oleObj name="Equation" r:id="rId51" imgW="1777680" imgH="279360" progId="Equation.DSMT4">
                  <p:embed/>
                  <p:pic>
                    <p:nvPicPr>
                      <p:cNvPr id="0" name="Obje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096" y="4599249"/>
                        <a:ext cx="23352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5482195" y="4630027"/>
            <a:ext cx="3809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</a:rPr>
              <a:t>on dit que             est divisible par:  </a:t>
            </a:r>
            <a:endParaRPr lang="fr-FR" sz="2000" dirty="0"/>
          </a:p>
        </p:txBody>
      </p: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21199"/>
              </p:ext>
            </p:extLst>
          </p:nvPr>
        </p:nvGraphicFramePr>
        <p:xfrm>
          <a:off x="6707444" y="4631494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4" name="Equation" r:id="rId53" imgW="368140" imgH="253890" progId="Equation.DSMT4">
                  <p:embed/>
                </p:oleObj>
              </mc:Choice>
              <mc:Fallback>
                <p:oleObj name="Equation" r:id="rId53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444" y="4631494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052593"/>
              </p:ext>
            </p:extLst>
          </p:nvPr>
        </p:nvGraphicFramePr>
        <p:xfrm>
          <a:off x="9142802" y="4642154"/>
          <a:ext cx="690508" cy="32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5" name="Equation" r:id="rId54" imgW="355320" imgH="164880" progId="Equation.DSMT4">
                  <p:embed/>
                </p:oleObj>
              </mc:Choice>
              <mc:Fallback>
                <p:oleObj name="Equation" r:id="rId54" imgW="3553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9142802" y="4642154"/>
                        <a:ext cx="690508" cy="320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113484"/>
              </p:ext>
            </p:extLst>
          </p:nvPr>
        </p:nvGraphicFramePr>
        <p:xfrm>
          <a:off x="10174274" y="4658903"/>
          <a:ext cx="1806589" cy="3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6" name="Equation" r:id="rId56" imgW="1218960" imgH="253800" progId="Equation.DSMT4">
                  <p:embed/>
                </p:oleObj>
              </mc:Choice>
              <mc:Fallback>
                <p:oleObj name="Equation" r:id="rId56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4274" y="4658903"/>
                        <a:ext cx="1806589" cy="3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875102" y="5725900"/>
            <a:ext cx="1262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importante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6" name="Flèche vers le haut 45"/>
          <p:cNvSpPr/>
          <p:nvPr/>
        </p:nvSpPr>
        <p:spPr>
          <a:xfrm>
            <a:off x="1282700" y="5567210"/>
            <a:ext cx="353124" cy="158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2232750" y="5725900"/>
            <a:ext cx="1218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/>
              <a:t>Exemple :</a:t>
            </a:r>
            <a:endParaRPr lang="fr-FR" sz="2000" dirty="0"/>
          </a:p>
        </p:txBody>
      </p:sp>
      <p:sp>
        <p:nvSpPr>
          <p:cNvPr id="76" name="Rectangle 75"/>
          <p:cNvSpPr/>
          <p:nvPr/>
        </p:nvSpPr>
        <p:spPr>
          <a:xfrm>
            <a:off x="3390535" y="574128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Soit : </a:t>
            </a:r>
          </a:p>
        </p:txBody>
      </p:sp>
      <p:graphicFrame>
        <p:nvGraphicFramePr>
          <p:cNvPr id="84" name="Obje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46274"/>
              </p:ext>
            </p:extLst>
          </p:nvPr>
        </p:nvGraphicFramePr>
        <p:xfrm>
          <a:off x="4222730" y="5725900"/>
          <a:ext cx="2037081" cy="41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7" name="Equation" r:id="rId58" imgW="1193800" imgH="254000" progId="Equation.DSMT4">
                  <p:embed/>
                </p:oleObj>
              </mc:Choice>
              <mc:Fallback>
                <p:oleObj name="Equation" r:id="rId58" imgW="119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30" y="5725900"/>
                        <a:ext cx="2037081" cy="413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778631"/>
              </p:ext>
            </p:extLst>
          </p:nvPr>
        </p:nvGraphicFramePr>
        <p:xfrm>
          <a:off x="6983153" y="5751157"/>
          <a:ext cx="924708" cy="385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8" name="Equation" r:id="rId59" imgW="571320" imgH="253800" progId="Equation.DSMT4">
                  <p:embed/>
                </p:oleObj>
              </mc:Choice>
              <mc:Fallback>
                <p:oleObj name="Equation" r:id="rId59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3153" y="5751157"/>
                        <a:ext cx="924708" cy="385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6229093" y="572486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On a: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3344849" y="613587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</a:t>
            </a:r>
            <a:r>
              <a:rPr lang="fr-FR" dirty="0"/>
              <a:t> : </a:t>
            </a:r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072912"/>
              </p:ext>
            </p:extLst>
          </p:nvPr>
        </p:nvGraphicFramePr>
        <p:xfrm>
          <a:off x="4048133" y="6155075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9" name="Equation" r:id="rId61" imgW="368140" imgH="253890" progId="Equation.DSMT4">
                  <p:embed/>
                </p:oleObj>
              </mc:Choice>
              <mc:Fallback>
                <p:oleObj name="Equation" r:id="rId61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3" y="6155075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559666" y="6169731"/>
            <a:ext cx="170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est </a:t>
            </a:r>
            <a:r>
              <a:rPr lang="fr-FR" dirty="0" smtClean="0">
                <a:solidFill>
                  <a:prstClr val="black"/>
                </a:solidFill>
              </a:rPr>
              <a:t>divisible par </a:t>
            </a:r>
            <a:endParaRPr lang="fr-FR" dirty="0"/>
          </a:p>
        </p:txBody>
      </p:sp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13013"/>
              </p:ext>
            </p:extLst>
          </p:nvPr>
        </p:nvGraphicFramePr>
        <p:xfrm>
          <a:off x="6243638" y="6175375"/>
          <a:ext cx="712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90" name="Equation" r:id="rId62" imgW="291960" imgH="164880" progId="Equation.DSMT4">
                  <p:embed/>
                </p:oleObj>
              </mc:Choice>
              <mc:Fallback>
                <p:oleObj name="Equation" r:id="rId62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638" y="6175375"/>
                        <a:ext cx="712787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0191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26" grpId="0"/>
      <p:bldP spid="32" grpId="0"/>
      <p:bldP spid="36" grpId="0"/>
      <p:bldP spid="37" grpId="0"/>
      <p:bldP spid="42" grpId="0"/>
      <p:bldP spid="43" grpId="0"/>
      <p:bldP spid="77" grpId="0"/>
      <p:bldP spid="78" grpId="0"/>
      <p:bldP spid="82" grpId="0"/>
      <p:bldP spid="51" grpId="0"/>
      <p:bldP spid="54" grpId="0"/>
      <p:bldP spid="59" grpId="0"/>
      <p:bldP spid="61" grpId="0"/>
      <p:bldP spid="64" grpId="0"/>
      <p:bldP spid="65" grpId="0"/>
      <p:bldP spid="29" grpId="0"/>
      <p:bldP spid="73" grpId="0"/>
      <p:bldP spid="46" grpId="0" animBg="1"/>
      <p:bldP spid="75" grpId="0"/>
      <p:bldP spid="76" grpId="0"/>
      <p:bldP spid="86" grpId="0"/>
      <p:bldP spid="7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315" y="221734"/>
            <a:ext cx="6097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b)La </a:t>
            </a:r>
            <a:r>
              <a:rPr lang="fr-FR" sz="2000" b="1" dirty="0">
                <a:solidFill>
                  <a:srgbClr val="00B050"/>
                </a:solidFill>
              </a:rPr>
              <a:t>division </a:t>
            </a:r>
            <a:r>
              <a:rPr lang="fr-FR" sz="2000" b="1" dirty="0" smtClean="0">
                <a:solidFill>
                  <a:srgbClr val="00B050"/>
                </a:solidFill>
              </a:rPr>
              <a:t>par:   </a:t>
            </a:r>
            <a:r>
              <a:rPr lang="fr-FR" sz="2800" b="1" dirty="0" smtClean="0">
                <a:solidFill>
                  <a:srgbClr val="00B050"/>
                </a:solidFill>
              </a:rPr>
              <a:t>x-a</a:t>
            </a:r>
            <a:r>
              <a:rPr lang="fr-FR" sz="2000" b="1" dirty="0" smtClean="0">
                <a:solidFill>
                  <a:srgbClr val="00B050"/>
                </a:solidFill>
              </a:rPr>
              <a:t>   et </a:t>
            </a:r>
            <a:r>
              <a:rPr lang="fr-FR" sz="2000" b="1" dirty="0">
                <a:solidFill>
                  <a:srgbClr val="00B050"/>
                </a:solidFill>
              </a:rPr>
              <a:t>factorisation de </a:t>
            </a:r>
            <a:r>
              <a:rPr lang="fr-FR" sz="2000" b="1" dirty="0" smtClean="0">
                <a:solidFill>
                  <a:srgbClr val="00B050"/>
                </a:solidFill>
              </a:rPr>
              <a:t>polynômes 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" name="Rectangle 1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1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846583" y="744954"/>
            <a:ext cx="1367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</a:rPr>
              <a:t>Propriété : </a:t>
            </a:r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194316"/>
              </p:ext>
            </p:extLst>
          </p:nvPr>
        </p:nvGraphicFramePr>
        <p:xfrm>
          <a:off x="4836629" y="744954"/>
          <a:ext cx="304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01" name="Equation" r:id="rId3" imgW="164880" imgH="228600" progId="Equation.DSMT4">
                  <p:embed/>
                </p:oleObj>
              </mc:Choice>
              <mc:Fallback>
                <p:oleObj name="Equation" r:id="rId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629" y="744954"/>
                        <a:ext cx="30480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2163565" y="744954"/>
            <a:ext cx="8745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</a:rPr>
              <a:t>  est </a:t>
            </a:r>
            <a:r>
              <a:rPr lang="fr-FR" sz="2000" dirty="0">
                <a:solidFill>
                  <a:prstClr val="black"/>
                </a:solidFill>
              </a:rPr>
              <a:t>racine du polynôme </a:t>
            </a:r>
            <a:r>
              <a:rPr lang="fr-FR" sz="2000" dirty="0" smtClean="0">
                <a:solidFill>
                  <a:prstClr val="black"/>
                </a:solidFill>
              </a:rPr>
              <a:t>     </a:t>
            </a:r>
            <a:r>
              <a:rPr lang="fr-FR" sz="2000" dirty="0" smtClean="0"/>
              <a:t>si </a:t>
            </a:r>
            <a:r>
              <a:rPr lang="fr-FR" sz="2000" dirty="0"/>
              <a:t>et seulement si </a:t>
            </a:r>
            <a:r>
              <a:rPr lang="fr-FR" sz="2000" dirty="0" smtClean="0">
                <a:solidFill>
                  <a:prstClr val="black"/>
                </a:solidFill>
              </a:rPr>
              <a:t>est             divisible par:  </a:t>
            </a:r>
            <a:endParaRPr lang="fr-FR" sz="2000" dirty="0"/>
          </a:p>
        </p:txBody>
      </p:sp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041894"/>
              </p:ext>
            </p:extLst>
          </p:nvPr>
        </p:nvGraphicFramePr>
        <p:xfrm>
          <a:off x="2118145" y="809277"/>
          <a:ext cx="2635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02" name="Equation" r:id="rId5" imgW="139680" imgH="152280" progId="Equation.DSMT4">
                  <p:embed/>
                </p:oleObj>
              </mc:Choice>
              <mc:Fallback>
                <p:oleObj name="Equation" r:id="rId5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145" y="809277"/>
                        <a:ext cx="263525" cy="271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333147"/>
              </p:ext>
            </p:extLst>
          </p:nvPr>
        </p:nvGraphicFramePr>
        <p:xfrm>
          <a:off x="9372535" y="793402"/>
          <a:ext cx="806450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03" name="Equation" r:id="rId7" imgW="330120" imgH="139680" progId="Equation.DSMT4">
                  <p:embed/>
                </p:oleObj>
              </mc:Choice>
              <mc:Fallback>
                <p:oleObj name="Equation" r:id="rId7" imgW="330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535" y="793402"/>
                        <a:ext cx="806450" cy="303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272594"/>
              </p:ext>
            </p:extLst>
          </p:nvPr>
        </p:nvGraphicFramePr>
        <p:xfrm>
          <a:off x="7358364" y="746421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04" name="Equation" r:id="rId9" imgW="368140" imgH="253890" progId="Equation.DSMT4">
                  <p:embed/>
                </p:oleObj>
              </mc:Choice>
              <mc:Fallback>
                <p:oleObj name="Equation" r:id="rId9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364" y="746421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27965" y="775533"/>
            <a:ext cx="906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00B050"/>
                </a:solidFill>
              </a:rPr>
              <a:t>importante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6" name="Flèche vers le haut 45"/>
          <p:cNvSpPr/>
          <p:nvPr/>
        </p:nvSpPr>
        <p:spPr>
          <a:xfrm>
            <a:off x="304444" y="1016034"/>
            <a:ext cx="353124" cy="158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762315" y="1133644"/>
            <a:ext cx="13487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/>
              <a:t>Exemple1</a:t>
            </a:r>
            <a:r>
              <a:rPr lang="fr-FR" sz="2000" b="1" i="1" dirty="0"/>
              <a:t> :</a:t>
            </a:r>
            <a:endParaRPr lang="fr-FR" sz="2000" dirty="0"/>
          </a:p>
        </p:txBody>
      </p:sp>
      <p:sp>
        <p:nvSpPr>
          <p:cNvPr id="76" name="Rectangle 75"/>
          <p:cNvSpPr/>
          <p:nvPr/>
        </p:nvSpPr>
        <p:spPr>
          <a:xfrm>
            <a:off x="2092224" y="117641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Soit : </a:t>
            </a:r>
          </a:p>
        </p:txBody>
      </p:sp>
      <p:graphicFrame>
        <p:nvGraphicFramePr>
          <p:cNvPr id="84" name="Obje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644257"/>
              </p:ext>
            </p:extLst>
          </p:nvPr>
        </p:nvGraphicFramePr>
        <p:xfrm>
          <a:off x="2718226" y="1145640"/>
          <a:ext cx="2405663" cy="433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05" name="Equation" r:id="rId11" imgW="1612800" imgH="253800" progId="Equation.DSMT4">
                  <p:embed/>
                </p:oleObj>
              </mc:Choice>
              <mc:Fallback>
                <p:oleObj name="Equation" r:id="rId11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8226" y="1145640"/>
                        <a:ext cx="2405663" cy="4339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809092" y="1586916"/>
            <a:ext cx="6744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1) Vérifier que: </a:t>
            </a:r>
            <a:r>
              <a:rPr lang="fr-FR" sz="2000" dirty="0" smtClean="0">
                <a:solidFill>
                  <a:srgbClr val="FF0000"/>
                </a:solidFill>
              </a:rPr>
              <a:t>1</a:t>
            </a:r>
            <a:r>
              <a:rPr lang="fr-FR" sz="2000" dirty="0"/>
              <a:t> est racine du polynôme  et que peut-on dire ?</a:t>
            </a:r>
          </a:p>
          <a:p>
            <a:r>
              <a:rPr lang="fr-FR" sz="2000" dirty="0" smtClean="0"/>
              <a:t> </a:t>
            </a:r>
            <a:endParaRPr lang="fr-FR" sz="2000" dirty="0"/>
          </a:p>
        </p:txBody>
      </p:sp>
      <p:graphicFrame>
        <p:nvGraphicFramePr>
          <p:cNvPr id="87" name="Obje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77235"/>
              </p:ext>
            </p:extLst>
          </p:nvPr>
        </p:nvGraphicFramePr>
        <p:xfrm>
          <a:off x="5154648" y="2765765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06" name="Equation" r:id="rId13" imgW="368140" imgH="253890" progId="Equation.DSMT4">
                  <p:embed/>
                </p:oleObj>
              </mc:Choice>
              <mc:Fallback>
                <p:oleObj name="Equation" r:id="rId13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48" y="2765765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5752195" y="2769378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</a:rPr>
              <a:t>divisible par: </a:t>
            </a:r>
            <a:endParaRPr lang="fr-FR" sz="2000" dirty="0"/>
          </a:p>
        </p:txBody>
      </p:sp>
      <p:graphicFrame>
        <p:nvGraphicFramePr>
          <p:cNvPr id="88" name="Obje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1245"/>
              </p:ext>
            </p:extLst>
          </p:nvPr>
        </p:nvGraphicFramePr>
        <p:xfrm>
          <a:off x="7320253" y="2743978"/>
          <a:ext cx="712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07" name="Equation" r:id="rId14" imgW="291960" imgH="164880" progId="Equation.DSMT4">
                  <p:embed/>
                </p:oleObj>
              </mc:Choice>
              <mc:Fallback>
                <p:oleObj name="Equation" r:id="rId14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253" y="2743978"/>
                        <a:ext cx="712787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762315" y="3111032"/>
            <a:ext cx="3047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donc il existe un polynôme </a:t>
            </a:r>
            <a:endParaRPr lang="fr-FR" sz="2000" dirty="0"/>
          </a:p>
        </p:txBody>
      </p:sp>
      <p:graphicFrame>
        <p:nvGraphicFramePr>
          <p:cNvPr id="90" name="Obje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67489"/>
              </p:ext>
            </p:extLst>
          </p:nvPr>
        </p:nvGraphicFramePr>
        <p:xfrm>
          <a:off x="3732257" y="3141841"/>
          <a:ext cx="646763" cy="381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08" name="Equation" r:id="rId16" imgW="406080" imgH="253800" progId="Equation.DSMT4">
                  <p:embed/>
                </p:oleObj>
              </mc:Choice>
              <mc:Fallback>
                <p:oleObj name="Equation" r:id="rId16" imgW="406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57" y="3141841"/>
                        <a:ext cx="646763" cy="381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Rectangle 91"/>
          <p:cNvSpPr/>
          <p:nvPr/>
        </p:nvSpPr>
        <p:spPr>
          <a:xfrm>
            <a:off x="4387312" y="3140943"/>
            <a:ext cx="111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tel que : </a:t>
            </a:r>
            <a:endParaRPr lang="fr-FR" sz="2000" dirty="0"/>
          </a:p>
        </p:txBody>
      </p:sp>
      <p:sp>
        <p:nvSpPr>
          <p:cNvPr id="94" name="Rectangle 93"/>
          <p:cNvSpPr/>
          <p:nvPr/>
        </p:nvSpPr>
        <p:spPr>
          <a:xfrm>
            <a:off x="10520543" y="201208"/>
            <a:ext cx="1412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/>
              <a:t>Remarque</a:t>
            </a:r>
            <a:r>
              <a:rPr lang="fr-FR" sz="2000" b="1" i="1" dirty="0"/>
              <a:t> :</a:t>
            </a:r>
            <a:endParaRPr lang="fr-FR" sz="2000" dirty="0"/>
          </a:p>
        </p:txBody>
      </p:sp>
      <p:sp>
        <p:nvSpPr>
          <p:cNvPr id="95" name="Rectangle 94"/>
          <p:cNvSpPr/>
          <p:nvPr/>
        </p:nvSpPr>
        <p:spPr>
          <a:xfrm>
            <a:off x="860964" y="3507783"/>
            <a:ext cx="5955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2) Mais comment trouver le polynôme:              ??????? </a:t>
            </a:r>
            <a:endParaRPr lang="fr-FR" sz="2000" dirty="0"/>
          </a:p>
        </p:txBody>
      </p:sp>
      <p:graphicFrame>
        <p:nvGraphicFramePr>
          <p:cNvPr id="96" name="Obje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95298"/>
              </p:ext>
            </p:extLst>
          </p:nvPr>
        </p:nvGraphicFramePr>
        <p:xfrm>
          <a:off x="5046658" y="3525241"/>
          <a:ext cx="618353" cy="365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09" name="Equation" r:id="rId18" imgW="406080" imgH="253800" progId="Equation.DSMT4">
                  <p:embed/>
                </p:oleObj>
              </mc:Choice>
              <mc:Fallback>
                <p:oleObj name="Equation" r:id="rId18" imgW="406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58" y="3525241"/>
                        <a:ext cx="618353" cy="3651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526556"/>
              </p:ext>
            </p:extLst>
          </p:nvPr>
        </p:nvGraphicFramePr>
        <p:xfrm>
          <a:off x="10704878" y="726423"/>
          <a:ext cx="876630" cy="288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0" name="Equation" r:id="rId19" imgW="583920" imgH="203040" progId="Equation.DSMT4">
                  <p:embed/>
                </p:oleObj>
              </mc:Choice>
              <mc:Fallback>
                <p:oleObj name="Equation" r:id="rId19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4878" y="726423"/>
                        <a:ext cx="876630" cy="288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lèche vers le bas 24"/>
          <p:cNvSpPr/>
          <p:nvPr/>
        </p:nvSpPr>
        <p:spPr>
          <a:xfrm>
            <a:off x="11110917" y="1095379"/>
            <a:ext cx="231303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8" name="Obje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658859"/>
              </p:ext>
            </p:extLst>
          </p:nvPr>
        </p:nvGraphicFramePr>
        <p:xfrm>
          <a:off x="10908883" y="1601169"/>
          <a:ext cx="823303" cy="33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1" name="Equation" r:id="rId21" imgW="507960" imgH="203040" progId="Equation.DSMT4">
                  <p:embed/>
                </p:oleObj>
              </mc:Choice>
              <mc:Fallback>
                <p:oleObj name="Equation" r:id="rId21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8883" y="1601169"/>
                        <a:ext cx="823303" cy="330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Flèche vers le bas 98"/>
          <p:cNvSpPr/>
          <p:nvPr/>
        </p:nvSpPr>
        <p:spPr>
          <a:xfrm>
            <a:off x="11147875" y="1994386"/>
            <a:ext cx="231303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1" name="Obje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60105"/>
              </p:ext>
            </p:extLst>
          </p:nvPr>
        </p:nvGraphicFramePr>
        <p:xfrm>
          <a:off x="10738491" y="2405697"/>
          <a:ext cx="661539" cy="62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2" name="Equation" r:id="rId23" imgW="419040" imgH="393480" progId="Equation.DSMT4">
                  <p:embed/>
                </p:oleObj>
              </mc:Choice>
              <mc:Fallback>
                <p:oleObj name="Equation" r:id="rId23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8491" y="2405697"/>
                        <a:ext cx="661539" cy="6249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839441"/>
              </p:ext>
            </p:extLst>
          </p:nvPr>
        </p:nvGraphicFramePr>
        <p:xfrm>
          <a:off x="11376778" y="2533530"/>
          <a:ext cx="4794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3" name="Equation" r:id="rId25" imgW="241200" imgH="164880" progId="Equation.DSMT4">
                  <p:embed/>
                </p:oleObj>
              </mc:Choice>
              <mc:Fallback>
                <p:oleObj name="Equation" r:id="rId2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6778" y="2533530"/>
                        <a:ext cx="479425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Connecteur droit 47"/>
          <p:cNvCxnSpPr/>
          <p:nvPr/>
        </p:nvCxnSpPr>
        <p:spPr>
          <a:xfrm>
            <a:off x="11260184" y="3007210"/>
            <a:ext cx="3342" cy="9006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11226569" y="3340998"/>
            <a:ext cx="5365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" name="Obje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957860"/>
              </p:ext>
            </p:extLst>
          </p:nvPr>
        </p:nvGraphicFramePr>
        <p:xfrm>
          <a:off x="10920862" y="3007210"/>
          <a:ext cx="2270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4" name="Equation" r:id="rId27" imgW="114120" imgH="177480" progId="Equation.DSMT4">
                  <p:embed/>
                </p:oleObj>
              </mc:Choice>
              <mc:Fallback>
                <p:oleObj name="Equation" r:id="rId2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0862" y="3007210"/>
                        <a:ext cx="227013" cy="355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26960"/>
              </p:ext>
            </p:extLst>
          </p:nvPr>
        </p:nvGraphicFramePr>
        <p:xfrm>
          <a:off x="11379178" y="3010798"/>
          <a:ext cx="2524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5" name="Equation" r:id="rId29" imgW="126720" imgH="164880" progId="Equation.DSMT4">
                  <p:embed/>
                </p:oleObj>
              </mc:Choice>
              <mc:Fallback>
                <p:oleObj name="Equation" r:id="rId29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9178" y="3010798"/>
                        <a:ext cx="252413" cy="33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751609"/>
              </p:ext>
            </p:extLst>
          </p:nvPr>
        </p:nvGraphicFramePr>
        <p:xfrm>
          <a:off x="11342220" y="3458797"/>
          <a:ext cx="633052" cy="3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6" name="Equation" r:id="rId31" imgW="393480" imgH="203040" progId="Equation.DSMT4">
                  <p:embed/>
                </p:oleObj>
              </mc:Choice>
              <mc:Fallback>
                <p:oleObj name="Equation" r:id="rId31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42220" y="3458797"/>
                        <a:ext cx="633052" cy="328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67573"/>
              </p:ext>
            </p:extLst>
          </p:nvPr>
        </p:nvGraphicFramePr>
        <p:xfrm>
          <a:off x="10482027" y="3454368"/>
          <a:ext cx="742983" cy="337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7" name="Equation" r:id="rId33" imgW="393480" imgH="177480" progId="Equation.DSMT4">
                  <p:embed/>
                </p:oleObj>
              </mc:Choice>
              <mc:Fallback>
                <p:oleObj name="Equation" r:id="rId33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2027" y="3454368"/>
                        <a:ext cx="742983" cy="337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ctangle 106"/>
          <p:cNvSpPr/>
          <p:nvPr/>
        </p:nvSpPr>
        <p:spPr>
          <a:xfrm>
            <a:off x="8996823" y="3448002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Car :divisible</a:t>
            </a:r>
            <a:endParaRPr lang="fr-FR" b="1" dirty="0"/>
          </a:p>
        </p:txBody>
      </p:sp>
      <p:sp>
        <p:nvSpPr>
          <p:cNvPr id="111" name="Rectangle 110"/>
          <p:cNvSpPr/>
          <p:nvPr/>
        </p:nvSpPr>
        <p:spPr>
          <a:xfrm>
            <a:off x="786800" y="3869778"/>
            <a:ext cx="8095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On va Effectuer </a:t>
            </a:r>
            <a:r>
              <a:rPr lang="fr-FR" dirty="0"/>
              <a:t>la division euclidienne du </a:t>
            </a:r>
            <a:r>
              <a:rPr lang="fr-FR" dirty="0" smtClean="0"/>
              <a:t>polynôme              </a:t>
            </a:r>
            <a:r>
              <a:rPr lang="fr-FR" dirty="0"/>
              <a:t>par </a:t>
            </a:r>
          </a:p>
        </p:txBody>
      </p:sp>
      <p:graphicFrame>
        <p:nvGraphicFramePr>
          <p:cNvPr id="112" name="Obje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747928"/>
              </p:ext>
            </p:extLst>
          </p:nvPr>
        </p:nvGraphicFramePr>
        <p:xfrm>
          <a:off x="5790374" y="3882273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8" name="Equation" r:id="rId35" imgW="368140" imgH="253890" progId="Equation.DSMT4">
                  <p:embed/>
                </p:oleObj>
              </mc:Choice>
              <mc:Fallback>
                <p:oleObj name="Equation" r:id="rId35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0374" y="3882273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534594"/>
              </p:ext>
            </p:extLst>
          </p:nvPr>
        </p:nvGraphicFramePr>
        <p:xfrm>
          <a:off x="6837648" y="3869778"/>
          <a:ext cx="691708" cy="34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19" name="Equation" r:id="rId36" imgW="291960" imgH="164880" progId="Equation.DSMT4">
                  <p:embed/>
                </p:oleObj>
              </mc:Choice>
              <mc:Fallback>
                <p:oleObj name="Equation" r:id="rId36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48" y="3869778"/>
                        <a:ext cx="691708" cy="348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Rectangle 118"/>
          <p:cNvSpPr/>
          <p:nvPr/>
        </p:nvSpPr>
        <p:spPr>
          <a:xfrm>
            <a:off x="815516" y="1928175"/>
            <a:ext cx="2653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2) Trouver le polynôme </a:t>
            </a:r>
            <a:endParaRPr lang="fr-FR" sz="2000" dirty="0"/>
          </a:p>
        </p:txBody>
      </p:sp>
      <p:graphicFrame>
        <p:nvGraphicFramePr>
          <p:cNvPr id="120" name="Obje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126887"/>
              </p:ext>
            </p:extLst>
          </p:nvPr>
        </p:nvGraphicFramePr>
        <p:xfrm>
          <a:off x="3493281" y="2008212"/>
          <a:ext cx="555287" cy="32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0" name="Equation" r:id="rId37" imgW="406080" imgH="253800" progId="Equation.DSMT4">
                  <p:embed/>
                </p:oleObj>
              </mc:Choice>
              <mc:Fallback>
                <p:oleObj name="Equation" r:id="rId37" imgW="406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3281" y="2008212"/>
                        <a:ext cx="555287" cy="327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Rectangle 120"/>
          <p:cNvSpPr/>
          <p:nvPr/>
        </p:nvSpPr>
        <p:spPr>
          <a:xfrm>
            <a:off x="4040872" y="1941345"/>
            <a:ext cx="111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tel que : </a:t>
            </a:r>
            <a:endParaRPr lang="fr-FR" sz="2000" dirty="0"/>
          </a:p>
        </p:txBody>
      </p:sp>
      <p:graphicFrame>
        <p:nvGraphicFramePr>
          <p:cNvPr id="122" name="Obje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28237"/>
              </p:ext>
            </p:extLst>
          </p:nvPr>
        </p:nvGraphicFramePr>
        <p:xfrm>
          <a:off x="5016310" y="1994386"/>
          <a:ext cx="2159379" cy="37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1" name="Equation" r:id="rId38" imgW="1396800" imgH="253800" progId="Equation.DSMT4">
                  <p:embed/>
                </p:oleObj>
              </mc:Choice>
              <mc:Fallback>
                <p:oleObj name="Equation" r:id="rId38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310" y="1994386"/>
                        <a:ext cx="2159379" cy="372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tangle 122"/>
          <p:cNvSpPr/>
          <p:nvPr/>
        </p:nvSpPr>
        <p:spPr>
          <a:xfrm>
            <a:off x="762315" y="2348864"/>
            <a:ext cx="1491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Correction</a:t>
            </a:r>
            <a:r>
              <a:rPr lang="fr-FR" b="1" i="1" dirty="0"/>
              <a:t> </a:t>
            </a:r>
            <a:r>
              <a:rPr lang="fr-FR" b="1" i="1" dirty="0" smtClean="0"/>
              <a:t>:1)</a:t>
            </a:r>
            <a:endParaRPr lang="fr-FR" dirty="0"/>
          </a:p>
        </p:txBody>
      </p:sp>
      <p:sp>
        <p:nvSpPr>
          <p:cNvPr id="124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6" name="Obje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762374"/>
              </p:ext>
            </p:extLst>
          </p:nvPr>
        </p:nvGraphicFramePr>
        <p:xfrm>
          <a:off x="2397211" y="2388327"/>
          <a:ext cx="1995849" cy="38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2" name="Equation" r:id="rId40" imgW="1625400" imgH="253800" progId="Equation.DSMT4">
                  <p:embed/>
                </p:oleObj>
              </mc:Choice>
              <mc:Fallback>
                <p:oleObj name="Equation" r:id="rId40" imgW="1625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211" y="2388327"/>
                        <a:ext cx="1995849" cy="3810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0134"/>
              </p:ext>
            </p:extLst>
          </p:nvPr>
        </p:nvGraphicFramePr>
        <p:xfrm>
          <a:off x="4471801" y="2422921"/>
          <a:ext cx="11366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3" name="Equation" r:id="rId42" imgW="838080" imgH="177480" progId="Equation.DSMT4">
                  <p:embed/>
                </p:oleObj>
              </mc:Choice>
              <mc:Fallback>
                <p:oleObj name="Equation" r:id="rId42" imgW="8380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801" y="2422921"/>
                        <a:ext cx="1136650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002050"/>
              </p:ext>
            </p:extLst>
          </p:nvPr>
        </p:nvGraphicFramePr>
        <p:xfrm>
          <a:off x="5752195" y="2442353"/>
          <a:ext cx="461963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4" name="Equation" r:id="rId44" imgW="253800" imgH="177480" progId="Equation.DSMT4">
                  <p:embed/>
                </p:oleObj>
              </mc:Choice>
              <mc:Fallback>
                <p:oleObj name="Equation" r:id="rId44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195" y="2442353"/>
                        <a:ext cx="461963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Rectangle 128"/>
          <p:cNvSpPr/>
          <p:nvPr/>
        </p:nvSpPr>
        <p:spPr>
          <a:xfrm>
            <a:off x="1530424" y="2743978"/>
            <a:ext cx="2871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1</a:t>
            </a:r>
            <a:r>
              <a:rPr lang="fr-FR" sz="2000" dirty="0"/>
              <a:t> est racine du polynôme 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762315" y="2743978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Donc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31" name="Rectangle 130"/>
          <p:cNvSpPr/>
          <p:nvPr/>
        </p:nvSpPr>
        <p:spPr>
          <a:xfrm>
            <a:off x="4328070" y="2765765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Donc </a:t>
            </a:r>
            <a:r>
              <a:rPr lang="fr-FR" dirty="0" smtClean="0"/>
              <a:t>:</a:t>
            </a:r>
            <a:endParaRPr lang="fr-FR" dirty="0"/>
          </a:p>
        </p:txBody>
      </p:sp>
      <p:graphicFrame>
        <p:nvGraphicFramePr>
          <p:cNvPr id="132" name="Obje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002069"/>
              </p:ext>
            </p:extLst>
          </p:nvPr>
        </p:nvGraphicFramePr>
        <p:xfrm>
          <a:off x="5375761" y="3144088"/>
          <a:ext cx="23209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5" name="Equation" r:id="rId46" imgW="1396800" imgH="253800" progId="Equation.DSMT4">
                  <p:embed/>
                </p:oleObj>
              </mc:Choice>
              <mc:Fallback>
                <p:oleObj name="Equation" r:id="rId46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761" y="3144088"/>
                        <a:ext cx="2320925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47578"/>
              </p:ext>
            </p:extLst>
          </p:nvPr>
        </p:nvGraphicFramePr>
        <p:xfrm>
          <a:off x="1741807" y="4282872"/>
          <a:ext cx="239229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6" name="Equation" r:id="rId47" imgW="1104840" imgH="203040" progId="Equation.DSMT4">
                  <p:embed/>
                </p:oleObj>
              </mc:Choice>
              <mc:Fallback>
                <p:oleObj name="Equation" r:id="rId47" imgW="1104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807" y="4282872"/>
                        <a:ext cx="2392295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8" name="Connecteur droit 197"/>
          <p:cNvCxnSpPr/>
          <p:nvPr/>
        </p:nvCxnSpPr>
        <p:spPr>
          <a:xfrm>
            <a:off x="4280050" y="4329880"/>
            <a:ext cx="0" cy="229298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eur droit 198"/>
          <p:cNvCxnSpPr/>
          <p:nvPr/>
        </p:nvCxnSpPr>
        <p:spPr>
          <a:xfrm>
            <a:off x="4297824" y="4698142"/>
            <a:ext cx="1162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0" name="Objet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536218"/>
              </p:ext>
            </p:extLst>
          </p:nvPr>
        </p:nvGraphicFramePr>
        <p:xfrm>
          <a:off x="4390473" y="4276558"/>
          <a:ext cx="691708" cy="348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7" name="Equation" r:id="rId49" imgW="291960" imgH="164880" progId="Equation.DSMT4">
                  <p:embed/>
                </p:oleObj>
              </mc:Choice>
              <mc:Fallback>
                <p:oleObj name="Equation" r:id="rId4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0473" y="4276558"/>
                        <a:ext cx="691708" cy="3481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994307"/>
              </p:ext>
            </p:extLst>
          </p:nvPr>
        </p:nvGraphicFramePr>
        <p:xfrm>
          <a:off x="4401209" y="4727695"/>
          <a:ext cx="4397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8" name="Equation" r:id="rId50" imgW="203040" imgH="190440" progId="Equation.DSMT4">
                  <p:embed/>
                </p:oleObj>
              </mc:Choice>
              <mc:Fallback>
                <p:oleObj name="Equation" r:id="rId50" imgW="203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1209" y="4727695"/>
                        <a:ext cx="439737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816569" y="4705526"/>
            <a:ext cx="448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Par </a:t>
            </a:r>
            <a:r>
              <a:rPr lang="fr-FR" dirty="0"/>
              <a:t>combien faut-il </a:t>
            </a:r>
            <a:r>
              <a:rPr lang="fr-FR" dirty="0" smtClean="0"/>
              <a:t>multiplier      pour </a:t>
            </a:r>
            <a:r>
              <a:rPr lang="fr-FR" dirty="0"/>
              <a:t>trouver </a:t>
            </a: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498213"/>
              </p:ext>
            </p:extLst>
          </p:nvPr>
        </p:nvGraphicFramePr>
        <p:xfrm>
          <a:off x="9660661" y="4755548"/>
          <a:ext cx="323145" cy="26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29" name="Equation" r:id="rId52" imgW="152280" imgH="126720" progId="Equation.DSMT4">
                  <p:embed/>
                </p:oleObj>
              </mc:Choice>
              <mc:Fallback>
                <p:oleObj name="Equation" r:id="rId52" imgW="1522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9660661" y="4755548"/>
                        <a:ext cx="323145" cy="26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891913"/>
              </p:ext>
            </p:extLst>
          </p:nvPr>
        </p:nvGraphicFramePr>
        <p:xfrm>
          <a:off x="11166255" y="4623533"/>
          <a:ext cx="404813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0" name="Equation" r:id="rId54" imgW="190440" imgH="190440" progId="Equation.DSMT4">
                  <p:embed/>
                </p:oleObj>
              </mc:Choice>
              <mc:Fallback>
                <p:oleObj name="Equation" r:id="rId54" imgW="1904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11166255" y="4623533"/>
                        <a:ext cx="404813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30450"/>
              </p:ext>
            </p:extLst>
          </p:nvPr>
        </p:nvGraphicFramePr>
        <p:xfrm>
          <a:off x="1569840" y="4568081"/>
          <a:ext cx="5937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1" name="Equation" r:id="rId56" imgW="279360" imgH="190440" progId="Equation.DSMT4">
                  <p:embed/>
                </p:oleObj>
              </mc:Choice>
              <mc:Fallback>
                <p:oleObj name="Equation" r:id="rId56" imgW="2793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69840" y="4568081"/>
                        <a:ext cx="593725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" name="Objet 2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432342"/>
              </p:ext>
            </p:extLst>
          </p:nvPr>
        </p:nvGraphicFramePr>
        <p:xfrm>
          <a:off x="2214265" y="4630127"/>
          <a:ext cx="757609" cy="339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2" name="Equation" r:id="rId58" imgW="291960" imgH="190440" progId="Equation.DSMT4">
                  <p:embed/>
                </p:oleObj>
              </mc:Choice>
              <mc:Fallback>
                <p:oleObj name="Equation" r:id="rId58" imgW="2919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2214265" y="4630127"/>
                        <a:ext cx="757609" cy="339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5" name="Connecteur droit 204"/>
          <p:cNvCxnSpPr/>
          <p:nvPr/>
        </p:nvCxnSpPr>
        <p:spPr>
          <a:xfrm flipV="1">
            <a:off x="1743468" y="5052263"/>
            <a:ext cx="2390634" cy="85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" name="Objet 2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43873"/>
              </p:ext>
            </p:extLst>
          </p:nvPr>
        </p:nvGraphicFramePr>
        <p:xfrm>
          <a:off x="1149350" y="4532313"/>
          <a:ext cx="3730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3" name="Equation" r:id="rId60" imgW="152280" imgH="152280" progId="Equation.DSMT4">
                  <p:embed/>
                </p:oleObj>
              </mc:Choice>
              <mc:Fallback>
                <p:oleObj name="Equation" r:id="rId60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4532313"/>
                        <a:ext cx="373063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" name="Rectangle 206"/>
          <p:cNvSpPr/>
          <p:nvPr/>
        </p:nvSpPr>
        <p:spPr>
          <a:xfrm>
            <a:off x="6817938" y="5074858"/>
            <a:ext cx="448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Par </a:t>
            </a:r>
            <a:r>
              <a:rPr lang="fr-FR" dirty="0"/>
              <a:t>combien faut-il </a:t>
            </a:r>
            <a:r>
              <a:rPr lang="fr-FR" dirty="0" smtClean="0"/>
              <a:t>multiplier      pour </a:t>
            </a:r>
            <a:r>
              <a:rPr lang="fr-FR" dirty="0"/>
              <a:t>trouver </a:t>
            </a:r>
          </a:p>
        </p:txBody>
      </p:sp>
      <p:graphicFrame>
        <p:nvGraphicFramePr>
          <p:cNvPr id="208" name="Objet 2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17146"/>
              </p:ext>
            </p:extLst>
          </p:nvPr>
        </p:nvGraphicFramePr>
        <p:xfrm>
          <a:off x="9662030" y="5124880"/>
          <a:ext cx="323145" cy="26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4" name="Equation" r:id="rId62" imgW="152280" imgH="126720" progId="Equation.DSMT4">
                  <p:embed/>
                </p:oleObj>
              </mc:Choice>
              <mc:Fallback>
                <p:oleObj name="Equation" r:id="rId62" imgW="1522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9662030" y="5124880"/>
                        <a:ext cx="323145" cy="26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" name="Objet 2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630223"/>
              </p:ext>
            </p:extLst>
          </p:nvPr>
        </p:nvGraphicFramePr>
        <p:xfrm>
          <a:off x="11250992" y="5009500"/>
          <a:ext cx="6207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5" name="Equation" r:id="rId63" imgW="291960" imgH="190440" progId="Equation.DSMT4">
                  <p:embed/>
                </p:oleObj>
              </mc:Choice>
              <mc:Fallback>
                <p:oleObj name="Equation" r:id="rId63" imgW="2919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11250992" y="5009500"/>
                        <a:ext cx="620712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" name="Objet 2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83764"/>
              </p:ext>
            </p:extLst>
          </p:nvPr>
        </p:nvGraphicFramePr>
        <p:xfrm>
          <a:off x="1921197" y="5052263"/>
          <a:ext cx="2035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6" name="Equation" r:id="rId65" imgW="939600" imgH="203040" progId="Equation.DSMT4">
                  <p:embed/>
                </p:oleObj>
              </mc:Choice>
              <mc:Fallback>
                <p:oleObj name="Equation" r:id="rId65" imgW="93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197" y="5052263"/>
                        <a:ext cx="2035175" cy="347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" name="Objet 2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756574"/>
              </p:ext>
            </p:extLst>
          </p:nvPr>
        </p:nvGraphicFramePr>
        <p:xfrm>
          <a:off x="4834343" y="4834775"/>
          <a:ext cx="522288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7" name="Equation" r:id="rId67" imgW="241200" imgH="126720" progId="Equation.DSMT4">
                  <p:embed/>
                </p:oleObj>
              </mc:Choice>
              <mc:Fallback>
                <p:oleObj name="Equation" r:id="rId67" imgW="2412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343" y="4834775"/>
                        <a:ext cx="522288" cy="217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Objet 2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64876"/>
              </p:ext>
            </p:extLst>
          </p:nvPr>
        </p:nvGraphicFramePr>
        <p:xfrm>
          <a:off x="2840644" y="5476374"/>
          <a:ext cx="5222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8" name="Equation" r:id="rId69" imgW="241200" imgH="126720" progId="Equation.DSMT4">
                  <p:embed/>
                </p:oleObj>
              </mc:Choice>
              <mc:Fallback>
                <p:oleObj name="Equation" r:id="rId69" imgW="2412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644" y="5476374"/>
                        <a:ext cx="522287" cy="217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3" name="Obje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794035"/>
              </p:ext>
            </p:extLst>
          </p:nvPr>
        </p:nvGraphicFramePr>
        <p:xfrm>
          <a:off x="2170850" y="5412802"/>
          <a:ext cx="6318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39" name="Equation" r:id="rId71" imgW="291960" imgH="190440" progId="Equation.DSMT4">
                  <p:embed/>
                </p:oleObj>
              </mc:Choice>
              <mc:Fallback>
                <p:oleObj name="Equation" r:id="rId71" imgW="291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850" y="5412802"/>
                        <a:ext cx="631825" cy="32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" name="Objet 2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0345"/>
              </p:ext>
            </p:extLst>
          </p:nvPr>
        </p:nvGraphicFramePr>
        <p:xfrm>
          <a:off x="1482794" y="5310480"/>
          <a:ext cx="3730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0" name="Equation" r:id="rId73" imgW="152280" imgH="152280" progId="Equation.DSMT4">
                  <p:embed/>
                </p:oleObj>
              </mc:Choice>
              <mc:Fallback>
                <p:oleObj name="Equation" r:id="rId73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94" y="5310480"/>
                        <a:ext cx="373063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" name="Objet 2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10642"/>
              </p:ext>
            </p:extLst>
          </p:nvPr>
        </p:nvGraphicFramePr>
        <p:xfrm>
          <a:off x="2802675" y="5818485"/>
          <a:ext cx="11287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1" name="Equation" r:id="rId75" imgW="520560" imgH="177480" progId="Equation.DSMT4">
                  <p:embed/>
                </p:oleObj>
              </mc:Choice>
              <mc:Fallback>
                <p:oleObj name="Equation" r:id="rId75" imgW="520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675" y="5818485"/>
                        <a:ext cx="1128713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6" name="Connecteur droit 215"/>
          <p:cNvCxnSpPr/>
          <p:nvPr/>
        </p:nvCxnSpPr>
        <p:spPr>
          <a:xfrm flipV="1">
            <a:off x="1743468" y="5809909"/>
            <a:ext cx="2390634" cy="85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216"/>
          <p:cNvSpPr/>
          <p:nvPr/>
        </p:nvSpPr>
        <p:spPr>
          <a:xfrm>
            <a:off x="6817938" y="5505141"/>
            <a:ext cx="448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Par </a:t>
            </a:r>
            <a:r>
              <a:rPr lang="fr-FR" dirty="0"/>
              <a:t>combien faut-il </a:t>
            </a:r>
            <a:r>
              <a:rPr lang="fr-FR" dirty="0" smtClean="0"/>
              <a:t>multiplier      pour </a:t>
            </a:r>
            <a:r>
              <a:rPr lang="fr-FR" dirty="0"/>
              <a:t>trouver </a:t>
            </a:r>
          </a:p>
        </p:txBody>
      </p:sp>
      <p:graphicFrame>
        <p:nvGraphicFramePr>
          <p:cNvPr id="218" name="Objet 2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218947"/>
              </p:ext>
            </p:extLst>
          </p:nvPr>
        </p:nvGraphicFramePr>
        <p:xfrm>
          <a:off x="9662030" y="5555163"/>
          <a:ext cx="323145" cy="26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2" name="Equation" r:id="rId77" imgW="152280" imgH="126720" progId="Equation.DSMT4">
                  <p:embed/>
                </p:oleObj>
              </mc:Choice>
              <mc:Fallback>
                <p:oleObj name="Equation" r:id="rId77" imgW="1522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9662030" y="5555163"/>
                        <a:ext cx="323145" cy="26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" name="Objet 2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399870"/>
              </p:ext>
            </p:extLst>
          </p:nvPr>
        </p:nvGraphicFramePr>
        <p:xfrm>
          <a:off x="11234338" y="5484811"/>
          <a:ext cx="67468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3" name="Equation" r:id="rId78" imgW="317160" imgH="177480" progId="Equation.DSMT4">
                  <p:embed/>
                </p:oleObj>
              </mc:Choice>
              <mc:Fallback>
                <p:oleObj name="Equation" r:id="rId78" imgW="317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9"/>
                      <a:stretch>
                        <a:fillRect/>
                      </a:stretch>
                    </p:blipFill>
                    <p:spPr>
                      <a:xfrm>
                        <a:off x="11234338" y="5484811"/>
                        <a:ext cx="674687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t 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576948"/>
              </p:ext>
            </p:extLst>
          </p:nvPr>
        </p:nvGraphicFramePr>
        <p:xfrm>
          <a:off x="2800899" y="6088449"/>
          <a:ext cx="6858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4" name="Equation" r:id="rId80" imgW="317160" imgH="177480" progId="Equation.DSMT4">
                  <p:embed/>
                </p:oleObj>
              </mc:Choice>
              <mc:Fallback>
                <p:oleObj name="Equation" r:id="rId80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899" y="6088449"/>
                        <a:ext cx="685800" cy="303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" name="Objet 2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581570"/>
              </p:ext>
            </p:extLst>
          </p:nvPr>
        </p:nvGraphicFramePr>
        <p:xfrm>
          <a:off x="3494296" y="6070373"/>
          <a:ext cx="43815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5" name="Equation" r:id="rId82" imgW="203040" imgH="177480" progId="Equation.DSMT4">
                  <p:embed/>
                </p:oleObj>
              </mc:Choice>
              <mc:Fallback>
                <p:oleObj name="Equation" r:id="rId82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296" y="6070373"/>
                        <a:ext cx="438150" cy="303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2" name="Connecteur droit 221"/>
          <p:cNvCxnSpPr/>
          <p:nvPr/>
        </p:nvCxnSpPr>
        <p:spPr>
          <a:xfrm>
            <a:off x="2876173" y="6391661"/>
            <a:ext cx="1162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3" name="Objet 2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213843"/>
              </p:ext>
            </p:extLst>
          </p:nvPr>
        </p:nvGraphicFramePr>
        <p:xfrm>
          <a:off x="3247671" y="6422439"/>
          <a:ext cx="2762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6" name="Equation" r:id="rId84" imgW="126720" imgH="177480" progId="Equation.DSMT4">
                  <p:embed/>
                </p:oleObj>
              </mc:Choice>
              <mc:Fallback>
                <p:oleObj name="Equation" r:id="rId84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7671" y="6422439"/>
                        <a:ext cx="276225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" name="Objet 2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0345"/>
              </p:ext>
            </p:extLst>
          </p:nvPr>
        </p:nvGraphicFramePr>
        <p:xfrm>
          <a:off x="2377470" y="5976686"/>
          <a:ext cx="3730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7" name="Equation" r:id="rId86" imgW="152280" imgH="152280" progId="Equation.DSMT4">
                  <p:embed/>
                </p:oleObj>
              </mc:Choice>
              <mc:Fallback>
                <p:oleObj name="Equation" r:id="rId86" imgW="1522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470" y="5976686"/>
                        <a:ext cx="373063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" name="Rectangle 224"/>
          <p:cNvSpPr/>
          <p:nvPr/>
        </p:nvSpPr>
        <p:spPr>
          <a:xfrm>
            <a:off x="1744372" y="6422439"/>
            <a:ext cx="1406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Car :divisible</a:t>
            </a:r>
            <a:endParaRPr lang="fr-FR" b="1" dirty="0"/>
          </a:p>
        </p:txBody>
      </p:sp>
      <p:graphicFrame>
        <p:nvGraphicFramePr>
          <p:cNvPr id="226" name="Objet 2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167917"/>
              </p:ext>
            </p:extLst>
          </p:nvPr>
        </p:nvGraphicFramePr>
        <p:xfrm>
          <a:off x="5300178" y="4774822"/>
          <a:ext cx="4397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8" name="Equation" r:id="rId87" imgW="203040" imgH="177480" progId="Equation.DSMT4">
                  <p:embed/>
                </p:oleObj>
              </mc:Choice>
              <mc:Fallback>
                <p:oleObj name="Equation" r:id="rId87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178" y="4774822"/>
                        <a:ext cx="439737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714634"/>
              </p:ext>
            </p:extLst>
          </p:nvPr>
        </p:nvGraphicFramePr>
        <p:xfrm>
          <a:off x="5752195" y="4744318"/>
          <a:ext cx="819566" cy="378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49" name="Equation" r:id="rId89" imgW="520560" imgH="253800" progId="Equation.DSMT4">
                  <p:embed/>
                </p:oleObj>
              </mc:Choice>
              <mc:Fallback>
                <p:oleObj name="Equation" r:id="rId89" imgW="520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195" y="4744318"/>
                        <a:ext cx="819566" cy="378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879215"/>
              </p:ext>
            </p:extLst>
          </p:nvPr>
        </p:nvGraphicFramePr>
        <p:xfrm>
          <a:off x="3515309" y="6397010"/>
          <a:ext cx="523314" cy="310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50" name="Equation" r:id="rId91" imgW="279360" imgH="164880" progId="Equation.DSMT4">
                  <p:embed/>
                </p:oleObj>
              </mc:Choice>
              <mc:Fallback>
                <p:oleObj name="Equation" r:id="rId91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309" y="6397010"/>
                        <a:ext cx="523314" cy="310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108"/>
          <p:cNvSpPr/>
          <p:nvPr/>
        </p:nvSpPr>
        <p:spPr>
          <a:xfrm>
            <a:off x="4619979" y="5862965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Donc </a:t>
            </a:r>
            <a:r>
              <a:rPr lang="fr-FR" dirty="0" smtClean="0"/>
              <a:t>:</a:t>
            </a:r>
            <a:endParaRPr lang="fr-FR" dirty="0"/>
          </a:p>
        </p:txBody>
      </p:sp>
      <p:graphicFrame>
        <p:nvGraphicFramePr>
          <p:cNvPr id="110" name="Obje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286885"/>
              </p:ext>
            </p:extLst>
          </p:nvPr>
        </p:nvGraphicFramePr>
        <p:xfrm>
          <a:off x="5524446" y="5917555"/>
          <a:ext cx="2159379" cy="37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51" name="Equation" r:id="rId93" imgW="1396800" imgH="253800" progId="Equation.DSMT4">
                  <p:embed/>
                </p:oleObj>
              </mc:Choice>
              <mc:Fallback>
                <p:oleObj name="Equation" r:id="rId93" imgW="1396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446" y="5917555"/>
                        <a:ext cx="2159379" cy="372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28983"/>
              </p:ext>
            </p:extLst>
          </p:nvPr>
        </p:nvGraphicFramePr>
        <p:xfrm>
          <a:off x="7698611" y="5874473"/>
          <a:ext cx="2366550" cy="45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52" name="Equation" r:id="rId94" imgW="1384200" imgH="279360" progId="Equation.DSMT4">
                  <p:embed/>
                </p:oleObj>
              </mc:Choice>
              <mc:Fallback>
                <p:oleObj name="Equation" r:id="rId94" imgW="1384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8611" y="5874473"/>
                        <a:ext cx="2366550" cy="454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Flèche vers le haut 114"/>
          <p:cNvSpPr/>
          <p:nvPr/>
        </p:nvSpPr>
        <p:spPr>
          <a:xfrm>
            <a:off x="8579174" y="6238320"/>
            <a:ext cx="353124" cy="158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7446519" y="6391661"/>
            <a:ext cx="20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Factorisation de : </a:t>
            </a:r>
            <a:endParaRPr lang="fr-FR" dirty="0"/>
          </a:p>
        </p:txBody>
      </p:sp>
      <p:graphicFrame>
        <p:nvGraphicFramePr>
          <p:cNvPr id="117" name="Obje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272594"/>
              </p:ext>
            </p:extLst>
          </p:nvPr>
        </p:nvGraphicFramePr>
        <p:xfrm>
          <a:off x="9288764" y="6407783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53" name="Equation" r:id="rId96" imgW="368140" imgH="253890" progId="Equation.DSMT4">
                  <p:embed/>
                </p:oleObj>
              </mc:Choice>
              <mc:Fallback>
                <p:oleObj name="Equation" r:id="rId96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8764" y="6407783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Text Box 22"/>
          <p:cNvSpPr txBox="1">
            <a:spLocks noChangeArrowheads="1"/>
          </p:cNvSpPr>
          <p:nvPr/>
        </p:nvSpPr>
        <p:spPr bwMode="auto">
          <a:xfrm>
            <a:off x="9986963" y="6479801"/>
            <a:ext cx="2114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38889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9" grpId="0"/>
      <p:bldP spid="92" grpId="0"/>
      <p:bldP spid="94" grpId="0"/>
      <p:bldP spid="95" grpId="0"/>
      <p:bldP spid="25" grpId="0" animBg="1"/>
      <p:bldP spid="99" grpId="0" animBg="1"/>
      <p:bldP spid="107" grpId="0"/>
      <p:bldP spid="111" grpId="0"/>
      <p:bldP spid="123" grpId="0"/>
      <p:bldP spid="129" grpId="0"/>
      <p:bldP spid="130" grpId="0"/>
      <p:bldP spid="131" grpId="0"/>
      <p:bldP spid="15" grpId="0"/>
      <p:bldP spid="207" grpId="0"/>
      <p:bldP spid="217" grpId="0"/>
      <p:bldP spid="225" grpId="0"/>
      <p:bldP spid="109" grpId="0"/>
      <p:bldP spid="115" grpId="0" animBg="1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27051" y="381000"/>
            <a:ext cx="167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dirty="0" smtClean="0">
                <a:solidFill>
                  <a:srgbClr val="000000"/>
                </a:solidFill>
                <a:latin typeface="Arial Black" pitchFamily="34" charset="0"/>
              </a:rPr>
              <a:t>Exemple2: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875367" y="334833"/>
            <a:ext cx="4274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 smtClean="0"/>
              <a:t>factoriser </a:t>
            </a:r>
            <a:r>
              <a:rPr lang="fr-FR" altLang="fr-FR" sz="2400" b="1" dirty="0"/>
              <a:t>le polynôme suivant : </a:t>
            </a:r>
            <a:endParaRPr lang="fr-FR" sz="2400" dirty="0"/>
          </a:p>
        </p:txBody>
      </p:sp>
      <p:sp>
        <p:nvSpPr>
          <p:cNvPr id="45" name="Rectangle 44"/>
          <p:cNvSpPr/>
          <p:nvPr/>
        </p:nvSpPr>
        <p:spPr>
          <a:xfrm>
            <a:off x="490979" y="722080"/>
            <a:ext cx="1930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/>
              <a:t>Correction</a:t>
            </a:r>
            <a:r>
              <a:rPr lang="fr-FR" sz="2400" b="1" i="1" dirty="0"/>
              <a:t> </a:t>
            </a:r>
            <a:r>
              <a:rPr lang="fr-FR" sz="2400" b="1" i="1" dirty="0" smtClean="0"/>
              <a:t>:1)</a:t>
            </a:r>
            <a:endParaRPr lang="fr-FR" sz="2400" dirty="0"/>
          </a:p>
        </p:txBody>
      </p:sp>
      <p:sp>
        <p:nvSpPr>
          <p:cNvPr id="46" name="Rectangle 45"/>
          <p:cNvSpPr/>
          <p:nvPr/>
        </p:nvSpPr>
        <p:spPr>
          <a:xfrm>
            <a:off x="2478359" y="722079"/>
            <a:ext cx="649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on peut remarquer que </a:t>
            </a:r>
            <a:r>
              <a:rPr lang="fr-FR" sz="2400" dirty="0" smtClean="0">
                <a:solidFill>
                  <a:srgbClr val="FF0000"/>
                </a:solidFill>
              </a:rPr>
              <a:t>-3</a:t>
            </a:r>
            <a:r>
              <a:rPr lang="fr-FR" sz="2400" dirty="0"/>
              <a:t> est racine du </a:t>
            </a:r>
            <a:r>
              <a:rPr lang="fr-FR" sz="2400" dirty="0" smtClean="0"/>
              <a:t>polynôme</a:t>
            </a:r>
            <a:endParaRPr lang="fr-FR" sz="2400" dirty="0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09762"/>
              </p:ext>
            </p:extLst>
          </p:nvPr>
        </p:nvGraphicFramePr>
        <p:xfrm>
          <a:off x="1365251" y="1103477"/>
          <a:ext cx="23860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6" name="Equation" r:id="rId3" imgW="1739880" imgH="279360" progId="Equation.DSMT4">
                  <p:embed/>
                </p:oleObj>
              </mc:Choice>
              <mc:Fallback>
                <p:oleObj name="Equation" r:id="rId3" imgW="1739880" imgH="279360" progId="Equation.DSMT4">
                  <p:embed/>
                  <p:pic>
                    <p:nvPicPr>
                      <p:cNvPr id="0" name="Obje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1" y="1103477"/>
                        <a:ext cx="23860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179411"/>
              </p:ext>
            </p:extLst>
          </p:nvPr>
        </p:nvGraphicFramePr>
        <p:xfrm>
          <a:off x="3937000" y="1196975"/>
          <a:ext cx="9652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7" name="Equation" r:id="rId5" imgW="711000" imgH="177480" progId="Equation.DSMT4">
                  <p:embed/>
                </p:oleObj>
              </mc:Choice>
              <mc:Fallback>
                <p:oleObj name="Equation" r:id="rId5" imgW="711000" imgH="177480" progId="Equation.DSMT4">
                  <p:embed/>
                  <p:pic>
                    <p:nvPicPr>
                      <p:cNvPr id="0" name="Obje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1196975"/>
                        <a:ext cx="9652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15071"/>
              </p:ext>
            </p:extLst>
          </p:nvPr>
        </p:nvGraphicFramePr>
        <p:xfrm>
          <a:off x="4978561" y="1189897"/>
          <a:ext cx="461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8" name="Equation" r:id="rId7" imgW="253670" imgH="177569" progId="Equation.DSMT4">
                  <p:embed/>
                </p:oleObj>
              </mc:Choice>
              <mc:Fallback>
                <p:oleObj name="Equation" r:id="rId7" imgW="253670" imgH="177569" progId="Equation.DSMT4">
                  <p:embed/>
                  <p:pic>
                    <p:nvPicPr>
                      <p:cNvPr id="0" name="Obje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561" y="1189897"/>
                        <a:ext cx="461962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490979" y="1200076"/>
            <a:ext cx="6179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Car:</a:t>
            </a:r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508218"/>
              </p:ext>
            </p:extLst>
          </p:nvPr>
        </p:nvGraphicFramePr>
        <p:xfrm>
          <a:off x="1483386" y="1505851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29" name="Equation" r:id="rId9" imgW="368140" imgH="253890" progId="Equation.DSMT4">
                  <p:embed/>
                </p:oleObj>
              </mc:Choice>
              <mc:Fallback>
                <p:oleObj name="Equation" r:id="rId9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386" y="1505851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2086171" y="1491522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</a:rPr>
              <a:t>divisible par: </a:t>
            </a:r>
            <a:endParaRPr lang="fr-FR" sz="2000" dirty="0"/>
          </a:p>
        </p:txBody>
      </p:sp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22506"/>
              </p:ext>
            </p:extLst>
          </p:nvPr>
        </p:nvGraphicFramePr>
        <p:xfrm>
          <a:off x="3578891" y="1499766"/>
          <a:ext cx="904569" cy="391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0" name="Equation" r:id="rId11" imgW="520560" imgH="253800" progId="Equation.DSMT4">
                  <p:embed/>
                </p:oleObj>
              </mc:Choice>
              <mc:Fallback>
                <p:oleObj name="Equation" r:id="rId11" imgW="520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891" y="1499766"/>
                        <a:ext cx="904569" cy="391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564941" y="1491522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Donc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4450292" y="1507853"/>
            <a:ext cx="2200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Attention: </a:t>
            </a:r>
            <a:r>
              <a:rPr lang="fr-CA" altLang="fr-FR" sz="1400" dirty="0" smtClean="0">
                <a:solidFill>
                  <a:srgbClr val="FF0000"/>
                </a:solidFill>
                <a:latin typeface="Arial Black" pitchFamily="34" charset="0"/>
              </a:rPr>
              <a:t>signe  -</a:t>
            </a:r>
          </a:p>
        </p:txBody>
      </p:sp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547211"/>
              </p:ext>
            </p:extLst>
          </p:nvPr>
        </p:nvGraphicFramePr>
        <p:xfrm>
          <a:off x="7066679" y="1482255"/>
          <a:ext cx="749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1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679" y="1482255"/>
                        <a:ext cx="7493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Flèche droite 59"/>
          <p:cNvSpPr/>
          <p:nvPr/>
        </p:nvSpPr>
        <p:spPr>
          <a:xfrm>
            <a:off x="6577148" y="1581679"/>
            <a:ext cx="274320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31882"/>
              </p:ext>
            </p:extLst>
          </p:nvPr>
        </p:nvGraphicFramePr>
        <p:xfrm>
          <a:off x="6080202" y="334833"/>
          <a:ext cx="1706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2" name="Equation" r:id="rId15" imgW="1244520" imgH="253800" progId="Equation.DSMT4">
                  <p:embed/>
                </p:oleObj>
              </mc:Choice>
              <mc:Fallback>
                <p:oleObj name="Equation" r:id="rId15" imgW="1244520" imgH="253800" progId="Equation.DSMT4">
                  <p:embed/>
                  <p:pic>
                    <p:nvPicPr>
                      <p:cNvPr id="0" name="Obje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202" y="334833"/>
                        <a:ext cx="17065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573617" y="1928813"/>
            <a:ext cx="7753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000000"/>
                </a:solidFill>
                <a:latin typeface="Arial Black" pitchFamily="34" charset="0"/>
              </a:rPr>
              <a:t>Effectuer la division </a:t>
            </a:r>
            <a:r>
              <a:rPr lang="fr-FR" altLang="fr-FR" sz="1400" dirty="0" smtClean="0">
                <a:solidFill>
                  <a:srgbClr val="000000"/>
                </a:solidFill>
                <a:latin typeface="Arial Black" pitchFamily="34" charset="0"/>
              </a:rPr>
              <a:t>euclidienne du </a:t>
            </a: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polynôme        </a:t>
            </a:r>
            <a:r>
              <a:rPr lang="fr-FR" altLang="fr-FR" sz="1400" dirty="0" smtClean="0">
                <a:solidFill>
                  <a:srgbClr val="000000"/>
                </a:solidFill>
                <a:latin typeface="Arial Black" pitchFamily="34" charset="0"/>
              </a:rPr>
              <a:t>   </a:t>
            </a:r>
            <a:r>
              <a:rPr lang="fr-FR" altLang="fr-FR" sz="1400" dirty="0">
                <a:solidFill>
                  <a:srgbClr val="000000"/>
                </a:solidFill>
                <a:latin typeface="Arial Black" pitchFamily="34" charset="0"/>
              </a:rPr>
              <a:t>par </a:t>
            </a:r>
            <a:r>
              <a:rPr lang="fr-FR" altLang="fr-FR" sz="1400" dirty="0" smtClean="0">
                <a:solidFill>
                  <a:srgbClr val="000000"/>
                </a:solidFill>
                <a:latin typeface="Arial Black" pitchFamily="34" charset="0"/>
              </a:rPr>
              <a:t>:</a:t>
            </a:r>
            <a:endParaRPr lang="fr-CA" altLang="fr-FR" sz="1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graphicFrame>
        <p:nvGraphicFramePr>
          <p:cNvPr id="107" name="Obje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350112"/>
              </p:ext>
            </p:extLst>
          </p:nvPr>
        </p:nvGraphicFramePr>
        <p:xfrm>
          <a:off x="5122424" y="1883379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3" name="Equation" r:id="rId17" imgW="368140" imgH="253890" progId="Equation.DSMT4">
                  <p:embed/>
                </p:oleObj>
              </mc:Choice>
              <mc:Fallback>
                <p:oleObj name="Equation" r:id="rId17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424" y="1883379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83547"/>
              </p:ext>
            </p:extLst>
          </p:nvPr>
        </p:nvGraphicFramePr>
        <p:xfrm>
          <a:off x="6311174" y="1891632"/>
          <a:ext cx="749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34" name="Equation" r:id="rId18" imgW="355320" imgH="177480" progId="Equation.DSMT4">
                  <p:embed/>
                </p:oleObj>
              </mc:Choice>
              <mc:Fallback>
                <p:oleObj name="Equation" r:id="rId18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174" y="1891632"/>
                        <a:ext cx="7493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404755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0" grpId="0"/>
      <p:bldP spid="52" grpId="0"/>
      <p:bldP spid="54" grpId="0"/>
      <p:bldP spid="55" grpId="0"/>
      <p:bldP spid="60" grpId="0" animBg="1"/>
      <p:bldP spid="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73617" y="1928813"/>
            <a:ext cx="7753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sz="1400" dirty="0">
                <a:solidFill>
                  <a:srgbClr val="000000"/>
                </a:solidFill>
                <a:latin typeface="Arial Black" pitchFamily="34" charset="0"/>
              </a:rPr>
              <a:t>Effectuer la division </a:t>
            </a:r>
            <a:r>
              <a:rPr lang="fr-FR" altLang="fr-FR" sz="1400" dirty="0" smtClean="0">
                <a:solidFill>
                  <a:srgbClr val="000000"/>
                </a:solidFill>
                <a:latin typeface="Arial Black" pitchFamily="34" charset="0"/>
              </a:rPr>
              <a:t>euclidienne du </a:t>
            </a: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polynôme        </a:t>
            </a:r>
            <a:r>
              <a:rPr lang="fr-FR" altLang="fr-FR" sz="1400" dirty="0" smtClean="0">
                <a:solidFill>
                  <a:srgbClr val="000000"/>
                </a:solidFill>
                <a:latin typeface="Arial Black" pitchFamily="34" charset="0"/>
              </a:rPr>
              <a:t>   </a:t>
            </a:r>
            <a:r>
              <a:rPr lang="fr-FR" altLang="fr-FR" sz="1400" dirty="0">
                <a:solidFill>
                  <a:srgbClr val="000000"/>
                </a:solidFill>
                <a:latin typeface="Arial Black" pitchFamily="34" charset="0"/>
              </a:rPr>
              <a:t>par </a:t>
            </a:r>
            <a:r>
              <a:rPr lang="fr-FR" altLang="fr-FR" sz="1400" dirty="0" smtClean="0">
                <a:solidFill>
                  <a:srgbClr val="000000"/>
                </a:solidFill>
                <a:latin typeface="Arial Black" pitchFamily="34" charset="0"/>
              </a:rPr>
              <a:t>:</a:t>
            </a:r>
            <a:endParaRPr lang="fr-CA" altLang="fr-FR" sz="1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527051" y="381000"/>
            <a:ext cx="167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dirty="0" smtClean="0">
                <a:solidFill>
                  <a:srgbClr val="000000"/>
                </a:solidFill>
                <a:latin typeface="Arial Black" pitchFamily="34" charset="0"/>
              </a:rPr>
              <a:t>Exemple2: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7876119" y="2155825"/>
            <a:ext cx="2059516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600" b="1" i="1" dirty="0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  <a:r>
              <a:rPr lang="fr-CA" altLang="fr-FR" sz="1400" baseline="30000" dirty="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  + 5</a:t>
            </a:r>
            <a:r>
              <a:rPr lang="fr-CA" altLang="fr-FR" sz="1600" b="1" i="1" dirty="0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  + 6</a:t>
            </a:r>
            <a:endParaRPr lang="fr-CA" altLang="fr-FR" sz="1400" baseline="300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9719735" y="2003428"/>
            <a:ext cx="1272117" cy="1946277"/>
            <a:chOff x="4411" y="1217"/>
            <a:chExt cx="601" cy="1226"/>
          </a:xfrm>
        </p:grpSpPr>
        <p:sp>
          <p:nvSpPr>
            <p:cNvPr id="8" name="Line 22"/>
            <p:cNvSpPr>
              <a:spLocks noChangeShapeType="1"/>
            </p:cNvSpPr>
            <p:nvPr/>
          </p:nvSpPr>
          <p:spPr bwMode="auto">
            <a:xfrm>
              <a:off x="4411" y="1217"/>
              <a:ext cx="0" cy="12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4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9" name="Line 23"/>
            <p:cNvSpPr>
              <a:spLocks noChangeShapeType="1"/>
            </p:cNvSpPr>
            <p:nvPr/>
          </p:nvSpPr>
          <p:spPr bwMode="auto">
            <a:xfrm>
              <a:off x="4411" y="1475"/>
              <a:ext cx="601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4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9912352" y="2081213"/>
            <a:ext cx="117686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600" b="1" i="1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  +  3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490979" y="2388690"/>
            <a:ext cx="6720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On commence avec le terme le plus à gauche dans le dividende et le terme le plus à gauche dans le diviseur.</a:t>
            </a:r>
          </a:p>
        </p:txBody>
      </p:sp>
      <p:sp>
        <p:nvSpPr>
          <p:cNvPr id="12" name="Oval 27"/>
          <p:cNvSpPr>
            <a:spLocks noChangeArrowheads="1"/>
          </p:cNvSpPr>
          <p:nvPr/>
        </p:nvSpPr>
        <p:spPr bwMode="auto">
          <a:xfrm>
            <a:off x="7893050" y="2093913"/>
            <a:ext cx="480483" cy="360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3" name="Oval 28"/>
          <p:cNvSpPr>
            <a:spLocks noChangeArrowheads="1"/>
          </p:cNvSpPr>
          <p:nvPr/>
        </p:nvSpPr>
        <p:spPr bwMode="auto">
          <a:xfrm>
            <a:off x="9948335" y="2098675"/>
            <a:ext cx="383117" cy="2873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490979" y="2924175"/>
            <a:ext cx="691303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On cherche le facteur qui multiplié par </a:t>
            </a:r>
            <a:r>
              <a:rPr lang="fr-CA" altLang="fr-FR" sz="1600" b="1" i="1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 donne </a:t>
            </a:r>
            <a:r>
              <a:rPr lang="fr-CA" altLang="fr-FR" sz="1600" b="1" i="1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  <a:r>
              <a:rPr lang="fr-CA" altLang="fr-FR" sz="1400" baseline="3000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 ;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490979" y="3284538"/>
            <a:ext cx="249555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ce facteur est </a:t>
            </a:r>
            <a:r>
              <a:rPr lang="fr-CA" altLang="fr-FR" sz="1600" b="1" i="1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 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2389717" y="3271838"/>
            <a:ext cx="48048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600" b="1" i="1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7899402" y="2565400"/>
            <a:ext cx="76835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600" b="1" i="1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  <a:r>
              <a:rPr lang="fr-CA" altLang="fr-FR" sz="1400" baseline="3000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endParaRPr lang="fr-CA" altLang="fr-FR" sz="14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8293100" y="2571750"/>
            <a:ext cx="104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+ 3</a:t>
            </a:r>
            <a:r>
              <a:rPr lang="fr-CA" altLang="fr-FR" sz="1600" b="1" i="1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</a:p>
        </p:txBody>
      </p: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10013953" y="2333625"/>
            <a:ext cx="806449" cy="463550"/>
            <a:chOff x="4731" y="1470"/>
            <a:chExt cx="381" cy="292"/>
          </a:xfrm>
        </p:grpSpPr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>
              <a:off x="4731" y="1570"/>
              <a:ext cx="2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fr-CA" altLang="fr-FR" sz="1400" smtClean="0">
                  <a:solidFill>
                    <a:srgbClr val="FF0000"/>
                  </a:solidFill>
                  <a:latin typeface="Arial Black" pitchFamily="34" charset="0"/>
                </a:rPr>
                <a:t>X</a:t>
              </a:r>
              <a:r>
                <a:rPr lang="fr-CA" altLang="fr-FR" sz="1400" smtClean="0">
                  <a:solidFill>
                    <a:srgbClr val="000000"/>
                  </a:solidFill>
                  <a:latin typeface="Arial Black" pitchFamily="34" charset="0"/>
                </a:rPr>
                <a:t> </a:t>
              </a:r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 flipV="1">
              <a:off x="4907" y="1480"/>
              <a:ext cx="111" cy="13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4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4914" y="1470"/>
              <a:ext cx="19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r-FR" sz="14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25" name="Text Box 41"/>
          <p:cNvSpPr txBox="1">
            <a:spLocks noChangeArrowheads="1"/>
          </p:cNvSpPr>
          <p:nvPr/>
        </p:nvSpPr>
        <p:spPr bwMode="auto">
          <a:xfrm>
            <a:off x="537547" y="36576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On effectue la somme des opposées.</a:t>
            </a:r>
            <a:endParaRPr lang="fr-FR" altLang="fr-FR" sz="1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7391400" y="2362200"/>
            <a:ext cx="58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endParaRPr lang="fr-FR" altLang="fr-FR" sz="14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7315200" y="2324103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2000" smtClean="0">
                <a:solidFill>
                  <a:srgbClr val="FF0000"/>
                </a:solidFill>
                <a:latin typeface="Arial Black" pitchFamily="34" charset="0"/>
              </a:rPr>
              <a:t>+</a:t>
            </a:r>
            <a:endParaRPr lang="fr-FR" altLang="fr-FR" sz="20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7721600" y="2590800"/>
            <a:ext cx="304800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endParaRPr lang="fr-FR" altLang="fr-FR" sz="14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8326967" y="2578100"/>
            <a:ext cx="304800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endParaRPr lang="fr-FR" altLang="fr-FR" sz="14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>
            <a:off x="7861300" y="2952750"/>
            <a:ext cx="1117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1" name="Text Box 48"/>
          <p:cNvSpPr txBox="1">
            <a:spLocks noChangeArrowheads="1"/>
          </p:cNvSpPr>
          <p:nvPr/>
        </p:nvSpPr>
        <p:spPr bwMode="auto">
          <a:xfrm>
            <a:off x="8521700" y="3021013"/>
            <a:ext cx="71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fr-CA" altLang="fr-FR" sz="1600" b="1" i="1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  <a:endParaRPr lang="fr-FR" altLang="fr-FR" sz="1600" b="1" i="1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2" name="Text Box 49"/>
          <p:cNvSpPr txBox="1">
            <a:spLocks noChangeArrowheads="1"/>
          </p:cNvSpPr>
          <p:nvPr/>
        </p:nvSpPr>
        <p:spPr bwMode="auto">
          <a:xfrm>
            <a:off x="494482" y="3962400"/>
            <a:ext cx="71691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On abaisse le reste du polynôme et on recommence.</a:t>
            </a:r>
            <a:endParaRPr lang="fr-FR" altLang="fr-FR" sz="14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9025469" y="2176463"/>
            <a:ext cx="7683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+ 6</a:t>
            </a:r>
            <a:endParaRPr lang="fr-FR" altLang="fr-FR" sz="14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10033002" y="2495550"/>
            <a:ext cx="800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+ 2</a:t>
            </a:r>
            <a:endParaRPr lang="fr-FR" altLang="fr-FR" sz="14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5" name="Text Box 52"/>
          <p:cNvSpPr txBox="1">
            <a:spLocks noChangeArrowheads="1"/>
          </p:cNvSpPr>
          <p:nvPr/>
        </p:nvSpPr>
        <p:spPr bwMode="auto">
          <a:xfrm>
            <a:off x="8525935" y="331470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2</a:t>
            </a:r>
            <a:r>
              <a:rPr lang="fr-CA" altLang="fr-FR" sz="1600" b="1" i="1" smtClean="0">
                <a:solidFill>
                  <a:srgbClr val="000000"/>
                </a:solidFill>
                <a:latin typeface="Bookman Old Style" pitchFamily="18" charset="0"/>
              </a:rPr>
              <a:t>x</a:t>
            </a:r>
            <a:endParaRPr lang="fr-FR" altLang="fr-FR" sz="1600" b="1" i="1" smtClean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36" name="Text Box 53"/>
          <p:cNvSpPr txBox="1">
            <a:spLocks noChangeArrowheads="1"/>
          </p:cNvSpPr>
          <p:nvPr/>
        </p:nvSpPr>
        <p:spPr bwMode="auto">
          <a:xfrm>
            <a:off x="9017002" y="3340100"/>
            <a:ext cx="850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+ 6</a:t>
            </a:r>
            <a:endParaRPr lang="fr-FR" altLang="fr-FR" sz="14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" name="Text Box 54"/>
          <p:cNvSpPr txBox="1">
            <a:spLocks noChangeArrowheads="1"/>
          </p:cNvSpPr>
          <p:nvPr/>
        </p:nvSpPr>
        <p:spPr bwMode="auto">
          <a:xfrm>
            <a:off x="8111069" y="3213100"/>
            <a:ext cx="3852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endParaRPr lang="fr-FR" altLang="fr-FR" sz="14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8" name="Text Box 56"/>
          <p:cNvSpPr txBox="1">
            <a:spLocks noChangeArrowheads="1"/>
          </p:cNvSpPr>
          <p:nvPr/>
        </p:nvSpPr>
        <p:spPr bwMode="auto">
          <a:xfrm>
            <a:off x="8362951" y="3340100"/>
            <a:ext cx="304800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endParaRPr lang="fr-FR" altLang="fr-FR" sz="14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9" name="Text Box 57"/>
          <p:cNvSpPr txBox="1">
            <a:spLocks noChangeArrowheads="1"/>
          </p:cNvSpPr>
          <p:nvPr/>
        </p:nvSpPr>
        <p:spPr bwMode="auto">
          <a:xfrm>
            <a:off x="9055100" y="3340100"/>
            <a:ext cx="304800" cy="30480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endParaRPr lang="fr-FR" altLang="fr-FR" sz="14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0" name="Text Box 55"/>
          <p:cNvSpPr txBox="1">
            <a:spLocks noChangeArrowheads="1"/>
          </p:cNvSpPr>
          <p:nvPr/>
        </p:nvSpPr>
        <p:spPr bwMode="auto">
          <a:xfrm>
            <a:off x="8022167" y="3182941"/>
            <a:ext cx="55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2000" smtClean="0">
                <a:solidFill>
                  <a:srgbClr val="FF0000"/>
                </a:solidFill>
                <a:latin typeface="Arial Black" pitchFamily="34" charset="0"/>
              </a:rPr>
              <a:t>+</a:t>
            </a:r>
            <a:endParaRPr lang="fr-FR" altLang="fr-FR" sz="200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" name="Line 59"/>
          <p:cNvSpPr>
            <a:spLocks noChangeShapeType="1"/>
          </p:cNvSpPr>
          <p:nvPr/>
        </p:nvSpPr>
        <p:spPr bwMode="auto">
          <a:xfrm>
            <a:off x="8517469" y="3636963"/>
            <a:ext cx="10562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2" name="Text Box 60"/>
          <p:cNvSpPr txBox="1">
            <a:spLocks noChangeArrowheads="1"/>
          </p:cNvSpPr>
          <p:nvPr/>
        </p:nvSpPr>
        <p:spPr bwMode="auto">
          <a:xfrm>
            <a:off x="8650820" y="3644900"/>
            <a:ext cx="124883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smtClean="0">
                <a:solidFill>
                  <a:srgbClr val="000000"/>
                </a:solidFill>
                <a:latin typeface="Arial Black" pitchFamily="34" charset="0"/>
              </a:rPr>
              <a:t>0      0</a:t>
            </a:r>
            <a:endParaRPr lang="fr-FR" altLang="fr-FR" sz="14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875367" y="334833"/>
            <a:ext cx="4274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 smtClean="0"/>
              <a:t>factoriser </a:t>
            </a:r>
            <a:r>
              <a:rPr lang="fr-FR" altLang="fr-FR" sz="2400" b="1" dirty="0"/>
              <a:t>le polynôme suivant : </a:t>
            </a:r>
            <a:endParaRPr lang="fr-FR" sz="2400" dirty="0"/>
          </a:p>
        </p:txBody>
      </p:sp>
      <p:sp>
        <p:nvSpPr>
          <p:cNvPr id="45" name="Rectangle 44"/>
          <p:cNvSpPr/>
          <p:nvPr/>
        </p:nvSpPr>
        <p:spPr>
          <a:xfrm>
            <a:off x="490979" y="722080"/>
            <a:ext cx="1930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/>
              <a:t>Correction</a:t>
            </a:r>
            <a:r>
              <a:rPr lang="fr-FR" sz="2400" b="1" i="1" dirty="0"/>
              <a:t> </a:t>
            </a:r>
            <a:r>
              <a:rPr lang="fr-FR" sz="2400" b="1" i="1" dirty="0" smtClean="0"/>
              <a:t>:1)</a:t>
            </a:r>
            <a:endParaRPr lang="fr-FR" sz="2400" dirty="0"/>
          </a:p>
        </p:txBody>
      </p:sp>
      <p:sp>
        <p:nvSpPr>
          <p:cNvPr id="46" name="Rectangle 45"/>
          <p:cNvSpPr/>
          <p:nvPr/>
        </p:nvSpPr>
        <p:spPr>
          <a:xfrm>
            <a:off x="2478359" y="722079"/>
            <a:ext cx="649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on peut remarquer que </a:t>
            </a:r>
            <a:r>
              <a:rPr lang="fr-FR" sz="2400" dirty="0" smtClean="0">
                <a:solidFill>
                  <a:srgbClr val="FF0000"/>
                </a:solidFill>
              </a:rPr>
              <a:t>-3</a:t>
            </a:r>
            <a:r>
              <a:rPr lang="fr-FR" sz="2400" dirty="0"/>
              <a:t> est racine du </a:t>
            </a:r>
            <a:r>
              <a:rPr lang="fr-FR" sz="2400" dirty="0" smtClean="0"/>
              <a:t>polynôme</a:t>
            </a:r>
            <a:endParaRPr lang="fr-FR" sz="2400" dirty="0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492902"/>
              </p:ext>
            </p:extLst>
          </p:nvPr>
        </p:nvGraphicFramePr>
        <p:xfrm>
          <a:off x="1365251" y="1103477"/>
          <a:ext cx="23860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0" name="Equation" r:id="rId3" imgW="1739880" imgH="279360" progId="Equation.DSMT4">
                  <p:embed/>
                </p:oleObj>
              </mc:Choice>
              <mc:Fallback>
                <p:oleObj name="Equation" r:id="rId3" imgW="1739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1" y="1103477"/>
                        <a:ext cx="23860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51205"/>
              </p:ext>
            </p:extLst>
          </p:nvPr>
        </p:nvGraphicFramePr>
        <p:xfrm>
          <a:off x="3937000" y="1196975"/>
          <a:ext cx="9652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1" name="Equation" r:id="rId5" imgW="711000" imgH="177480" progId="Equation.DSMT4">
                  <p:embed/>
                </p:oleObj>
              </mc:Choice>
              <mc:Fallback>
                <p:oleObj name="Equation" r:id="rId5" imgW="711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1196975"/>
                        <a:ext cx="96520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85762"/>
              </p:ext>
            </p:extLst>
          </p:nvPr>
        </p:nvGraphicFramePr>
        <p:xfrm>
          <a:off x="4978561" y="1189897"/>
          <a:ext cx="461962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2" name="Equation" r:id="rId7" imgW="253670" imgH="177569" progId="Equation.DSMT4">
                  <p:embed/>
                </p:oleObj>
              </mc:Choice>
              <mc:Fallback>
                <p:oleObj name="Equation" r:id="rId7" imgW="253670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561" y="1189897"/>
                        <a:ext cx="461962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33"/>
          <p:cNvSpPr txBox="1">
            <a:spLocks noChangeArrowheads="1"/>
          </p:cNvSpPr>
          <p:nvPr/>
        </p:nvSpPr>
        <p:spPr bwMode="auto">
          <a:xfrm>
            <a:off x="490979" y="1200076"/>
            <a:ext cx="6179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Car:</a:t>
            </a:r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121493"/>
              </p:ext>
            </p:extLst>
          </p:nvPr>
        </p:nvGraphicFramePr>
        <p:xfrm>
          <a:off x="1483386" y="1505851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3" name="Equation" r:id="rId9" imgW="368140" imgH="253890" progId="Equation.DSMT4">
                  <p:embed/>
                </p:oleObj>
              </mc:Choice>
              <mc:Fallback>
                <p:oleObj name="Equation" r:id="rId9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386" y="1505851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2086171" y="1491522"/>
            <a:ext cx="1568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</a:rPr>
              <a:t>divisible par: </a:t>
            </a:r>
            <a:endParaRPr lang="fr-FR" sz="2000" dirty="0"/>
          </a:p>
        </p:txBody>
      </p:sp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399923"/>
              </p:ext>
            </p:extLst>
          </p:nvPr>
        </p:nvGraphicFramePr>
        <p:xfrm>
          <a:off x="3578892" y="1499766"/>
          <a:ext cx="871400" cy="377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4" name="Equation" r:id="rId11" imgW="520560" imgH="253800" progId="Equation.DSMT4">
                  <p:embed/>
                </p:oleObj>
              </mc:Choice>
              <mc:Fallback>
                <p:oleObj name="Equation" r:id="rId11" imgW="520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892" y="1499766"/>
                        <a:ext cx="871400" cy="3774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564941" y="1491522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Donc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5" name="Text Box 33"/>
          <p:cNvSpPr txBox="1">
            <a:spLocks noChangeArrowheads="1"/>
          </p:cNvSpPr>
          <p:nvPr/>
        </p:nvSpPr>
        <p:spPr bwMode="auto">
          <a:xfrm>
            <a:off x="4450292" y="1507853"/>
            <a:ext cx="2200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sz="1400" dirty="0" smtClean="0">
                <a:solidFill>
                  <a:srgbClr val="000000"/>
                </a:solidFill>
                <a:latin typeface="Arial Black" pitchFamily="34" charset="0"/>
              </a:rPr>
              <a:t>Attention: </a:t>
            </a:r>
            <a:r>
              <a:rPr lang="fr-CA" altLang="fr-FR" sz="1400" dirty="0" smtClean="0">
                <a:solidFill>
                  <a:srgbClr val="FF0000"/>
                </a:solidFill>
                <a:latin typeface="Arial Black" pitchFamily="34" charset="0"/>
              </a:rPr>
              <a:t>signe  -</a:t>
            </a:r>
          </a:p>
        </p:txBody>
      </p:sp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255685"/>
              </p:ext>
            </p:extLst>
          </p:nvPr>
        </p:nvGraphicFramePr>
        <p:xfrm>
          <a:off x="7066679" y="1482255"/>
          <a:ext cx="749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5" name="Equation" r:id="rId13" imgW="355320" imgH="177480" progId="Equation.DSMT4">
                  <p:embed/>
                </p:oleObj>
              </mc:Choice>
              <mc:Fallback>
                <p:oleObj name="Equation" r:id="rId1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6679" y="1482255"/>
                        <a:ext cx="7493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Flèche droite 59"/>
          <p:cNvSpPr/>
          <p:nvPr/>
        </p:nvSpPr>
        <p:spPr>
          <a:xfrm>
            <a:off x="6577148" y="1581679"/>
            <a:ext cx="274320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655017"/>
              </p:ext>
            </p:extLst>
          </p:nvPr>
        </p:nvGraphicFramePr>
        <p:xfrm>
          <a:off x="5122424" y="1883379"/>
          <a:ext cx="611252" cy="398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6" name="Equation" r:id="rId15" imgW="368140" imgH="253890" progId="Equation.DSMT4">
                  <p:embed/>
                </p:oleObj>
              </mc:Choice>
              <mc:Fallback>
                <p:oleObj name="Equation" r:id="rId15" imgW="36814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424" y="1883379"/>
                        <a:ext cx="611252" cy="398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787816"/>
              </p:ext>
            </p:extLst>
          </p:nvPr>
        </p:nvGraphicFramePr>
        <p:xfrm>
          <a:off x="6311174" y="1891632"/>
          <a:ext cx="7493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7" name="Equation" r:id="rId16" imgW="355320" imgH="177480" progId="Equation.DSMT4">
                  <p:embed/>
                </p:oleObj>
              </mc:Choice>
              <mc:Fallback>
                <p:oleObj name="Equation" r:id="rId16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174" y="1891632"/>
                        <a:ext cx="7493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1718256" y="4588260"/>
            <a:ext cx="2492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Arial Black" pitchFamily="34" charset="0"/>
              </a:rPr>
              <a:t>La Factorisation est  </a:t>
            </a:r>
            <a:r>
              <a:rPr lang="fr-FR" sz="2000" dirty="0" smtClean="0"/>
              <a:t>:  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528980" y="4603649"/>
            <a:ext cx="1241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Arial Black" pitchFamily="34" charset="0"/>
              </a:rPr>
              <a:t>Par suite 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4008504" y="4557483"/>
            <a:ext cx="212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>
                <a:solidFill>
                  <a:prstClr val="black"/>
                </a:solidFill>
              </a:rPr>
              <a:t>P(x</a:t>
            </a:r>
            <a:r>
              <a:rPr lang="fr-FR" altLang="fr-FR" sz="2400" b="1" dirty="0" smtClean="0">
                <a:solidFill>
                  <a:prstClr val="black"/>
                </a:solidFill>
              </a:rPr>
              <a:t>)=(x+3)(x+2)</a:t>
            </a:r>
            <a:endParaRPr lang="fr-FR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25036"/>
              </p:ext>
            </p:extLst>
          </p:nvPr>
        </p:nvGraphicFramePr>
        <p:xfrm>
          <a:off x="6080202" y="334833"/>
          <a:ext cx="1706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68" name="Equation" r:id="rId17" imgW="1244520" imgH="253800" progId="Equation.DSMT4">
                  <p:embed/>
                </p:oleObj>
              </mc:Choice>
              <mc:Fallback>
                <p:oleObj name="Equation" r:id="rId17" imgW="1244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202" y="334833"/>
                        <a:ext cx="170656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001263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6073 -0.116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65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1.38889E-6 0.12593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 animBg="1"/>
      <p:bldP spid="12" grpId="1" animBg="1"/>
      <p:bldP spid="13" grpId="0" animBg="1"/>
      <p:bldP spid="13" grpId="1" animBg="1"/>
      <p:bldP spid="14" grpId="0"/>
      <p:bldP spid="15" grpId="0"/>
      <p:bldP spid="16" grpId="0"/>
      <p:bldP spid="16" grpId="1"/>
      <p:bldP spid="17" grpId="0"/>
      <p:bldP spid="20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3" grpId="1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 animBg="1"/>
      <p:bldP spid="42" grpId="0"/>
      <p:bldP spid="46" grpId="0"/>
      <p:bldP spid="50" grpId="0"/>
      <p:bldP spid="52" grpId="0"/>
      <p:bldP spid="54" grpId="0"/>
      <p:bldP spid="55" grpId="0"/>
      <p:bldP spid="60" grpId="0" animBg="1"/>
      <p:bldP spid="63" grpId="0"/>
      <p:bldP spid="64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ZoneTexte 97"/>
          <p:cNvSpPr txBox="1"/>
          <p:nvPr/>
        </p:nvSpPr>
        <p:spPr>
          <a:xfrm>
            <a:off x="3129353" y="5589599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/>
              <a:t>x</a:t>
            </a:r>
            <a:r>
              <a:rPr lang="fr-BE" sz="3600" dirty="0"/>
              <a:t>²</a:t>
            </a:r>
            <a:r>
              <a:rPr lang="fr-BE" sz="3600" dirty="0" smtClean="0"/>
              <a:t> +3x  –2</a:t>
            </a:r>
            <a:endParaRPr lang="fr-BE" sz="36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8802804" y="1815544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/>
              <a:t>x – 2 </a:t>
            </a:r>
            <a:endParaRPr lang="fr-BE" sz="36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445119" y="1810883"/>
            <a:ext cx="8497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/>
              <a:t>P(x) = </a:t>
            </a:r>
            <a:r>
              <a:rPr lang="fr-BE" sz="3600" dirty="0" smtClean="0"/>
              <a:t>    x</a:t>
            </a:r>
            <a:r>
              <a:rPr lang="fr-BE" sz="3600" baseline="30000" dirty="0" smtClean="0"/>
              <a:t>3 </a:t>
            </a:r>
            <a:r>
              <a:rPr lang="fr-BE" sz="3600" dirty="0" smtClean="0"/>
              <a:t> </a:t>
            </a:r>
            <a:r>
              <a:rPr lang="fr-BE" sz="3600" dirty="0"/>
              <a:t>+ </a:t>
            </a:r>
            <a:r>
              <a:rPr lang="fr-BE" sz="3600" dirty="0" smtClean="0"/>
              <a:t>  x² </a:t>
            </a:r>
            <a:r>
              <a:rPr lang="fr-BE" sz="3600" dirty="0"/>
              <a:t>– 8x + </a:t>
            </a:r>
            <a:r>
              <a:rPr lang="fr-BE" sz="3600" dirty="0" smtClean="0"/>
              <a:t>4        diviser par x </a:t>
            </a:r>
            <a:r>
              <a:rPr lang="fr-BE" sz="3600" dirty="0"/>
              <a:t>– </a:t>
            </a:r>
            <a:r>
              <a:rPr lang="fr-BE" sz="3600" dirty="0" smtClean="0"/>
              <a:t>2</a:t>
            </a:r>
            <a:endParaRPr lang="fr-BE" sz="3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533640" y="1782051"/>
            <a:ext cx="36311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+1     + 1  </a:t>
            </a:r>
            <a:r>
              <a:rPr lang="fr-BE" sz="1050" b="1" dirty="0" smtClean="0">
                <a:solidFill>
                  <a:srgbClr val="FF0000"/>
                </a:solidFill>
              </a:rPr>
              <a:t> </a:t>
            </a:r>
            <a:r>
              <a:rPr lang="fr-BE" sz="3600" b="1" dirty="0" smtClean="0">
                <a:solidFill>
                  <a:srgbClr val="FF0000"/>
                </a:solidFill>
              </a:rPr>
              <a:t>  </a:t>
            </a:r>
            <a:r>
              <a:rPr lang="fr-BE" sz="3800" b="1" dirty="0" smtClean="0">
                <a:solidFill>
                  <a:srgbClr val="FF0000"/>
                </a:solidFill>
              </a:rPr>
              <a:t>–</a:t>
            </a:r>
            <a:r>
              <a:rPr lang="fr-BE" sz="1050" b="1" dirty="0" smtClean="0">
                <a:solidFill>
                  <a:srgbClr val="FF0000"/>
                </a:solidFill>
              </a:rPr>
              <a:t>   </a:t>
            </a:r>
            <a:r>
              <a:rPr lang="fr-BE" sz="3600" b="1" dirty="0" smtClean="0">
                <a:solidFill>
                  <a:srgbClr val="FF0000"/>
                </a:solidFill>
              </a:rPr>
              <a:t>8   + 4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535423" y="1795017"/>
            <a:ext cx="3648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>
                <a:solidFill>
                  <a:srgbClr val="FF0000"/>
                </a:solidFill>
              </a:rPr>
              <a:t>+1     + 1  </a:t>
            </a:r>
            <a:r>
              <a:rPr lang="fr-BE" sz="1050" b="1" dirty="0">
                <a:solidFill>
                  <a:srgbClr val="FF0000"/>
                </a:solidFill>
              </a:rPr>
              <a:t> </a:t>
            </a:r>
            <a:r>
              <a:rPr lang="fr-BE" sz="3600" b="1" dirty="0">
                <a:solidFill>
                  <a:srgbClr val="FF0000"/>
                </a:solidFill>
              </a:rPr>
              <a:t>  </a:t>
            </a:r>
            <a:r>
              <a:rPr lang="fr-BE" sz="3800" b="1" dirty="0">
                <a:solidFill>
                  <a:srgbClr val="FF0000"/>
                </a:solidFill>
              </a:rPr>
              <a:t>–</a:t>
            </a:r>
            <a:r>
              <a:rPr lang="fr-BE" sz="1050" b="1" dirty="0">
                <a:solidFill>
                  <a:srgbClr val="FF0000"/>
                </a:solidFill>
              </a:rPr>
              <a:t>   </a:t>
            </a:r>
            <a:r>
              <a:rPr lang="fr-BE" sz="3600" b="1" dirty="0">
                <a:solidFill>
                  <a:srgbClr val="FF0000"/>
                </a:solidFill>
              </a:rPr>
              <a:t>8   </a:t>
            </a:r>
            <a:r>
              <a:rPr lang="fr-BE" sz="3600" b="1" dirty="0" smtClean="0">
                <a:solidFill>
                  <a:srgbClr val="FF0000"/>
                </a:solidFill>
              </a:rPr>
              <a:t>+</a:t>
            </a:r>
            <a:r>
              <a:rPr lang="fr-BE" sz="1050" b="1" dirty="0" smtClean="0">
                <a:solidFill>
                  <a:srgbClr val="FF0000"/>
                </a:solidFill>
              </a:rPr>
              <a:t>    </a:t>
            </a:r>
            <a:r>
              <a:rPr lang="fr-BE" sz="3600" b="1" dirty="0" smtClean="0">
                <a:solidFill>
                  <a:srgbClr val="FF0000"/>
                </a:solidFill>
              </a:rPr>
              <a:t>4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191936" y="1811927"/>
            <a:ext cx="5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fr-B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3138621" y="16982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3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44138" y="402538"/>
            <a:ext cx="10131425" cy="742682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Autre méthode de factorisation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à l’aide </a:t>
            </a: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La division par </a:t>
            </a:r>
            <a:r>
              <a:rPr lang="fr-BE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r-BE" sz="2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fr-B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HORNER</a:t>
            </a: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B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9105915" y="1816285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33CC33"/>
                </a:solidFill>
              </a:rPr>
              <a:t>– 2</a:t>
            </a:r>
            <a:endParaRPr lang="fr-BE" sz="3600" b="1" dirty="0">
              <a:solidFill>
                <a:srgbClr val="33CC33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9105915" y="1814979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>
                <a:solidFill>
                  <a:srgbClr val="33CC33"/>
                </a:solidFill>
              </a:rPr>
              <a:t>– 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57168" y="2769338"/>
            <a:ext cx="8267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/>
              <a:t>En </a:t>
            </a:r>
            <a:r>
              <a:rPr lang="fr-BE" sz="3600" dirty="0"/>
              <a:t>utilisant la loi du reste, </a:t>
            </a:r>
            <a:endParaRPr lang="fr-BE" sz="3600" dirty="0" smtClean="0"/>
          </a:p>
          <a:p>
            <a:r>
              <a:rPr lang="fr-BE" sz="3600" dirty="0" smtClean="0"/>
              <a:t>on </a:t>
            </a:r>
            <a:r>
              <a:rPr lang="fr-BE" sz="3600" dirty="0"/>
              <a:t>peut </a:t>
            </a:r>
            <a:r>
              <a:rPr lang="fr-BE" sz="3600" b="1" u="sng" dirty="0">
                <a:solidFill>
                  <a:srgbClr val="FF0000"/>
                </a:solidFill>
              </a:rPr>
              <a:t>parfois</a:t>
            </a:r>
            <a:r>
              <a:rPr lang="fr-BE" sz="3600" b="1" dirty="0">
                <a:solidFill>
                  <a:srgbClr val="FF0000"/>
                </a:solidFill>
              </a:rPr>
              <a:t> </a:t>
            </a:r>
            <a:r>
              <a:rPr lang="fr-BE" sz="3600" dirty="0" smtClean="0"/>
              <a:t>effectuer une factorisation.</a:t>
            </a:r>
            <a:endParaRPr lang="fr-BE" sz="3600" dirty="0"/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1645920" y="3438628"/>
            <a:ext cx="50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1645920" y="4958199"/>
            <a:ext cx="504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2464012" y="2894742"/>
            <a:ext cx="0" cy="2690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5311715" y="2894742"/>
            <a:ext cx="0" cy="2690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5241284" y="2894742"/>
            <a:ext cx="0" cy="2690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9081406" y="3757882"/>
            <a:ext cx="2989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chemeClr val="accent6">
                    <a:lumMod val="75000"/>
                  </a:schemeClr>
                </a:solidFill>
              </a:rPr>
              <a:t>Est l’opposé de</a:t>
            </a:r>
          </a:p>
          <a:p>
            <a:r>
              <a:rPr lang="fr-BE" sz="3600" dirty="0" smtClean="0">
                <a:solidFill>
                  <a:schemeClr val="accent6">
                    <a:lumMod val="75000"/>
                  </a:schemeClr>
                </a:solidFill>
              </a:rPr>
              <a:t>          (+2)</a:t>
            </a:r>
            <a:endParaRPr lang="fr-BE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0112905" y="4298411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chemeClr val="accent6">
                    <a:lumMod val="75000"/>
                  </a:schemeClr>
                </a:solidFill>
              </a:rPr>
              <a:t>(+2)</a:t>
            </a:r>
            <a:endParaRPr lang="fr-BE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2725271" y="3438640"/>
            <a:ext cx="0" cy="1519571"/>
          </a:xfrm>
          <a:prstGeom prst="straightConnector1">
            <a:avLst/>
          </a:prstGeom>
          <a:ln w="28575">
            <a:solidFill>
              <a:srgbClr val="33CC33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2515919" y="504340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33CC33"/>
                </a:solidFill>
              </a:rPr>
              <a:t>+1</a:t>
            </a:r>
            <a:endParaRPr lang="fr-BE" sz="3600" dirty="0">
              <a:solidFill>
                <a:srgbClr val="33CC33"/>
              </a:solidFill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>
            <a:off x="9293852" y="3267583"/>
            <a:ext cx="0" cy="1519571"/>
          </a:xfrm>
          <a:prstGeom prst="straightConnector1">
            <a:avLst/>
          </a:prstGeom>
          <a:ln w="28575">
            <a:solidFill>
              <a:srgbClr val="33CC33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stCxn id="57" idx="3"/>
          </p:cNvCxnSpPr>
          <p:nvPr/>
        </p:nvCxnSpPr>
        <p:spPr>
          <a:xfrm flipV="1">
            <a:off x="3163853" y="4787166"/>
            <a:ext cx="368247" cy="5794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V="1">
            <a:off x="8971733" y="5157298"/>
            <a:ext cx="597471" cy="5794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9536819" y="3677705"/>
            <a:ext cx="2556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solidFill>
                  <a:srgbClr val="AC3EC1"/>
                </a:solidFill>
              </a:rPr>
              <a:t>J’additionne</a:t>
            </a:r>
          </a:p>
          <a:p>
            <a:r>
              <a:rPr lang="fr-BE" dirty="0" smtClean="0">
                <a:solidFill>
                  <a:srgbClr val="AC3EC1"/>
                </a:solidFill>
              </a:rPr>
              <a:t>Les nombres en colonnes</a:t>
            </a:r>
            <a:endParaRPr lang="fr-BE" dirty="0">
              <a:solidFill>
                <a:srgbClr val="AC3EC1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9579325" y="5320387"/>
            <a:ext cx="20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smtClean="0">
                <a:solidFill>
                  <a:srgbClr val="FFC000"/>
                </a:solidFill>
              </a:rPr>
              <a:t>Je multiplie par </a:t>
            </a:r>
            <a:r>
              <a:rPr lang="fr-BE" b="1" dirty="0" smtClean="0">
                <a:solidFill>
                  <a:schemeClr val="accent6">
                    <a:lumMod val="75000"/>
                  </a:schemeClr>
                </a:solidFill>
              </a:rPr>
              <a:t>(+2)</a:t>
            </a:r>
            <a:endParaRPr lang="fr-B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3466817" y="4285267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FFC000"/>
                </a:solidFill>
              </a:rPr>
              <a:t>+2</a:t>
            </a:r>
            <a:endParaRPr lang="fr-BE" sz="3600" dirty="0">
              <a:solidFill>
                <a:srgbClr val="FFC00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3532688" y="5043399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33CC33"/>
                </a:solidFill>
              </a:rPr>
              <a:t>+3</a:t>
            </a:r>
            <a:endParaRPr lang="fr-BE" sz="3600" dirty="0">
              <a:solidFill>
                <a:srgbClr val="33CC33"/>
              </a:solidFill>
            </a:endParaRPr>
          </a:p>
        </p:txBody>
      </p:sp>
      <p:cxnSp>
        <p:nvCxnSpPr>
          <p:cNvPr id="70" name="Connecteur droit avec flèche 69"/>
          <p:cNvCxnSpPr/>
          <p:nvPr/>
        </p:nvCxnSpPr>
        <p:spPr>
          <a:xfrm flipV="1">
            <a:off x="4176794" y="4763361"/>
            <a:ext cx="368241" cy="5794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>
            <a:off x="3790784" y="3438628"/>
            <a:ext cx="0" cy="1506508"/>
          </a:xfrm>
          <a:prstGeom prst="straightConnector1">
            <a:avLst/>
          </a:prstGeom>
          <a:ln w="28575">
            <a:solidFill>
              <a:srgbClr val="33CC33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4392708" y="4303639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FFC000"/>
                </a:solidFill>
              </a:rPr>
              <a:t>+6</a:t>
            </a:r>
            <a:endParaRPr lang="fr-BE" sz="3600" dirty="0">
              <a:solidFill>
                <a:srgbClr val="FFC000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4379657" y="5034723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33CC33"/>
                </a:solidFill>
              </a:rPr>
              <a:t>–</a:t>
            </a:r>
            <a:r>
              <a:rPr lang="fr-BE" sz="3600" dirty="0" smtClean="0">
                <a:solidFill>
                  <a:srgbClr val="33CC33"/>
                </a:solidFill>
              </a:rPr>
              <a:t>2</a:t>
            </a:r>
            <a:endParaRPr lang="fr-BE" sz="3600" dirty="0">
              <a:solidFill>
                <a:srgbClr val="33CC33"/>
              </a:solidFill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>
            <a:off x="4729973" y="3486962"/>
            <a:ext cx="0" cy="1506508"/>
          </a:xfrm>
          <a:prstGeom prst="straightConnector1">
            <a:avLst/>
          </a:prstGeom>
          <a:ln w="28575">
            <a:solidFill>
              <a:srgbClr val="33CC33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/>
          <p:cNvCxnSpPr/>
          <p:nvPr/>
        </p:nvCxnSpPr>
        <p:spPr>
          <a:xfrm flipV="1">
            <a:off x="5029060" y="4704223"/>
            <a:ext cx="368241" cy="57940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5442715" y="4300188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>
                <a:solidFill>
                  <a:srgbClr val="FFC000"/>
                </a:solidFill>
              </a:rPr>
              <a:t>–</a:t>
            </a:r>
            <a:r>
              <a:rPr lang="fr-BE" sz="3600" b="1" dirty="0">
                <a:solidFill>
                  <a:srgbClr val="33CC33"/>
                </a:solidFill>
              </a:rPr>
              <a:t> </a:t>
            </a:r>
            <a:r>
              <a:rPr lang="fr-BE" sz="3600" b="1" dirty="0" smtClean="0">
                <a:solidFill>
                  <a:srgbClr val="FFC000"/>
                </a:solidFill>
              </a:rPr>
              <a:t>4</a:t>
            </a:r>
            <a:endParaRPr lang="fr-BE" sz="3600" dirty="0">
              <a:solidFill>
                <a:srgbClr val="FFC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524212" y="50254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33CC33"/>
                </a:solidFill>
              </a:rPr>
              <a:t>0</a:t>
            </a:r>
            <a:endParaRPr lang="fr-BE" sz="3600" dirty="0">
              <a:solidFill>
                <a:srgbClr val="33CC33"/>
              </a:solidFill>
            </a:endParaRP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5739137" y="3425078"/>
            <a:ext cx="0" cy="1506508"/>
          </a:xfrm>
          <a:prstGeom prst="straightConnector1">
            <a:avLst/>
          </a:prstGeom>
          <a:ln w="28575">
            <a:solidFill>
              <a:srgbClr val="33CC33"/>
            </a:solidFill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ZoneTexte 81"/>
          <p:cNvSpPr txBox="1"/>
          <p:nvPr/>
        </p:nvSpPr>
        <p:spPr>
          <a:xfrm>
            <a:off x="2526404" y="5039589"/>
            <a:ext cx="273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>
                <a:solidFill>
                  <a:srgbClr val="33CC33"/>
                </a:solidFill>
              </a:rPr>
              <a:t>+1   </a:t>
            </a:r>
            <a:r>
              <a:rPr lang="fr-BE" sz="1050" dirty="0" smtClean="0">
                <a:solidFill>
                  <a:srgbClr val="33CC33"/>
                </a:solidFill>
              </a:rPr>
              <a:t>        </a:t>
            </a:r>
            <a:r>
              <a:rPr lang="fr-BE" sz="3600" dirty="0" smtClean="0">
                <a:solidFill>
                  <a:srgbClr val="33CC33"/>
                </a:solidFill>
              </a:rPr>
              <a:t>+</a:t>
            </a:r>
            <a:r>
              <a:rPr lang="fr-BE" sz="3600" dirty="0">
                <a:solidFill>
                  <a:srgbClr val="33CC33"/>
                </a:solidFill>
              </a:rPr>
              <a:t>3 </a:t>
            </a:r>
            <a:r>
              <a:rPr lang="fr-BE" sz="1050" dirty="0" smtClean="0">
                <a:solidFill>
                  <a:srgbClr val="33CC33"/>
                </a:solidFill>
              </a:rPr>
              <a:t>      </a:t>
            </a:r>
            <a:r>
              <a:rPr lang="fr-BE" sz="3600" dirty="0" smtClean="0">
                <a:solidFill>
                  <a:srgbClr val="33CC33"/>
                </a:solidFill>
              </a:rPr>
              <a:t> –2  </a:t>
            </a:r>
            <a:endParaRPr lang="fr-BE" sz="3600" dirty="0">
              <a:solidFill>
                <a:srgbClr val="33CC33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1612009" y="5729936"/>
            <a:ext cx="108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Quotient:</a:t>
            </a:r>
            <a:endParaRPr lang="fr-BE" dirty="0"/>
          </a:p>
        </p:txBody>
      </p:sp>
      <p:sp>
        <p:nvSpPr>
          <p:cNvPr id="84" name="ZoneTexte 83"/>
          <p:cNvSpPr txBox="1"/>
          <p:nvPr/>
        </p:nvSpPr>
        <p:spPr>
          <a:xfrm>
            <a:off x="5397300" y="5762077"/>
            <a:ext cx="76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Reste:</a:t>
            </a:r>
            <a:endParaRPr lang="fr-BE" dirty="0"/>
          </a:p>
        </p:txBody>
      </p:sp>
      <p:sp>
        <p:nvSpPr>
          <p:cNvPr id="85" name="ZoneTexte 84"/>
          <p:cNvSpPr txBox="1"/>
          <p:nvPr/>
        </p:nvSpPr>
        <p:spPr>
          <a:xfrm>
            <a:off x="1186048" y="6182861"/>
            <a:ext cx="226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Preuve (factorisation):</a:t>
            </a:r>
            <a:endParaRPr lang="fr-BE" dirty="0"/>
          </a:p>
        </p:txBody>
      </p:sp>
      <p:sp>
        <p:nvSpPr>
          <p:cNvPr id="89" name="ZoneTexte 88"/>
          <p:cNvSpPr txBox="1"/>
          <p:nvPr/>
        </p:nvSpPr>
        <p:spPr>
          <a:xfrm>
            <a:off x="8925391" y="4939538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– 1 =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8555691" y="5514305"/>
            <a:ext cx="1422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Je soustrais 1</a:t>
            </a:r>
            <a:endParaRPr lang="fr-BE" dirty="0"/>
          </a:p>
        </p:txBody>
      </p:sp>
      <p:sp>
        <p:nvSpPr>
          <p:cNvPr id="92" name="ZoneTexte 91"/>
          <p:cNvSpPr txBox="1"/>
          <p:nvPr/>
        </p:nvSpPr>
        <p:spPr>
          <a:xfrm>
            <a:off x="3122987" y="5574444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/>
              <a:t>x       </a:t>
            </a:r>
            <a:r>
              <a:rPr lang="fr-BE" sz="3600" dirty="0" err="1" smtClean="0"/>
              <a:t>x</a:t>
            </a:r>
            <a:r>
              <a:rPr lang="fr-BE" sz="3600" dirty="0" smtClean="0"/>
              <a:t> </a:t>
            </a:r>
            <a:endParaRPr lang="fr-BE" sz="3600" dirty="0"/>
          </a:p>
        </p:txBody>
      </p:sp>
      <p:sp>
        <p:nvSpPr>
          <p:cNvPr id="94" name="ZoneTexte 93"/>
          <p:cNvSpPr txBox="1"/>
          <p:nvPr/>
        </p:nvSpPr>
        <p:spPr>
          <a:xfrm>
            <a:off x="5526940" y="501960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>
                <a:solidFill>
                  <a:srgbClr val="33CC33"/>
                </a:solidFill>
              </a:rPr>
              <a:t>0</a:t>
            </a:r>
          </a:p>
        </p:txBody>
      </p:sp>
      <p:sp>
        <p:nvSpPr>
          <p:cNvPr id="96" name="ZoneTexte 95"/>
          <p:cNvSpPr txBox="1"/>
          <p:nvPr/>
        </p:nvSpPr>
        <p:spPr>
          <a:xfrm>
            <a:off x="9903545" y="494326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 smtClean="0">
                <a:solidFill>
                  <a:srgbClr val="FF0000"/>
                </a:solidFill>
              </a:rPr>
              <a:t>2</a:t>
            </a:r>
            <a:endParaRPr lang="fr-BE" sz="3600" dirty="0">
              <a:solidFill>
                <a:srgbClr val="FF0000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2988080" y="1824189"/>
            <a:ext cx="3488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dirty="0"/>
              <a:t>x</a:t>
            </a:r>
            <a:r>
              <a:rPr lang="fr-BE" sz="3600" baseline="30000" dirty="0"/>
              <a:t>3 </a:t>
            </a:r>
            <a:r>
              <a:rPr lang="fr-BE" sz="3600" dirty="0"/>
              <a:t> + </a:t>
            </a:r>
            <a:r>
              <a:rPr lang="fr-BE" sz="3600" dirty="0" smtClean="0"/>
              <a:t>  x² </a:t>
            </a:r>
            <a:r>
              <a:rPr lang="fr-BE" sz="3600" dirty="0"/>
              <a:t>– 8x + 4 </a:t>
            </a:r>
            <a:r>
              <a:rPr lang="fr-BE" sz="3600" dirty="0" smtClean="0"/>
              <a:t>=</a:t>
            </a:r>
            <a:endParaRPr lang="fr-BE" sz="3600" dirty="0"/>
          </a:p>
        </p:txBody>
      </p:sp>
      <p:sp>
        <p:nvSpPr>
          <p:cNvPr id="99" name="ZoneTexte 98"/>
          <p:cNvSpPr txBox="1"/>
          <p:nvPr/>
        </p:nvSpPr>
        <p:spPr>
          <a:xfrm>
            <a:off x="7513887" y="5974776"/>
            <a:ext cx="32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(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100" name="ZoneTexte 99"/>
          <p:cNvSpPr txBox="1"/>
          <p:nvPr/>
        </p:nvSpPr>
        <p:spPr>
          <a:xfrm>
            <a:off x="9564103" y="5948163"/>
            <a:ext cx="32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)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10066447" y="5960543"/>
            <a:ext cx="32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(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11336207" y="5945956"/>
            <a:ext cx="32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 smtClean="0">
                <a:solidFill>
                  <a:srgbClr val="FF0000"/>
                </a:solidFill>
              </a:rPr>
              <a:t>)</a:t>
            </a:r>
            <a:endParaRPr lang="fr-BE" sz="3600" b="1" dirty="0">
              <a:solidFill>
                <a:srgbClr val="FF0000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9906100" y="6224110"/>
            <a:ext cx="90000" cy="9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5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302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0195 0.1451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0905 0.1717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70365 0.0027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82" y="139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mph" presetSubtype="0" accel="3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20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43997 0.47569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2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92 C 2.91667E-6 -0.03588 -0.06914 0.15093 -0.11042 0.15394 C -0.1517 0.15695 -0.19688 0.03264 -0.24714 0.01713 C -0.29753 0.00162 -0.36914 0.14468 -0.41185 0.06112 C -0.478 -0.05787 -0.54388 0.08195 -0.5418 0.07778 " pathEditMode="relative" rAng="0" ptsTypes="AAAAA">
                                      <p:cBhvr>
                                        <p:cTn id="27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96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00352 0.07755 " pathEditMode="relative" rAng="0" ptsTypes="AA">
                                      <p:cBhvr>
                                        <p:cTn id="30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0.05117 0.08263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07396 0.61088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0.38412 0.05555 " pathEditMode="relative" rAng="0" ptsTypes="AA">
                                      <p:cBhvr>
                                        <p:cTn id="41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6" y="2778"/>
                                    </p:animMotion>
                                  </p:childTnLst>
                                </p:cTn>
                              </p:par>
                              <p:par>
                                <p:cTn id="4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1237 0.59745 " pathEditMode="relative" rAng="0" ptsTypes="AA">
                                      <p:cBhvr>
                                        <p:cTn id="42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8" grpId="1"/>
      <p:bldP spid="105" grpId="0"/>
      <p:bldP spid="105" grpId="1"/>
      <p:bldP spid="23" grpId="0"/>
      <p:bldP spid="24" grpId="0"/>
      <p:bldP spid="40" grpId="0"/>
      <p:bldP spid="40" grpId="1"/>
      <p:bldP spid="86" grpId="0" build="allAtOnce"/>
      <p:bldP spid="95" grpId="0"/>
      <p:bldP spid="95" grpId="1"/>
      <p:bldP spid="95" grpId="2"/>
      <p:bldP spid="52" grpId="0"/>
      <p:bldP spid="52" grpId="1"/>
      <p:bldP spid="52" grpId="2"/>
      <p:bldP spid="51" grpId="0"/>
      <p:bldP spid="18" grpId="0"/>
      <p:bldP spid="18" grpId="1"/>
      <p:bldP spid="53" grpId="0"/>
      <p:bldP spid="53" grpId="1"/>
      <p:bldP spid="54" grpId="0"/>
      <p:bldP spid="54" grpId="1"/>
      <p:bldP spid="57" grpId="0"/>
      <p:bldP spid="65" grpId="0"/>
      <p:bldP spid="65" grpId="1"/>
      <p:bldP spid="66" grpId="0"/>
      <p:bldP spid="66" grpId="1"/>
      <p:bldP spid="67" grpId="0"/>
      <p:bldP spid="69" grpId="0"/>
      <p:bldP spid="74" grpId="0"/>
      <p:bldP spid="75" grpId="0"/>
      <p:bldP spid="79" grpId="0"/>
      <p:bldP spid="80" grpId="0"/>
      <p:bldP spid="82" grpId="0"/>
      <p:bldP spid="82" grpId="1"/>
      <p:bldP spid="83" grpId="0"/>
      <p:bldP spid="84" grpId="0"/>
      <p:bldP spid="85" grpId="0"/>
      <p:bldP spid="89" grpId="0"/>
      <p:bldP spid="89" grpId="1"/>
      <p:bldP spid="91" grpId="0"/>
      <p:bldP spid="91" grpId="1"/>
      <p:bldP spid="92" grpId="0"/>
      <p:bldP spid="94" grpId="0"/>
      <p:bldP spid="94" grpId="1"/>
      <p:bldP spid="96" grpId="0"/>
      <p:bldP spid="96" grpId="1"/>
      <p:bldP spid="96" grpId="2"/>
      <p:bldP spid="97" grpId="0"/>
      <p:bldP spid="97" grpId="1"/>
      <p:bldP spid="99" grpId="0"/>
      <p:bldP spid="100" grpId="0"/>
      <p:bldP spid="101" grpId="0"/>
      <p:bldP spid="102" grpId="0"/>
      <p:bldP spid="1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98475" y="276272"/>
            <a:ext cx="167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dirty="0" smtClean="0">
                <a:solidFill>
                  <a:srgbClr val="000000"/>
                </a:solidFill>
                <a:latin typeface="Arial Black" pitchFamily="34" charset="0"/>
              </a:rPr>
              <a:t>Exercice :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4085" y="620923"/>
            <a:ext cx="10253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Soit </a:t>
            </a:r>
            <a:r>
              <a:rPr lang="fr-FR" sz="2400" dirty="0"/>
              <a:t>le polynôme :    </a:t>
            </a:r>
          </a:p>
          <a:p>
            <a:r>
              <a:rPr lang="fr-FR" sz="2400" dirty="0"/>
              <a:t>1) Effectuer la division euclidienne </a:t>
            </a:r>
            <a:r>
              <a:rPr lang="fr-FR" sz="2400" dirty="0" smtClean="0"/>
              <a:t>de             par             </a:t>
            </a:r>
            <a:r>
              <a:rPr lang="fr-FR" sz="2400" dirty="0"/>
              <a:t>et déterminer le quotient  et le reste</a:t>
            </a:r>
          </a:p>
          <a:p>
            <a:r>
              <a:rPr lang="fr-FR" sz="2400" dirty="0"/>
              <a:t>2) </a:t>
            </a:r>
            <a:r>
              <a:rPr lang="fr-FR" sz="2400" dirty="0" smtClean="0"/>
              <a:t>Montrer </a:t>
            </a:r>
            <a:r>
              <a:rPr lang="fr-FR" sz="2400" dirty="0"/>
              <a:t>que </a:t>
            </a:r>
            <a:r>
              <a:rPr lang="fr-FR" sz="2400" dirty="0" smtClean="0"/>
              <a:t>           est </a:t>
            </a:r>
            <a:r>
              <a:rPr lang="fr-FR" sz="2400" dirty="0"/>
              <a:t>divisible par  </a:t>
            </a:r>
          </a:p>
          <a:p>
            <a:r>
              <a:rPr lang="fr-FR" sz="2400" dirty="0"/>
              <a:t>3) En déduire une factorisation du polynôme  en polynômes de 1ere degrés</a:t>
            </a:r>
          </a:p>
          <a:p>
            <a:r>
              <a:rPr lang="fr-FR" sz="2400" dirty="0"/>
              <a:t>4) Résoudre dans  l’équation  </a:t>
            </a:r>
          </a:p>
        </p:txBody>
      </p:sp>
      <p:pic>
        <p:nvPicPr>
          <p:cNvPr id="15977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56" y="645604"/>
            <a:ext cx="3043238" cy="49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76" y="1048496"/>
            <a:ext cx="635795" cy="4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15" y="1042070"/>
            <a:ext cx="768867" cy="3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748" y="1026312"/>
            <a:ext cx="747711" cy="4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204433"/>
              </p:ext>
            </p:extLst>
          </p:nvPr>
        </p:nvGraphicFramePr>
        <p:xfrm>
          <a:off x="4081518" y="2522812"/>
          <a:ext cx="994502" cy="410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7" name="Equation" r:id="rId7" imgW="583947" imgH="253890" progId="Equation.DSMT4">
                  <p:embed/>
                </p:oleObj>
              </mc:Choice>
              <mc:Fallback>
                <p:oleObj name="Equation" r:id="rId7" imgW="583947" imgH="25389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518" y="2522812"/>
                        <a:ext cx="994502" cy="410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74"/>
          <p:cNvSpPr/>
          <p:nvPr/>
        </p:nvSpPr>
        <p:spPr>
          <a:xfrm>
            <a:off x="498475" y="2956950"/>
            <a:ext cx="5073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Solution :1) </a:t>
            </a:r>
            <a:r>
              <a:rPr lang="fr-FR" sz="2400" dirty="0"/>
              <a:t>La division euclidienne de </a:t>
            </a:r>
          </a:p>
        </p:txBody>
      </p:sp>
      <p:pic>
        <p:nvPicPr>
          <p:cNvPr id="89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19" y="2956950"/>
            <a:ext cx="759950" cy="50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635595" y="3374553"/>
            <a:ext cx="60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par</a:t>
            </a:r>
            <a:endParaRPr lang="fr-FR" dirty="0"/>
          </a:p>
        </p:txBody>
      </p:sp>
      <p:pic>
        <p:nvPicPr>
          <p:cNvPr id="91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42" y="3428753"/>
            <a:ext cx="768867" cy="3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Image 91" descr="C:\Users\atmani\AppData\Local\Temp\geogebra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9" y="3826415"/>
            <a:ext cx="5029843" cy="284704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Rectangle 92"/>
          <p:cNvSpPr/>
          <p:nvPr/>
        </p:nvSpPr>
        <p:spPr>
          <a:xfrm>
            <a:off x="2195205" y="3415161"/>
            <a:ext cx="1164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donne: </a:t>
            </a:r>
            <a:endParaRPr lang="fr-FR" dirty="0"/>
          </a:p>
        </p:txBody>
      </p:sp>
      <p:pic>
        <p:nvPicPr>
          <p:cNvPr id="159782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06" y="1775085"/>
            <a:ext cx="800973" cy="38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" name="Connecteur droit 95"/>
          <p:cNvCxnSpPr/>
          <p:nvPr/>
        </p:nvCxnSpPr>
        <p:spPr>
          <a:xfrm>
            <a:off x="6314769" y="2956950"/>
            <a:ext cx="0" cy="37165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6475615" y="4175712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2)</a:t>
            </a:r>
            <a:endParaRPr lang="fr-FR" sz="2000" dirty="0"/>
          </a:p>
        </p:txBody>
      </p:sp>
      <p:pic>
        <p:nvPicPr>
          <p:cNvPr id="99" name="Image 9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718" y="2958960"/>
            <a:ext cx="1837569" cy="48776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Rectangle 78"/>
          <p:cNvSpPr/>
          <p:nvPr/>
        </p:nvSpPr>
        <p:spPr>
          <a:xfrm>
            <a:off x="6475615" y="3015051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Donc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102" name="Rectangle 101"/>
          <p:cNvSpPr/>
          <p:nvPr/>
        </p:nvSpPr>
        <p:spPr>
          <a:xfrm>
            <a:off x="9158287" y="2967396"/>
            <a:ext cx="458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Et 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9616939" y="2982785"/>
            <a:ext cx="17165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le reste est : 0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6475615" y="3562351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Donc</a:t>
            </a:r>
            <a:r>
              <a:rPr lang="fr-FR" dirty="0" smtClean="0"/>
              <a:t>: </a:t>
            </a:r>
            <a:endParaRPr lang="fr-FR" dirty="0"/>
          </a:p>
        </p:txBody>
      </p:sp>
      <p:pic>
        <p:nvPicPr>
          <p:cNvPr id="159784" name="Picture 4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82" y="3562351"/>
            <a:ext cx="2816468" cy="47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0600"/>
              </p:ext>
            </p:extLst>
          </p:nvPr>
        </p:nvGraphicFramePr>
        <p:xfrm>
          <a:off x="6898166" y="4193791"/>
          <a:ext cx="19653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8" name="Equation" r:id="rId13" imgW="1244520" imgH="253800" progId="Equation.DSMT4">
                  <p:embed/>
                </p:oleObj>
              </mc:Choice>
              <mc:Fallback>
                <p:oleObj name="Equation" r:id="rId13" imgW="1244520" imgH="253800" progId="Equation.DSMT4">
                  <p:embed/>
                  <p:pic>
                    <p:nvPicPr>
                      <p:cNvPr id="0" name="Obje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166" y="4193791"/>
                        <a:ext cx="19653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25302"/>
              </p:ext>
            </p:extLst>
          </p:nvPr>
        </p:nvGraphicFramePr>
        <p:xfrm>
          <a:off x="10171930" y="4229747"/>
          <a:ext cx="3825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49" name="Equation" r:id="rId15" imgW="241200" imgH="177480" progId="Equation.DSMT4">
                  <p:embed/>
                </p:oleObj>
              </mc:Choice>
              <mc:Fallback>
                <p:oleObj name="Equation" r:id="rId15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1930" y="4229747"/>
                        <a:ext cx="38258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287859"/>
              </p:ext>
            </p:extLst>
          </p:nvPr>
        </p:nvGraphicFramePr>
        <p:xfrm>
          <a:off x="8930650" y="4233539"/>
          <a:ext cx="1130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0" name="Equation" r:id="rId17" imgW="711000" imgH="177480" progId="Equation.DSMT4">
                  <p:embed/>
                </p:oleObj>
              </mc:Choice>
              <mc:Fallback>
                <p:oleObj name="Equation" r:id="rId17" imgW="711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650" y="4233539"/>
                        <a:ext cx="11303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ectangle 110"/>
          <p:cNvSpPr/>
          <p:nvPr/>
        </p:nvSpPr>
        <p:spPr>
          <a:xfrm>
            <a:off x="6703412" y="4729327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Donc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112" name="Rectangle 111"/>
          <p:cNvSpPr/>
          <p:nvPr/>
        </p:nvSpPr>
        <p:spPr>
          <a:xfrm>
            <a:off x="7548515" y="4696348"/>
            <a:ext cx="3429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3</a:t>
            </a:r>
            <a:r>
              <a:rPr lang="fr-FR" sz="2400" dirty="0"/>
              <a:t> est racine du </a:t>
            </a:r>
            <a:r>
              <a:rPr lang="fr-FR" sz="2400" dirty="0" smtClean="0"/>
              <a:t>polynôme</a:t>
            </a:r>
            <a:endParaRPr lang="fr-FR" sz="2400" dirty="0"/>
          </a:p>
        </p:txBody>
      </p:sp>
      <p:sp>
        <p:nvSpPr>
          <p:cNvPr id="113" name="Rectangle 112"/>
          <p:cNvSpPr/>
          <p:nvPr/>
        </p:nvSpPr>
        <p:spPr>
          <a:xfrm>
            <a:off x="6748277" y="5246684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Donc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82" name="Rectangle 81"/>
          <p:cNvSpPr/>
          <p:nvPr/>
        </p:nvSpPr>
        <p:spPr>
          <a:xfrm>
            <a:off x="8173579" y="5252804"/>
            <a:ext cx="1869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est divisible par </a:t>
            </a:r>
          </a:p>
        </p:txBody>
      </p:sp>
      <p:pic>
        <p:nvPicPr>
          <p:cNvPr id="116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724" y="5223340"/>
            <a:ext cx="800973" cy="38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399" y="1775085"/>
            <a:ext cx="747711" cy="4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498" y="4683912"/>
            <a:ext cx="747711" cy="4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522" y="5225697"/>
            <a:ext cx="747711" cy="4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557815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93" grpId="0"/>
      <p:bldP spid="78" grpId="0"/>
      <p:bldP spid="79" grpId="0"/>
      <p:bldP spid="102" grpId="0"/>
      <p:bldP spid="80" grpId="0"/>
      <p:bldP spid="105" grpId="0"/>
      <p:bldP spid="111" grpId="0"/>
      <p:bldP spid="112" grpId="0"/>
      <p:bldP spid="113" grpId="0"/>
      <p:bldP spid="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284085" y="276272"/>
            <a:ext cx="167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CA" altLang="fr-FR" dirty="0" smtClean="0">
                <a:solidFill>
                  <a:srgbClr val="000000"/>
                </a:solidFill>
                <a:latin typeface="Arial Black" pitchFamily="34" charset="0"/>
              </a:rPr>
              <a:t>Exercice :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4085" y="620923"/>
            <a:ext cx="10253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Soit </a:t>
            </a:r>
            <a:r>
              <a:rPr lang="fr-FR" sz="2400" dirty="0"/>
              <a:t>le polynôme :    </a:t>
            </a:r>
          </a:p>
          <a:p>
            <a:r>
              <a:rPr lang="fr-FR" sz="2400" dirty="0"/>
              <a:t>1) Effectuer la division euclidienne </a:t>
            </a:r>
            <a:r>
              <a:rPr lang="fr-FR" sz="2400" dirty="0" smtClean="0"/>
              <a:t>de             par             </a:t>
            </a:r>
            <a:r>
              <a:rPr lang="fr-FR" sz="2400" dirty="0"/>
              <a:t>et déterminer le quotient  et le reste</a:t>
            </a:r>
          </a:p>
          <a:p>
            <a:r>
              <a:rPr lang="fr-FR" sz="2400" dirty="0"/>
              <a:t>2) </a:t>
            </a:r>
            <a:r>
              <a:rPr lang="fr-FR" sz="2400" dirty="0" smtClean="0"/>
              <a:t>Montrer </a:t>
            </a:r>
            <a:r>
              <a:rPr lang="fr-FR" sz="2400" dirty="0"/>
              <a:t>que </a:t>
            </a:r>
            <a:r>
              <a:rPr lang="fr-FR" sz="2400" dirty="0" smtClean="0"/>
              <a:t>           est </a:t>
            </a:r>
            <a:r>
              <a:rPr lang="fr-FR" sz="2400" dirty="0"/>
              <a:t>divisible par  </a:t>
            </a:r>
          </a:p>
          <a:p>
            <a:r>
              <a:rPr lang="fr-FR" sz="2400" dirty="0"/>
              <a:t>3) En déduire une factorisation du polynôme  en polynômes de 1ere degrés</a:t>
            </a:r>
          </a:p>
          <a:p>
            <a:r>
              <a:rPr lang="fr-FR" sz="2400" dirty="0"/>
              <a:t>4) Résoudre dans  l’équation  </a:t>
            </a:r>
          </a:p>
        </p:txBody>
      </p:sp>
      <p:pic>
        <p:nvPicPr>
          <p:cNvPr id="15977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56" y="645604"/>
            <a:ext cx="3043238" cy="49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76" y="1048496"/>
            <a:ext cx="635795" cy="4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15" y="1042070"/>
            <a:ext cx="768867" cy="35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7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748" y="1026312"/>
            <a:ext cx="747711" cy="4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55904"/>
              </p:ext>
            </p:extLst>
          </p:nvPr>
        </p:nvGraphicFramePr>
        <p:xfrm>
          <a:off x="4081518" y="2522812"/>
          <a:ext cx="994502" cy="410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8" name="Equation" r:id="rId7" imgW="583947" imgH="253890" progId="Equation.DSMT4">
                  <p:embed/>
                </p:oleObj>
              </mc:Choice>
              <mc:Fallback>
                <p:oleObj name="Equation" r:id="rId7" imgW="583947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518" y="2522812"/>
                        <a:ext cx="994502" cy="410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782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06" y="1775085"/>
            <a:ext cx="800973" cy="38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" name="Connecteur droit 95"/>
          <p:cNvCxnSpPr/>
          <p:nvPr/>
        </p:nvCxnSpPr>
        <p:spPr>
          <a:xfrm>
            <a:off x="6314769" y="2956950"/>
            <a:ext cx="0" cy="37165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284085" y="3465247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On a 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105" name="Rectangle 104"/>
          <p:cNvSpPr/>
          <p:nvPr/>
        </p:nvSpPr>
        <p:spPr>
          <a:xfrm>
            <a:off x="284085" y="3975657"/>
            <a:ext cx="574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Et </a:t>
            </a:r>
            <a:r>
              <a:rPr lang="fr-FR" dirty="0" smtClean="0"/>
              <a:t>: </a:t>
            </a:r>
            <a:endParaRPr lang="fr-FR" dirty="0"/>
          </a:p>
        </p:txBody>
      </p:sp>
      <p:pic>
        <p:nvPicPr>
          <p:cNvPr id="159784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6" y="3463431"/>
            <a:ext cx="2816468" cy="47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Rectangle 112"/>
          <p:cNvSpPr/>
          <p:nvPr/>
        </p:nvSpPr>
        <p:spPr>
          <a:xfrm>
            <a:off x="284085" y="5222236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Donc</a:t>
            </a:r>
            <a:r>
              <a:rPr lang="fr-FR" dirty="0" smtClean="0"/>
              <a:t>: </a:t>
            </a:r>
            <a:endParaRPr lang="fr-FR" dirty="0"/>
          </a:p>
        </p:txBody>
      </p:sp>
      <p:pic>
        <p:nvPicPr>
          <p:cNvPr id="11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68" y="1735134"/>
            <a:ext cx="747711" cy="4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085" y="2942990"/>
            <a:ext cx="2575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Solution </a:t>
            </a:r>
            <a:r>
              <a:rPr lang="fr-FR" sz="2400" b="1" dirty="0" smtClean="0"/>
              <a:t>  Suite :3</a:t>
            </a:r>
            <a:r>
              <a:rPr lang="fr-FR" sz="2400" b="1" dirty="0"/>
              <a:t>) </a:t>
            </a:r>
            <a:endParaRPr lang="fr-FR" sz="2400" dirty="0"/>
          </a:p>
        </p:txBody>
      </p:sp>
      <p:sp>
        <p:nvSpPr>
          <p:cNvPr id="37" name="Rectangle 36"/>
          <p:cNvSpPr/>
          <p:nvPr/>
        </p:nvSpPr>
        <p:spPr>
          <a:xfrm>
            <a:off x="1548355" y="3975657"/>
            <a:ext cx="18697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est divisible par </a:t>
            </a:r>
          </a:p>
        </p:txBody>
      </p:sp>
      <p:pic>
        <p:nvPicPr>
          <p:cNvPr id="38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98" y="3975657"/>
            <a:ext cx="800973" cy="38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9" y="3975657"/>
            <a:ext cx="747711" cy="46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085" y="4418043"/>
            <a:ext cx="524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En Effectuant la division euclidienne </a:t>
            </a:r>
            <a:r>
              <a:rPr lang="fr-FR" sz="2000" dirty="0" smtClean="0"/>
              <a:t>on trouve :  </a:t>
            </a:r>
            <a:endParaRPr lang="fr-FR" sz="2000" dirty="0"/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5" y="4763314"/>
            <a:ext cx="2312967" cy="45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16" y="5229810"/>
            <a:ext cx="3144259" cy="45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085" y="5679250"/>
            <a:ext cx="5056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C’est une </a:t>
            </a:r>
            <a:r>
              <a:rPr lang="fr-FR" dirty="0"/>
              <a:t>factorisation du polynôme  en polynômes </a:t>
            </a:r>
            <a:endParaRPr lang="fr-FR" dirty="0" smtClean="0"/>
          </a:p>
          <a:p>
            <a:r>
              <a:rPr lang="fr-FR" dirty="0" smtClean="0"/>
              <a:t>de </a:t>
            </a:r>
            <a:r>
              <a:rPr lang="fr-FR" dirty="0"/>
              <a:t>1ere degrés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3061" y="3035323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4) </a:t>
            </a:r>
            <a:endParaRPr lang="fr-FR" sz="20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24121"/>
              </p:ext>
            </p:extLst>
          </p:nvPr>
        </p:nvGraphicFramePr>
        <p:xfrm>
          <a:off x="7055429" y="3053840"/>
          <a:ext cx="1041739" cy="429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19" name="Equation" r:id="rId13" imgW="583947" imgH="253890" progId="Equation.DSMT4">
                  <p:embed/>
                </p:oleObj>
              </mc:Choice>
              <mc:Fallback>
                <p:oleObj name="Equation" r:id="rId13" imgW="583947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5429" y="3053840"/>
                        <a:ext cx="1041739" cy="4299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046555" y="3665302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ou</a:t>
            </a:r>
            <a:endParaRPr lang="fr-FR" b="1" dirty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083701"/>
              </p:ext>
            </p:extLst>
          </p:nvPr>
        </p:nvGraphicFramePr>
        <p:xfrm>
          <a:off x="8659863" y="3035323"/>
          <a:ext cx="2844591" cy="464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0" name="Equation" r:id="rId15" imgW="1485255" imgH="253890" progId="Equation.DSMT4">
                  <p:embed/>
                </p:oleObj>
              </mc:Choice>
              <mc:Fallback>
                <p:oleObj name="Equation" r:id="rId15" imgW="1485255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9863" y="3035323"/>
                        <a:ext cx="2844591" cy="464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564156" y="3665302"/>
            <a:ext cx="1614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Signifie que : 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773772"/>
              </p:ext>
            </p:extLst>
          </p:nvPr>
        </p:nvGraphicFramePr>
        <p:xfrm>
          <a:off x="9507538" y="3700463"/>
          <a:ext cx="91598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1" name="Equation" r:id="rId17" imgW="571320" imgH="177480" progId="Equation.DSMT4">
                  <p:embed/>
                </p:oleObj>
              </mc:Choice>
              <mc:Fallback>
                <p:oleObj name="Equation" r:id="rId17" imgW="571320" imgH="177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7538" y="3700463"/>
                        <a:ext cx="915987" cy="33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8178701" y="309053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ssi </a:t>
            </a:r>
          </a:p>
        </p:txBody>
      </p: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493616"/>
              </p:ext>
            </p:extLst>
          </p:nvPr>
        </p:nvGraphicFramePr>
        <p:xfrm>
          <a:off x="8139113" y="3700463"/>
          <a:ext cx="93503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2" name="Equation" r:id="rId19" imgW="583920" imgH="177480" progId="Equation.DSMT4">
                  <p:embed/>
                </p:oleObj>
              </mc:Choice>
              <mc:Fallback>
                <p:oleObj name="Equation" r:id="rId19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113" y="3700463"/>
                        <a:ext cx="935037" cy="33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10441754" y="3696080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ou</a:t>
            </a:r>
            <a:endParaRPr lang="fr-FR" b="1" dirty="0"/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595816"/>
              </p:ext>
            </p:extLst>
          </p:nvPr>
        </p:nvGraphicFramePr>
        <p:xfrm>
          <a:off x="10911603" y="3716998"/>
          <a:ext cx="853884" cy="334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3" name="Equation" r:id="rId21" imgW="532937" imgH="177646" progId="Equation.DSMT4">
                  <p:embed/>
                </p:oleObj>
              </mc:Choice>
              <mc:Fallback>
                <p:oleObj name="Equation" r:id="rId21" imgW="532937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1603" y="3716998"/>
                        <a:ext cx="853884" cy="3342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9085460" y="4187034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ou</a:t>
            </a:r>
            <a:endParaRPr lang="fr-FR" b="1" dirty="0"/>
          </a:p>
        </p:txBody>
      </p:sp>
      <p:sp>
        <p:nvSpPr>
          <p:cNvPr id="61" name="Rectangle 60"/>
          <p:cNvSpPr/>
          <p:nvPr/>
        </p:nvSpPr>
        <p:spPr>
          <a:xfrm>
            <a:off x="6603061" y="4187034"/>
            <a:ext cx="1614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Signifie que : </a:t>
            </a:r>
          </a:p>
        </p:txBody>
      </p:sp>
      <p:graphicFrame>
        <p:nvGraphicFramePr>
          <p:cNvPr id="62" name="Obje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897526"/>
              </p:ext>
            </p:extLst>
          </p:nvPr>
        </p:nvGraphicFramePr>
        <p:xfrm>
          <a:off x="9709150" y="4222750"/>
          <a:ext cx="5905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4" name="Equation" r:id="rId23" imgW="368280" imgH="177480" progId="Equation.DSMT4">
                  <p:embed/>
                </p:oleObj>
              </mc:Choice>
              <mc:Fallback>
                <p:oleObj name="Equation" r:id="rId23" imgW="3682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9150" y="4222750"/>
                        <a:ext cx="590550" cy="33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634916"/>
              </p:ext>
            </p:extLst>
          </p:nvPr>
        </p:nvGraphicFramePr>
        <p:xfrm>
          <a:off x="8280400" y="4233863"/>
          <a:ext cx="7318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5" name="Equation" r:id="rId25" imgW="457200" imgH="164880" progId="Equation.DSMT4">
                  <p:embed/>
                </p:oleObj>
              </mc:Choice>
              <mc:Fallback>
                <p:oleObj name="Equation" r:id="rId25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400" y="4233863"/>
                        <a:ext cx="731838" cy="31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10480659" y="4217812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ou</a:t>
            </a:r>
            <a:endParaRPr lang="fr-FR" b="1" dirty="0"/>
          </a:p>
        </p:txBody>
      </p: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854009"/>
              </p:ext>
            </p:extLst>
          </p:nvPr>
        </p:nvGraphicFramePr>
        <p:xfrm>
          <a:off x="11091863" y="4249738"/>
          <a:ext cx="5699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6" name="Equation" r:id="rId27" imgW="355320" imgH="164880" progId="Equation.DSMT4">
                  <p:embed/>
                </p:oleObj>
              </mc:Choice>
              <mc:Fallback>
                <p:oleObj name="Equation" r:id="rId27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1863" y="4249738"/>
                        <a:ext cx="569912" cy="31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5"/>
          <p:cNvSpPr/>
          <p:nvPr/>
        </p:nvSpPr>
        <p:spPr>
          <a:xfrm>
            <a:off x="6632877" y="4865573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Donc</a:t>
            </a:r>
            <a:r>
              <a:rPr lang="fr-FR" dirty="0" smtClean="0"/>
              <a:t>: </a:t>
            </a:r>
            <a:endParaRPr lang="fr-FR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56700"/>
              </p:ext>
            </p:extLst>
          </p:nvPr>
        </p:nvGraphicFramePr>
        <p:xfrm>
          <a:off x="7477980" y="4841189"/>
          <a:ext cx="16319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7" name="Equation" r:id="rId29" imgW="812520" imgH="253800" progId="Equation.DSMT4">
                  <p:embed/>
                </p:oleObj>
              </mc:Choice>
              <mc:Fallback>
                <p:oleObj name="Equation" r:id="rId29" imgW="81252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980" y="4841189"/>
                        <a:ext cx="1631950" cy="481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56733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105" grpId="0"/>
      <p:bldP spid="113" grpId="0"/>
      <p:bldP spid="2" grpId="0"/>
      <p:bldP spid="37" grpId="0"/>
      <p:bldP spid="3" grpId="0"/>
      <p:bldP spid="5" grpId="0"/>
      <p:bldP spid="6" grpId="0"/>
      <p:bldP spid="9" grpId="0"/>
      <p:bldP spid="12" grpId="0"/>
      <p:bldP spid="53" grpId="0"/>
      <p:bldP spid="55" grpId="0"/>
      <p:bldP spid="60" grpId="0"/>
      <p:bldP spid="61" grpId="0"/>
      <p:bldP spid="64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Image5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403415"/>
            <a:ext cx="11083639" cy="6051177"/>
          </a:xfrm>
          <a:prstGeom prst="rect">
            <a:avLst/>
          </a:prstGeom>
          <a:noFill/>
        </p:spPr>
      </p:pic>
      <p:pic>
        <p:nvPicPr>
          <p:cNvPr id="522" name="Image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8" y="630996"/>
            <a:ext cx="5289456" cy="3635669"/>
          </a:xfrm>
          <a:prstGeom prst="rect">
            <a:avLst/>
          </a:prstGeom>
          <a:noFill/>
        </p:spPr>
      </p:pic>
      <p:pic>
        <p:nvPicPr>
          <p:cNvPr id="4" name="Picture 2" descr="C:\Users\Propriétaire\AppData\Local\Microsoft\Windows\Temporary Internet Files\Content.IE5\OFOWAE8W\MCj0412570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72" y="4266663"/>
            <a:ext cx="2071688" cy="20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8860" y="4558872"/>
            <a:ext cx="26364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800" dirty="0"/>
              <a:t>Les polynômes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965300" y="6519446"/>
            <a:ext cx="37444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2" y="3028829"/>
            <a:ext cx="235161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1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78987" y="2205038"/>
            <a:ext cx="10477500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fr-FR" sz="4400" dirty="0" smtClean="0">
                <a:solidFill>
                  <a:schemeClr val="tx1"/>
                </a:solidFill>
                <a:latin typeface="Times New Roman" pitchFamily="18" charset="0"/>
              </a:rPr>
              <a:t>Leçon7: </a:t>
            </a:r>
            <a:r>
              <a:rPr lang="fr-FR" sz="4400" dirty="0"/>
              <a:t>Les </a:t>
            </a:r>
            <a:r>
              <a:rPr lang="fr-FR" sz="4400" dirty="0" smtClean="0"/>
              <a:t>polynômes</a:t>
            </a:r>
            <a:endParaRPr lang="fr-FR" altLang="fr-FR" sz="4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276351" y="6165850"/>
            <a:ext cx="1087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 dirty="0"/>
              <a:t>Création :ATMANI NAJIB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352551" y="746539"/>
            <a:ext cx="1071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 dirty="0">
                <a:solidFill>
                  <a:srgbClr val="FF0000"/>
                </a:solidFill>
                <a:latin typeface="Times New Roman" pitchFamily="18" charset="0"/>
              </a:rPr>
              <a:t>Résumé de Cours avec exemples et exercices avec corrections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1" y="5556263"/>
            <a:ext cx="235373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8820" y="182563"/>
            <a:ext cx="56959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Tronc commun Sciences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2865966" y="5314963"/>
            <a:ext cx="71056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Méthodes et astuces  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>
                <a:solidFill>
                  <a:srgbClr val="000000"/>
                </a:solidFill>
                <a:latin typeface="Times New Roman" pitchFamily="18" charset="0"/>
              </a:rPr>
              <a:t> Remarques et conseils pratiques</a:t>
            </a:r>
            <a:endParaRPr lang="fr-FR" altLang="fr-FR" sz="24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1676527" y="182872"/>
            <a:ext cx="2806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MATHÉMATIQUE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8500" y="3403997"/>
            <a:ext cx="8267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Objectifs: </a:t>
            </a:r>
            <a:r>
              <a:rPr lang="fr-FR" dirty="0" smtClean="0"/>
              <a:t>reconnaitre un </a:t>
            </a:r>
            <a:r>
              <a:rPr lang="fr-FR" dirty="0"/>
              <a:t>polynômes </a:t>
            </a:r>
            <a:r>
              <a:rPr lang="fr-FR" dirty="0" smtClean="0"/>
              <a:t> et savoir  effectuer des opérations et factoriser et  </a:t>
            </a:r>
            <a:r>
              <a:rPr lang="fr-FR" dirty="0"/>
              <a:t>effectuer une division euclidienne sur des polynômes à coefficients réels</a:t>
            </a:r>
          </a:p>
        </p:txBody>
      </p:sp>
    </p:spTree>
    <p:extLst>
      <p:ext uri="{BB962C8B-B14F-4D97-AF65-F5344CB8AC3E}">
        <p14:creationId xmlns:p14="http://schemas.microsoft.com/office/powerpoint/2010/main" val="1296560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7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9347200" y="5774460"/>
            <a:ext cx="2844800" cy="365125"/>
          </a:xfrm>
        </p:spPr>
        <p:txBody>
          <a:bodyPr/>
          <a:lstStyle/>
          <a:p>
            <a:r>
              <a:rPr lang="en-US" dirty="0" smtClean="0"/>
              <a:t>1</a:t>
            </a:r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2934" y="211772"/>
            <a:ext cx="7596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I) </a:t>
            </a:r>
            <a:r>
              <a:rPr lang="fr-FR" sz="2400" b="1" dirty="0" smtClean="0">
                <a:solidFill>
                  <a:srgbClr val="FF0000"/>
                </a:solidFill>
              </a:rPr>
              <a:t>Définitions </a:t>
            </a:r>
            <a:r>
              <a:rPr lang="fr-FR" sz="2400" b="1" i="1" dirty="0" smtClean="0">
                <a:solidFill>
                  <a:srgbClr val="FF0000"/>
                </a:solidFill>
              </a:rPr>
              <a:t>et </a:t>
            </a:r>
            <a:r>
              <a:rPr lang="fr-FR" sz="2400" b="1" i="1" dirty="0">
                <a:solidFill>
                  <a:srgbClr val="FF0000"/>
                </a:solidFill>
              </a:rPr>
              <a:t>Vocabulaire</a:t>
            </a:r>
            <a:r>
              <a:rPr lang="fr-FR" sz="2400" b="1" dirty="0">
                <a:solidFill>
                  <a:srgbClr val="FF0000"/>
                </a:solidFill>
              </a:rPr>
              <a:t> s </a:t>
            </a:r>
            <a:r>
              <a:rPr lang="fr-FR" sz="2400" b="1" i="1" dirty="0">
                <a:solidFill>
                  <a:srgbClr val="FF0000"/>
                </a:solidFill>
              </a:rPr>
              <a:t>et Remarques  et exemples :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2934" y="998767"/>
            <a:ext cx="637540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Soit </a:t>
            </a:r>
            <a:r>
              <a:rPr lang="fr-FR" sz="2000" b="1" dirty="0"/>
              <a:t>un parallélépipède rectangle dont les dimensions : </a:t>
            </a:r>
            <a:endParaRPr lang="fr-FR" sz="2000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Soit :</a:t>
            </a:r>
            <a:r>
              <a:rPr lang="fr-FR" b="1" i="1" dirty="0" smtClean="0"/>
              <a:t>                 </a:t>
            </a:r>
            <a:r>
              <a:rPr lang="fr-FR" b="1" dirty="0" smtClean="0"/>
              <a:t>le </a:t>
            </a:r>
            <a:r>
              <a:rPr lang="fr-FR" b="1" dirty="0"/>
              <a:t>volume de ce </a:t>
            </a:r>
            <a:r>
              <a:rPr lang="fr-FR" b="1" dirty="0" smtClean="0"/>
              <a:t>parallélépipède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562934" y="571837"/>
            <a:ext cx="1773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 smtClean="0"/>
              <a:t>1)Activité </a:t>
            </a:r>
            <a:r>
              <a:rPr lang="fr-FR" sz="2000" b="1" i="1" dirty="0" smtClean="0"/>
              <a:t>: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62934" y="2251636"/>
            <a:ext cx="1881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1)Montrer </a:t>
            </a:r>
            <a:r>
              <a:rPr lang="fr-FR" sz="2000" b="1" dirty="0" smtClean="0"/>
              <a:t>que: </a:t>
            </a:r>
            <a:endParaRPr lang="fr-FR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62934" y="2703105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/>
              <a:t>2)Calculer:   </a:t>
            </a:r>
            <a:endParaRPr lang="fr-FR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9138516" y="2533828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i="1" dirty="0"/>
              <a:t>V</a:t>
            </a:r>
            <a:r>
              <a:rPr lang="pt-BR" b="1" dirty="0"/>
              <a:t> = </a:t>
            </a:r>
            <a:r>
              <a:rPr lang="pt-BR" b="1" i="1" dirty="0"/>
              <a:t>L</a:t>
            </a:r>
            <a:r>
              <a:rPr lang="pt-BR" b="1" dirty="0"/>
              <a:t> x</a:t>
            </a:r>
            <a:r>
              <a:rPr lang="pt-BR" b="1" i="1" dirty="0"/>
              <a:t> l</a:t>
            </a:r>
            <a:r>
              <a:rPr lang="pt-BR" b="1" dirty="0"/>
              <a:t> x </a:t>
            </a:r>
            <a:r>
              <a:rPr lang="pt-BR" b="1" i="1" dirty="0" smtClean="0"/>
              <a:t>h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226916" y="3101798"/>
            <a:ext cx="2865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400" dirty="0" smtClean="0"/>
              <a:t>1)Sont </a:t>
            </a:r>
            <a:r>
              <a:rPr lang="fr-FR" sz="2400" dirty="0"/>
              <a:t>volume </a:t>
            </a:r>
            <a:r>
              <a:rPr lang="fr-FR" sz="2400" dirty="0" smtClean="0"/>
              <a:t>est :</a:t>
            </a:r>
            <a:endParaRPr lang="fr-FR" sz="2400" dirty="0"/>
          </a:p>
        </p:txBody>
      </p:sp>
      <p:pic>
        <p:nvPicPr>
          <p:cNvPr id="121860" name="Picture 4" descr="le parallèlépipède rect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833447"/>
            <a:ext cx="4038600" cy="170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970676"/>
              </p:ext>
            </p:extLst>
          </p:nvPr>
        </p:nvGraphicFramePr>
        <p:xfrm>
          <a:off x="7508875" y="1799875"/>
          <a:ext cx="441325" cy="370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09" name="Equation" r:id="rId4" imgW="152280" imgH="126720" progId="Equation.DSMT4">
                  <p:embed/>
                </p:oleObj>
              </mc:Choice>
              <mc:Fallback>
                <p:oleObj name="Equation" r:id="rId4" imgW="152280" imgH="126720" progId="Equation.DSMT4">
                  <p:embed/>
                  <p:pic>
                    <p:nvPicPr>
                      <p:cNvPr id="0" name="Obje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75" y="1799875"/>
                        <a:ext cx="441325" cy="370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cteur droit avec flèche 11"/>
          <p:cNvCxnSpPr/>
          <p:nvPr/>
        </p:nvCxnSpPr>
        <p:spPr>
          <a:xfrm>
            <a:off x="7861300" y="1512330"/>
            <a:ext cx="0" cy="945992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8051800" y="833447"/>
            <a:ext cx="990600" cy="472996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309995"/>
              </p:ext>
            </p:extLst>
          </p:nvPr>
        </p:nvGraphicFramePr>
        <p:xfrm>
          <a:off x="709959" y="1422716"/>
          <a:ext cx="19208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0" name="Equation" r:id="rId6" imgW="927000" imgH="203040" progId="Equation.DSMT4">
                  <p:embed/>
                </p:oleObj>
              </mc:Choice>
              <mc:Fallback>
                <p:oleObj name="Equation" r:id="rId6" imgW="927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59" y="1422716"/>
                        <a:ext cx="19208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Imag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6600">
            <a:off x="8091033" y="650582"/>
            <a:ext cx="731460" cy="365730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flipH="1">
            <a:off x="9218610" y="913537"/>
            <a:ext cx="2260627" cy="566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600" y="487524"/>
            <a:ext cx="1021862" cy="37182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11963" y="1435386"/>
            <a:ext cx="3876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prstClr val="black"/>
                </a:solidFill>
              </a:rPr>
              <a:t>avec </a:t>
            </a:r>
            <a:r>
              <a:rPr lang="fr-FR" sz="2000" b="1" dirty="0">
                <a:solidFill>
                  <a:prstClr val="black"/>
                </a:solidFill>
              </a:rPr>
              <a:t>x </a:t>
            </a:r>
            <a:r>
              <a:rPr lang="fr-FR" sz="2000" dirty="0">
                <a:solidFill>
                  <a:prstClr val="black"/>
                </a:solidFill>
              </a:rPr>
              <a:t>réel strictement positif. </a:t>
            </a:r>
            <a:endParaRPr lang="fr-FR" dirty="0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68997"/>
              </p:ext>
            </p:extLst>
          </p:nvPr>
        </p:nvGraphicFramePr>
        <p:xfrm>
          <a:off x="2502018" y="2247853"/>
          <a:ext cx="2497239" cy="447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1" name="Equation" r:id="rId10" imgW="1447560" imgH="228600" progId="Equation.DSMT4">
                  <p:embed/>
                </p:oleObj>
              </mc:Choice>
              <mc:Fallback>
                <p:oleObj name="Equation" r:id="rId10" imgW="1447560" imgH="228600" progId="Equation.DSMT4">
                  <p:embed/>
                  <p:pic>
                    <p:nvPicPr>
                      <p:cNvPr id="0" name="Obje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018" y="2247853"/>
                        <a:ext cx="2497239" cy="447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11013"/>
              </p:ext>
            </p:extLst>
          </p:nvPr>
        </p:nvGraphicFramePr>
        <p:xfrm>
          <a:off x="1302303" y="1835496"/>
          <a:ext cx="714688" cy="399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2" name="Equation" r:id="rId12" imgW="368280" imgH="203040" progId="Equation.DSMT4">
                  <p:embed/>
                </p:oleObj>
              </mc:Choice>
              <mc:Fallback>
                <p:oleObj name="Equation" r:id="rId12" imgW="368280" imgH="203040" progId="Equation.DSMT4">
                  <p:embed/>
                  <p:pic>
                    <p:nvPicPr>
                      <p:cNvPr id="0" name="Obje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303" y="1835496"/>
                        <a:ext cx="714688" cy="399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71415"/>
              </p:ext>
            </p:extLst>
          </p:nvPr>
        </p:nvGraphicFramePr>
        <p:xfrm>
          <a:off x="1894003" y="2703105"/>
          <a:ext cx="717530" cy="42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3" name="Equation" r:id="rId14" imgW="342720" imgH="203040" progId="Equation.DSMT4">
                  <p:embed/>
                </p:oleObj>
              </mc:Choice>
              <mc:Fallback>
                <p:oleObj name="Equation" r:id="rId14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003" y="2703105"/>
                        <a:ext cx="717530" cy="429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562934" y="3083402"/>
            <a:ext cx="1663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 smtClean="0"/>
              <a:t>Correction </a:t>
            </a:r>
            <a:r>
              <a:rPr lang="fr-FR" b="1" i="1" dirty="0" smtClean="0"/>
              <a:t>:</a:t>
            </a:r>
            <a:endParaRPr lang="fr-FR" sz="1600" dirty="0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384159"/>
              </p:ext>
            </p:extLst>
          </p:nvPr>
        </p:nvGraphicFramePr>
        <p:xfrm>
          <a:off x="4746131" y="3124282"/>
          <a:ext cx="2815297" cy="468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4" name="Equation" r:id="rId16" imgW="1536480" imgH="253800" progId="Equation.DSMT4">
                  <p:embed/>
                </p:oleObj>
              </mc:Choice>
              <mc:Fallback>
                <p:oleObj name="Equation" r:id="rId16" imgW="1536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131" y="3124282"/>
                        <a:ext cx="2815297" cy="468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999848"/>
              </p:ext>
            </p:extLst>
          </p:nvPr>
        </p:nvGraphicFramePr>
        <p:xfrm>
          <a:off x="669667" y="5007436"/>
          <a:ext cx="5524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5" name="Equation" r:id="rId18" imgW="266400" imgH="203040" progId="Equation.DSMT4">
                  <p:embed/>
                </p:oleObj>
              </mc:Choice>
              <mc:Fallback>
                <p:oleObj name="Equation" r:id="rId18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67" y="5007436"/>
                        <a:ext cx="5524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7692"/>
              </p:ext>
            </p:extLst>
          </p:nvPr>
        </p:nvGraphicFramePr>
        <p:xfrm>
          <a:off x="634291" y="3535336"/>
          <a:ext cx="3116347" cy="482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6" name="Equation" r:id="rId20" imgW="1650960" imgH="253800" progId="Equation.DSMT4">
                  <p:embed/>
                </p:oleObj>
              </mc:Choice>
              <mc:Fallback>
                <p:oleObj name="Equation" r:id="rId20" imgW="1650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91" y="3535336"/>
                        <a:ext cx="3116347" cy="482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258040"/>
              </p:ext>
            </p:extLst>
          </p:nvPr>
        </p:nvGraphicFramePr>
        <p:xfrm>
          <a:off x="3878143" y="3535336"/>
          <a:ext cx="2652126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7" name="Equation" r:id="rId22" imgW="1485720" imgH="279360" progId="Equation.DSMT4">
                  <p:embed/>
                </p:oleObj>
              </mc:Choice>
              <mc:Fallback>
                <p:oleObj name="Equation" r:id="rId22" imgW="1485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143" y="3535336"/>
                        <a:ext cx="2652126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38815"/>
              </p:ext>
            </p:extLst>
          </p:nvPr>
        </p:nvGraphicFramePr>
        <p:xfrm>
          <a:off x="6536302" y="3535336"/>
          <a:ext cx="23288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8" name="Equation" r:id="rId24" imgW="1180800" imgH="279360" progId="Equation.DSMT4">
                  <p:embed/>
                </p:oleObj>
              </mc:Choice>
              <mc:Fallback>
                <p:oleObj name="Equation" r:id="rId24" imgW="1180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6302" y="3535336"/>
                        <a:ext cx="23288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73096"/>
              </p:ext>
            </p:extLst>
          </p:nvPr>
        </p:nvGraphicFramePr>
        <p:xfrm>
          <a:off x="8865165" y="3554193"/>
          <a:ext cx="2203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19" name="Equation" r:id="rId26" imgW="1117440" imgH="228600" progId="Equation.DSMT4">
                  <p:embed/>
                </p:oleObj>
              </mc:Choice>
              <mc:Fallback>
                <p:oleObj name="Equation" r:id="rId26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5165" y="3554193"/>
                        <a:ext cx="22034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564701" y="4067272"/>
            <a:ext cx="100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L’expression :   </a:t>
            </a:r>
            <a:r>
              <a:rPr lang="fr-FR" sz="2400" dirty="0" smtClean="0"/>
              <a:t>                                       est </a:t>
            </a:r>
            <a:r>
              <a:rPr lang="fr-FR" sz="2400" dirty="0"/>
              <a:t>appelée polynôme de degré 3 on note </a:t>
            </a:r>
            <a:r>
              <a:rPr lang="fr-FR" sz="2400" dirty="0" smtClean="0"/>
              <a:t>:</a:t>
            </a:r>
            <a:endParaRPr lang="fr-FR" sz="2400" dirty="0"/>
          </a:p>
        </p:txBody>
      </p:sp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542125"/>
              </p:ext>
            </p:extLst>
          </p:nvPr>
        </p:nvGraphicFramePr>
        <p:xfrm>
          <a:off x="2365761" y="4067272"/>
          <a:ext cx="2769754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0" name="Equation" r:id="rId28" imgW="1650960" imgH="228600" progId="Equation.DSMT4">
                  <p:embed/>
                </p:oleObj>
              </mc:Choice>
              <mc:Fallback>
                <p:oleObj name="Equation" r:id="rId28" imgW="1650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761" y="4067272"/>
                        <a:ext cx="2769754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30799"/>
              </p:ext>
            </p:extLst>
          </p:nvPr>
        </p:nvGraphicFramePr>
        <p:xfrm>
          <a:off x="10572432" y="4169333"/>
          <a:ext cx="11318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1" name="Equation" r:id="rId30" imgW="622080" imgH="203040" progId="Equation.DSMT4">
                  <p:embed/>
                </p:oleObj>
              </mc:Choice>
              <mc:Fallback>
                <p:oleObj name="Equation" r:id="rId30" imgW="622080" imgH="2030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432" y="4169333"/>
                        <a:ext cx="1131888" cy="350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562934" y="4528936"/>
            <a:ext cx="7346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Les réels 1, 8, 15,0 sont appelés coefficients du polynôme</a:t>
            </a:r>
          </a:p>
        </p:txBody>
      </p:sp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409280"/>
              </p:ext>
            </p:extLst>
          </p:nvPr>
        </p:nvGraphicFramePr>
        <p:xfrm>
          <a:off x="8013269" y="4587602"/>
          <a:ext cx="726003" cy="4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2" name="Equation" r:id="rId32" imgW="368280" imgH="203040" progId="Equation.DSMT4">
                  <p:embed/>
                </p:oleObj>
              </mc:Choice>
              <mc:Fallback>
                <p:oleObj name="Equation" r:id="rId32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3269" y="4587602"/>
                        <a:ext cx="726003" cy="40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1273384" y="5007436"/>
            <a:ext cx="5925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 </a:t>
            </a:r>
            <a:r>
              <a:rPr lang="fr-FR" sz="2400" dirty="0" smtClean="0"/>
              <a:t>est </a:t>
            </a:r>
            <a:r>
              <a:rPr lang="fr-FR" sz="2400" dirty="0"/>
              <a:t>un monôme de degré 2 et de coefficient 8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23310" y="5469100"/>
            <a:ext cx="6238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 </a:t>
            </a:r>
            <a:r>
              <a:rPr lang="fr-FR" sz="2400" dirty="0" smtClean="0"/>
              <a:t>est </a:t>
            </a:r>
            <a:r>
              <a:rPr lang="fr-FR" sz="2400" dirty="0"/>
              <a:t>un monôme, de degré </a:t>
            </a:r>
            <a:r>
              <a:rPr lang="fr-FR" sz="2400" dirty="0" smtClean="0"/>
              <a:t>1 </a:t>
            </a:r>
            <a:r>
              <a:rPr lang="fr-FR" sz="2400" dirty="0"/>
              <a:t>et de coefficient </a:t>
            </a:r>
            <a:r>
              <a:rPr lang="fr-FR" sz="2400" dirty="0" smtClean="0"/>
              <a:t>15.</a:t>
            </a:r>
            <a:endParaRPr lang="fr-FR" sz="2400" dirty="0"/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199886"/>
              </p:ext>
            </p:extLst>
          </p:nvPr>
        </p:nvGraphicFramePr>
        <p:xfrm>
          <a:off x="669925" y="5486400"/>
          <a:ext cx="65563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3" name="Equation" r:id="rId34" imgW="317160" imgH="203040" progId="Equation.DSMT4">
                  <p:embed/>
                </p:oleObj>
              </mc:Choice>
              <mc:Fallback>
                <p:oleObj name="Equation" r:id="rId34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5486400"/>
                        <a:ext cx="65563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723170" y="5927388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/>
              <a:t>2)</a:t>
            </a:r>
            <a:endParaRPr lang="fr-FR" sz="2000" dirty="0"/>
          </a:p>
        </p:txBody>
      </p:sp>
      <p:graphicFrame>
        <p:nvGraphicFramePr>
          <p:cNvPr id="71" name="Obje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609273"/>
              </p:ext>
            </p:extLst>
          </p:nvPr>
        </p:nvGraphicFramePr>
        <p:xfrm>
          <a:off x="1877932" y="5930765"/>
          <a:ext cx="2497239" cy="447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4" name="Equation" r:id="rId36" imgW="1447560" imgH="228600" progId="Equation.DSMT4">
                  <p:embed/>
                </p:oleObj>
              </mc:Choice>
              <mc:Fallback>
                <p:oleObj name="Equation" r:id="rId36" imgW="1447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7932" y="5930765"/>
                        <a:ext cx="2497239" cy="447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1096990" y="5939530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On a: </a:t>
            </a:r>
            <a:endParaRPr lang="fr-FR" sz="2000" dirty="0"/>
          </a:p>
        </p:txBody>
      </p:sp>
      <p:sp>
        <p:nvSpPr>
          <p:cNvPr id="73" name="Rectangle 72"/>
          <p:cNvSpPr/>
          <p:nvPr/>
        </p:nvSpPr>
        <p:spPr>
          <a:xfrm>
            <a:off x="4442369" y="5925876"/>
            <a:ext cx="84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Donc: </a:t>
            </a:r>
            <a:endParaRPr lang="fr-FR" sz="2000" dirty="0"/>
          </a:p>
        </p:txBody>
      </p:sp>
      <p:graphicFrame>
        <p:nvGraphicFramePr>
          <p:cNvPr id="74" name="Obje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146793"/>
              </p:ext>
            </p:extLst>
          </p:nvPr>
        </p:nvGraphicFramePr>
        <p:xfrm>
          <a:off x="5249844" y="5915747"/>
          <a:ext cx="24765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5" name="Equation" r:id="rId38" imgW="1434960" imgH="228600" progId="Equation.DSMT4">
                  <p:embed/>
                </p:oleObj>
              </mc:Choice>
              <mc:Fallback>
                <p:oleObj name="Equation" r:id="rId38" imgW="1434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844" y="5915747"/>
                        <a:ext cx="24765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298147"/>
              </p:ext>
            </p:extLst>
          </p:nvPr>
        </p:nvGraphicFramePr>
        <p:xfrm>
          <a:off x="7852068" y="5952100"/>
          <a:ext cx="11842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6" name="Equation" r:id="rId40" imgW="685800" imgH="177480" progId="Equation.DSMT4">
                  <p:embed/>
                </p:oleObj>
              </mc:Choice>
              <mc:Fallback>
                <p:oleObj name="Equation" r:id="rId40" imgW="685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2068" y="5952100"/>
                        <a:ext cx="11842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473234"/>
              </p:ext>
            </p:extLst>
          </p:nvPr>
        </p:nvGraphicFramePr>
        <p:xfrm>
          <a:off x="9042400" y="5954300"/>
          <a:ext cx="5492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7" name="Equation" r:id="rId42" imgW="317160" imgH="164880" progId="Equation.DSMT4">
                  <p:embed/>
                </p:oleObj>
              </mc:Choice>
              <mc:Fallback>
                <p:oleObj name="Equation" r:id="rId42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2400" y="5954300"/>
                        <a:ext cx="549275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56" name="Rectangle 121855"/>
          <p:cNvSpPr/>
          <p:nvPr/>
        </p:nvSpPr>
        <p:spPr>
          <a:xfrm>
            <a:off x="3450564" y="6339640"/>
            <a:ext cx="6815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C’est le </a:t>
            </a:r>
            <a:r>
              <a:rPr lang="fr-FR" b="1" dirty="0"/>
              <a:t>volume </a:t>
            </a:r>
            <a:r>
              <a:rPr lang="fr-FR" b="1" dirty="0" smtClean="0"/>
              <a:t>du parallélépipède</a:t>
            </a:r>
            <a:r>
              <a:rPr lang="fr-FR" b="1" dirty="0"/>
              <a:t> dont les </a:t>
            </a:r>
            <a:r>
              <a:rPr lang="fr-FR" b="1" dirty="0" smtClean="0"/>
              <a:t>dimensions sont </a:t>
            </a:r>
            <a:r>
              <a:rPr lang="fr-FR" b="1" dirty="0"/>
              <a:t> </a:t>
            </a:r>
            <a:r>
              <a:rPr lang="fr-FR" b="1" dirty="0" smtClean="0"/>
              <a:t>:1 ; 4  ; 6 </a:t>
            </a:r>
            <a:endParaRPr lang="fr-FR" b="1" dirty="0"/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0" y="6430214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6350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8" grpId="0"/>
      <p:bldP spid="51" grpId="0"/>
      <p:bldP spid="57" grpId="0"/>
      <p:bldP spid="61" grpId="0"/>
      <p:bldP spid="62" grpId="0"/>
      <p:bldP spid="63" grpId="0"/>
      <p:bldP spid="73" grpId="0"/>
      <p:bldP spid="1218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3352800" y="533400"/>
            <a:ext cx="5486400" cy="1054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6000" b="1" kern="10" spc="1201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Comic Sans MS"/>
              </a:rPr>
              <a:t>Un monôme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25600" y="1915181"/>
            <a:ext cx="894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b="1" dirty="0"/>
              <a:t>C’est une expression de la forme</a:t>
            </a:r>
            <a:endParaRPr lang="fr-FR" altLang="fr-FR" b="1" i="1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283200" y="2438401"/>
            <a:ext cx="12747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4800" b="1" i="1" dirty="0" err="1">
                <a:solidFill>
                  <a:srgbClr val="F03FFF"/>
                </a:solidFill>
              </a:rPr>
              <a:t>a</a:t>
            </a:r>
            <a:r>
              <a:rPr lang="fr-FR" altLang="fr-FR" sz="4800" b="1" i="1" dirty="0" err="1">
                <a:solidFill>
                  <a:schemeClr val="folHlink"/>
                </a:solidFill>
              </a:rPr>
              <a:t>x</a:t>
            </a:r>
            <a:r>
              <a:rPr lang="fr-FR" altLang="fr-FR" sz="4800" b="1" i="1" baseline="30000" dirty="0" err="1">
                <a:solidFill>
                  <a:srgbClr val="FF0000"/>
                </a:solidFill>
              </a:rPr>
              <a:t>n</a:t>
            </a:r>
            <a:endParaRPr lang="fr-FR" altLang="fr-FR" sz="4800" b="1" i="1" baseline="30000" dirty="0">
              <a:solidFill>
                <a:srgbClr val="FF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28700" y="3294800"/>
            <a:ext cx="518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b="1" dirty="0">
                <a:solidFill>
                  <a:srgbClr val="F03FFF"/>
                </a:solidFill>
              </a:rPr>
              <a:t>Coefficient</a:t>
            </a:r>
            <a:r>
              <a:rPr lang="fr-FR" altLang="fr-FR" b="1" dirty="0">
                <a:solidFill>
                  <a:srgbClr val="FF0D20"/>
                </a:solidFill>
              </a:rPr>
              <a:t> </a:t>
            </a:r>
            <a:endParaRPr lang="fr-FR" altLang="fr-FR" sz="2400" b="1" dirty="0">
              <a:solidFill>
                <a:srgbClr val="FF0D20"/>
              </a:solidFill>
              <a:latin typeface="Times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70462" y="3440848"/>
            <a:ext cx="243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b="1" dirty="0">
                <a:solidFill>
                  <a:schemeClr val="folHlink"/>
                </a:solidFill>
              </a:rPr>
              <a:t>Variable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191500" y="3320201"/>
            <a:ext cx="345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b="1" dirty="0">
                <a:solidFill>
                  <a:srgbClr val="FF0000"/>
                </a:solidFill>
              </a:rPr>
              <a:t>Exposant</a:t>
            </a: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3136900" y="4267200"/>
            <a:ext cx="5486400" cy="1054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6000" b="1" kern="10" spc="1201" dirty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Comic Sans MS"/>
              </a:rPr>
              <a:t>Un </a:t>
            </a:r>
            <a:r>
              <a:rPr lang="fr-FR" sz="6000" b="1" kern="10" spc="1201" dirty="0" smtClean="0">
                <a:solidFill>
                  <a:srgbClr val="0070C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Comic Sans MS"/>
              </a:rPr>
              <a:t>po</a:t>
            </a:r>
            <a:r>
              <a:rPr lang="fr-FR" sz="6000" b="1" kern="10" spc="120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Comic Sans MS"/>
              </a:rPr>
              <a:t>ly</a:t>
            </a:r>
            <a:r>
              <a:rPr lang="fr-FR" sz="6000" b="1" kern="10" spc="1201" dirty="0" smtClean="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/>
                  </a:outerShdw>
                </a:effectLst>
                <a:latin typeface="Comic Sans MS"/>
              </a:rPr>
              <a:t>monôme</a:t>
            </a:r>
            <a:endParaRPr lang="fr-FR" sz="6000" b="1" kern="10" spc="1201" dirty="0"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/>
                </a:outerShdw>
              </a:effectLst>
              <a:latin typeface="Comic Sans M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739900" y="5245152"/>
            <a:ext cx="894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b="1" dirty="0" smtClean="0"/>
              <a:t>Somme de monômes </a:t>
            </a:r>
            <a:endParaRPr lang="fr-FR" altLang="fr-FR" b="1" i="1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3352800" y="3000375"/>
            <a:ext cx="1930400" cy="442913"/>
          </a:xfrm>
          <a:prstGeom prst="straightConnector1">
            <a:avLst/>
          </a:prstGeom>
          <a:ln w="57150">
            <a:solidFill>
              <a:srgbClr val="C640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880100" y="3098744"/>
            <a:ext cx="0" cy="44291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endCxn id="9224" idx="1"/>
          </p:cNvCxnSpPr>
          <p:nvPr/>
        </p:nvCxnSpPr>
        <p:spPr>
          <a:xfrm>
            <a:off x="6299200" y="2853899"/>
            <a:ext cx="1892300" cy="727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500389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  <p:bldP spid="9224" grpId="0"/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934" y="211772"/>
            <a:ext cx="7596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I) </a:t>
            </a:r>
            <a:r>
              <a:rPr lang="fr-FR" sz="2400" b="1" dirty="0" smtClean="0">
                <a:solidFill>
                  <a:srgbClr val="FF0000"/>
                </a:solidFill>
              </a:rPr>
              <a:t>Définitions </a:t>
            </a:r>
            <a:r>
              <a:rPr lang="fr-FR" sz="2400" b="1" i="1" dirty="0" smtClean="0">
                <a:solidFill>
                  <a:srgbClr val="FF0000"/>
                </a:solidFill>
              </a:rPr>
              <a:t>et </a:t>
            </a:r>
            <a:r>
              <a:rPr lang="fr-FR" sz="2400" b="1" i="1" dirty="0">
                <a:solidFill>
                  <a:srgbClr val="FF0000"/>
                </a:solidFill>
              </a:rPr>
              <a:t>Vocabulaire</a:t>
            </a:r>
            <a:r>
              <a:rPr lang="fr-FR" sz="2400" b="1" dirty="0">
                <a:solidFill>
                  <a:srgbClr val="FF0000"/>
                </a:solidFill>
              </a:rPr>
              <a:t> s </a:t>
            </a:r>
            <a:r>
              <a:rPr lang="fr-FR" sz="2400" b="1" i="1" dirty="0">
                <a:solidFill>
                  <a:srgbClr val="FF0000"/>
                </a:solidFill>
              </a:rPr>
              <a:t>et Remarques  et exemples :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934" y="571837"/>
            <a:ext cx="3279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rgbClr val="00B050"/>
                </a:solidFill>
              </a:rPr>
              <a:t>1) Exemples et Vocabulaires :</a:t>
            </a:r>
            <a:endParaRPr lang="fr-FR" sz="1400" dirty="0">
              <a:solidFill>
                <a:srgbClr val="00B050"/>
              </a:solidFill>
            </a:endParaRPr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976851"/>
              </p:ext>
            </p:extLst>
          </p:nvPr>
        </p:nvGraphicFramePr>
        <p:xfrm>
          <a:off x="751101" y="2099525"/>
          <a:ext cx="5524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3" name="Equation" r:id="rId3" imgW="266400" imgH="203040" progId="Equation.DSMT4">
                  <p:embed/>
                </p:oleObj>
              </mc:Choice>
              <mc:Fallback>
                <p:oleObj name="Equation" r:id="rId3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101" y="2099525"/>
                        <a:ext cx="5524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4100818" y="965536"/>
            <a:ext cx="7909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Est un </a:t>
            </a:r>
            <a:r>
              <a:rPr lang="fr-FR" sz="2000" dirty="0"/>
              <a:t>polynôme de degré </a:t>
            </a:r>
            <a:r>
              <a:rPr lang="fr-FR" sz="2000" dirty="0" smtClean="0">
                <a:solidFill>
                  <a:srgbClr val="FF0000"/>
                </a:solidFill>
              </a:rPr>
              <a:t>4</a:t>
            </a:r>
            <a:r>
              <a:rPr lang="fr-FR" sz="2000" dirty="0"/>
              <a:t> ordonné suivant les puissances décroissantes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653506" y="1747364"/>
            <a:ext cx="6501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Les réels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fr-FR" sz="2000" b="1" dirty="0" smtClean="0"/>
              <a:t>,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fr-FR" sz="2000" b="1" dirty="0" smtClean="0"/>
              <a:t>, 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-7 </a:t>
            </a:r>
            <a:r>
              <a:rPr lang="fr-FR" sz="2000" dirty="0" smtClean="0"/>
              <a:t>,         sont </a:t>
            </a:r>
            <a:r>
              <a:rPr lang="fr-FR" sz="2000" dirty="0"/>
              <a:t>appelés coefficients du polynôme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15982" y="2147474"/>
            <a:ext cx="498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 </a:t>
            </a:r>
            <a:r>
              <a:rPr lang="fr-FR" sz="2000" dirty="0" smtClean="0"/>
              <a:t>est </a:t>
            </a:r>
            <a:r>
              <a:rPr lang="fr-FR" sz="2000" dirty="0"/>
              <a:t>un monôme de degré </a:t>
            </a:r>
            <a:r>
              <a:rPr lang="fr-FR" sz="2000" dirty="0" smtClean="0">
                <a:solidFill>
                  <a:srgbClr val="FF0000"/>
                </a:solidFill>
              </a:rPr>
              <a:t>4</a:t>
            </a:r>
            <a:r>
              <a:rPr lang="fr-FR" sz="2000" dirty="0" smtClean="0"/>
              <a:t> </a:t>
            </a:r>
            <a:r>
              <a:rPr lang="fr-FR" sz="2000" dirty="0"/>
              <a:t>et de coefficient </a:t>
            </a:r>
            <a:r>
              <a:rPr lang="fr-FR" sz="2000" b="1" dirty="0" smtClean="0">
                <a:solidFill>
                  <a:schemeClr val="accent1"/>
                </a:solidFill>
              </a:rPr>
              <a:t>3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3506" y="996314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a)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4100818" y="3418509"/>
            <a:ext cx="718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Car : </a:t>
            </a:r>
            <a:endParaRPr lang="fr-FR" sz="2000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778924"/>
              </p:ext>
            </p:extLst>
          </p:nvPr>
        </p:nvGraphicFramePr>
        <p:xfrm>
          <a:off x="995798" y="996314"/>
          <a:ext cx="307657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4" name="Equation" r:id="rId5" imgW="1714320" imgH="266400" progId="Equation.DSMT4">
                  <p:embed/>
                </p:oleObj>
              </mc:Choice>
              <mc:Fallback>
                <p:oleObj name="Equation" r:id="rId5" imgW="1714320" imgH="26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798" y="996314"/>
                        <a:ext cx="3076575" cy="446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1056110" y="1347254"/>
            <a:ext cx="1119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dirty="0">
                <a:solidFill>
                  <a:prstClr val="black"/>
                </a:solidFill>
              </a:rPr>
              <a:t>on note :</a:t>
            </a: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378833"/>
              </p:ext>
            </p:extLst>
          </p:nvPr>
        </p:nvGraphicFramePr>
        <p:xfrm>
          <a:off x="2175775" y="1396527"/>
          <a:ext cx="11541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5" name="Equation" r:id="rId7" imgW="634680" imgH="203040" progId="Equation.DSMT4">
                  <p:embed/>
                </p:oleObj>
              </mc:Choice>
              <mc:Fallback>
                <p:oleObj name="Equation" r:id="rId7" imgW="634680" imgH="203040" progId="Equation.DSMT4">
                  <p:embed/>
                  <p:pic>
                    <p:nvPicPr>
                      <p:cNvPr id="0" name="Obje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775" y="1396527"/>
                        <a:ext cx="11541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831510"/>
              </p:ext>
            </p:extLst>
          </p:nvPr>
        </p:nvGraphicFramePr>
        <p:xfrm>
          <a:off x="2603500" y="1784237"/>
          <a:ext cx="326364" cy="32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6" name="Equation" r:id="rId9" imgW="228600" imgH="228600" progId="Equation.DSMT4">
                  <p:embed/>
                </p:oleObj>
              </mc:Choice>
              <mc:Fallback>
                <p:oleObj name="Equation" r:id="rId9" imgW="228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03500" y="1784237"/>
                        <a:ext cx="326364" cy="326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234324"/>
              </p:ext>
            </p:extLst>
          </p:nvPr>
        </p:nvGraphicFramePr>
        <p:xfrm>
          <a:off x="7070869" y="1724375"/>
          <a:ext cx="31686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7" name="Equation" r:id="rId11" imgW="1765080" imgH="266400" progId="Equation.DSMT4">
                  <p:embed/>
                </p:oleObj>
              </mc:Choice>
              <mc:Fallback>
                <p:oleObj name="Equation" r:id="rId11" imgW="1765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869" y="1724375"/>
                        <a:ext cx="3168650" cy="446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906645"/>
              </p:ext>
            </p:extLst>
          </p:nvPr>
        </p:nvGraphicFramePr>
        <p:xfrm>
          <a:off x="701246" y="2551317"/>
          <a:ext cx="4984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8" name="Equation" r:id="rId13" imgW="241200" imgH="190440" progId="Equation.DSMT4">
                  <p:embed/>
                </p:oleObj>
              </mc:Choice>
              <mc:Fallback>
                <p:oleObj name="Equation" r:id="rId13" imgW="241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246" y="2551317"/>
                        <a:ext cx="4984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1180291" y="2575806"/>
            <a:ext cx="498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 </a:t>
            </a:r>
            <a:r>
              <a:rPr lang="fr-FR" sz="2000" dirty="0" smtClean="0"/>
              <a:t>est </a:t>
            </a:r>
            <a:r>
              <a:rPr lang="fr-FR" sz="2000" dirty="0"/>
              <a:t>un monôme de degré </a:t>
            </a:r>
            <a:r>
              <a:rPr lang="fr-FR" sz="2000" dirty="0" smtClean="0">
                <a:solidFill>
                  <a:srgbClr val="FF0000"/>
                </a:solidFill>
              </a:rPr>
              <a:t>3</a:t>
            </a:r>
            <a:r>
              <a:rPr lang="fr-FR" sz="2000" dirty="0" smtClean="0"/>
              <a:t> </a:t>
            </a:r>
            <a:r>
              <a:rPr lang="fr-FR" sz="2000" dirty="0"/>
              <a:t>et de coefficient </a:t>
            </a:r>
            <a:r>
              <a:rPr lang="fr-FR" sz="2000" b="1" dirty="0" smtClean="0">
                <a:solidFill>
                  <a:schemeClr val="accent1"/>
                </a:solidFill>
              </a:rPr>
              <a:t>1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07558"/>
              </p:ext>
            </p:extLst>
          </p:nvPr>
        </p:nvGraphicFramePr>
        <p:xfrm>
          <a:off x="562934" y="2936875"/>
          <a:ext cx="7096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89" name="Equation" r:id="rId15" imgW="342720" imgH="203040" progId="Equation.DSMT4">
                  <p:embed/>
                </p:oleObj>
              </mc:Choice>
              <mc:Fallback>
                <p:oleObj name="Equation" r:id="rId15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34" y="2936875"/>
                        <a:ext cx="7096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1199721" y="3014987"/>
            <a:ext cx="5058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 </a:t>
            </a:r>
            <a:r>
              <a:rPr lang="fr-FR" sz="2000" dirty="0" smtClean="0"/>
              <a:t>est </a:t>
            </a:r>
            <a:r>
              <a:rPr lang="fr-FR" sz="2000" dirty="0"/>
              <a:t>un monôme de degré </a:t>
            </a:r>
            <a:r>
              <a:rPr lang="fr-FR" sz="2000" dirty="0" smtClean="0">
                <a:solidFill>
                  <a:srgbClr val="FF0000"/>
                </a:solidFill>
              </a:rPr>
              <a:t>1</a:t>
            </a:r>
            <a:r>
              <a:rPr lang="fr-FR" sz="2000" dirty="0" smtClean="0"/>
              <a:t> </a:t>
            </a:r>
            <a:r>
              <a:rPr lang="fr-FR" sz="2000" dirty="0"/>
              <a:t>et de coefficient </a:t>
            </a:r>
            <a:r>
              <a:rPr lang="fr-FR" sz="2000" b="1" dirty="0" smtClean="0">
                <a:solidFill>
                  <a:schemeClr val="accent1"/>
                </a:solidFill>
              </a:rPr>
              <a:t>-7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506140"/>
              </p:ext>
            </p:extLst>
          </p:nvPr>
        </p:nvGraphicFramePr>
        <p:xfrm>
          <a:off x="722910" y="3380810"/>
          <a:ext cx="404813" cy="40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0" name="Equation" r:id="rId17" imgW="228600" imgH="228600" progId="Equation.DSMT4">
                  <p:embed/>
                </p:oleObj>
              </mc:Choice>
              <mc:Fallback>
                <p:oleObj name="Equation" r:id="rId17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10" y="3380810"/>
                        <a:ext cx="404813" cy="40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/>
          <p:cNvSpPr/>
          <p:nvPr/>
        </p:nvSpPr>
        <p:spPr>
          <a:xfrm>
            <a:off x="1115982" y="3410981"/>
            <a:ext cx="30461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 </a:t>
            </a:r>
            <a:r>
              <a:rPr lang="fr-FR" sz="2000" dirty="0" smtClean="0"/>
              <a:t>est </a:t>
            </a:r>
            <a:r>
              <a:rPr lang="fr-FR" sz="2000" dirty="0"/>
              <a:t>un monôme de degré </a:t>
            </a:r>
            <a:r>
              <a:rPr lang="fr-FR" sz="2000" dirty="0" smtClean="0">
                <a:solidFill>
                  <a:srgbClr val="FF0000"/>
                </a:solidFill>
              </a:rPr>
              <a:t>0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74298"/>
              </p:ext>
            </p:extLst>
          </p:nvPr>
        </p:nvGraphicFramePr>
        <p:xfrm>
          <a:off x="4781184" y="3421654"/>
          <a:ext cx="1232339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1" name="Equation" r:id="rId19" imgW="711000" imgH="228600" progId="Equation.DSMT4">
                  <p:embed/>
                </p:oleObj>
              </mc:Choice>
              <mc:Fallback>
                <p:oleObj name="Equation" r:id="rId19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184" y="3421654"/>
                        <a:ext cx="1232339" cy="4001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6094472" y="3385206"/>
            <a:ext cx="455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et </a:t>
            </a:r>
            <a:endParaRPr lang="fr-FR" sz="2000" dirty="0"/>
          </a:p>
        </p:txBody>
      </p:sp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206019"/>
              </p:ext>
            </p:extLst>
          </p:nvPr>
        </p:nvGraphicFramePr>
        <p:xfrm>
          <a:off x="6590900" y="3410981"/>
          <a:ext cx="7270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2" name="Equation" r:id="rId21" imgW="419040" imgH="190440" progId="Equation.DSMT4">
                  <p:embed/>
                </p:oleObj>
              </mc:Choice>
              <mc:Fallback>
                <p:oleObj name="Equation" r:id="rId21" imgW="419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0900" y="3410981"/>
                        <a:ext cx="727075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1337278" y="3860800"/>
            <a:ext cx="483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sans </a:t>
            </a:r>
            <a:r>
              <a:rPr lang="fr-FR" dirty="0"/>
              <a:t>la </a:t>
            </a:r>
            <a:r>
              <a:rPr lang="fr-FR" dirty="0" smtClean="0"/>
              <a:t>variable x) </a:t>
            </a:r>
            <a:r>
              <a:rPr lang="fr-FR" dirty="0"/>
              <a:t>est le terme constant (le terme </a:t>
            </a:r>
          </a:p>
        </p:txBody>
      </p: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32339"/>
              </p:ext>
            </p:extLst>
          </p:nvPr>
        </p:nvGraphicFramePr>
        <p:xfrm>
          <a:off x="775478" y="3773132"/>
          <a:ext cx="404813" cy="40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3" name="Equation" r:id="rId23" imgW="228600" imgH="228600" progId="Equation.DSMT4">
                  <p:embed/>
                </p:oleObj>
              </mc:Choice>
              <mc:Fallback>
                <p:oleObj name="Equation" r:id="rId23" imgW="228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78" y="3773132"/>
                        <a:ext cx="404813" cy="40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779057" y="5922496"/>
            <a:ext cx="972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fr-FR" sz="2000" b="1" i="1" dirty="0" smtClean="0"/>
              <a:t>b) </a:t>
            </a:r>
            <a:r>
              <a:rPr lang="fr-FR" altLang="fr-FR" sz="2000" dirty="0" smtClean="0">
                <a:latin typeface="Palatino Linotype"/>
              </a:rPr>
              <a:t>Un </a:t>
            </a:r>
            <a:r>
              <a:rPr lang="fr-FR" altLang="fr-FR" sz="2000" dirty="0">
                <a:latin typeface="Palatino Linotype"/>
              </a:rPr>
              <a:t>polynôme est une expression algébrique formée d’un seul monôme ou d’une somme de monômes (non-semblables)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2934" y="4248666"/>
            <a:ext cx="1671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rgbClr val="00B050"/>
                </a:solidFill>
              </a:rPr>
              <a:t>2)Remarque</a:t>
            </a:r>
            <a:r>
              <a:rPr lang="fr-FR" sz="2000" b="1" i="1" dirty="0">
                <a:solidFill>
                  <a:srgbClr val="00B050"/>
                </a:solidFill>
              </a:rPr>
              <a:t>: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112415" y="4262516"/>
            <a:ext cx="9089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monôme </a:t>
            </a:r>
            <a:r>
              <a:rPr lang="fr-FR" dirty="0" smtClean="0"/>
              <a:t>sont </a:t>
            </a:r>
            <a:r>
              <a:rPr lang="fr-FR" dirty="0"/>
              <a:t>semblables lorsqu’ils sont constitués des mêmes variables affectées des mêmes exposants.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228810" y="2147474"/>
            <a:ext cx="450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(on dit aussi c’est un terme du polynôme)</a:t>
            </a:r>
            <a:endParaRPr lang="fr-FR" sz="2000" b="1" dirty="0">
              <a:solidFill>
                <a:schemeClr val="accent1"/>
              </a:solidFill>
            </a:endParaRP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3396884" y="4973634"/>
            <a:ext cx="1547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fr-FR" sz="2000" b="1" dirty="0"/>
              <a:t>semblables</a:t>
            </a:r>
            <a:endParaRPr lang="fr-FR" altLang="fr-FR" sz="2000" b="1" dirty="0"/>
          </a:p>
        </p:txBody>
      </p:sp>
      <p:graphicFrame>
        <p:nvGraphicFramePr>
          <p:cNvPr id="78" name="Obje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448369"/>
              </p:ext>
            </p:extLst>
          </p:nvPr>
        </p:nvGraphicFramePr>
        <p:xfrm>
          <a:off x="840416" y="4961758"/>
          <a:ext cx="552450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4" name="Equation" r:id="rId24" imgW="266400" imgH="203040" progId="Equation.DSMT4">
                  <p:embed/>
                </p:oleObj>
              </mc:Choice>
              <mc:Fallback>
                <p:oleObj name="Equation" r:id="rId24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416" y="4961758"/>
                        <a:ext cx="552450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/>
          <p:cNvSpPr/>
          <p:nvPr/>
        </p:nvSpPr>
        <p:spPr>
          <a:xfrm>
            <a:off x="1457309" y="4973634"/>
            <a:ext cx="398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et</a:t>
            </a:r>
            <a:endParaRPr lang="fr-FR" sz="2000" dirty="0"/>
          </a:p>
        </p:txBody>
      </p:sp>
      <p:graphicFrame>
        <p:nvGraphicFramePr>
          <p:cNvPr id="80" name="Obje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877693"/>
              </p:ext>
            </p:extLst>
          </p:nvPr>
        </p:nvGraphicFramePr>
        <p:xfrm>
          <a:off x="1855431" y="4975252"/>
          <a:ext cx="763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5" name="Equation" r:id="rId26" imgW="368280" imgH="190440" progId="Equation.DSMT4">
                  <p:embed/>
                </p:oleObj>
              </mc:Choice>
              <mc:Fallback>
                <p:oleObj name="Equation" r:id="rId26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431" y="4975252"/>
                        <a:ext cx="7635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Line 9"/>
          <p:cNvSpPr>
            <a:spLocks noChangeShapeType="1"/>
          </p:cNvSpPr>
          <p:nvPr/>
        </p:nvSpPr>
        <p:spPr bwMode="auto">
          <a:xfrm>
            <a:off x="2641217" y="5173689"/>
            <a:ext cx="72428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8084492" y="4972666"/>
            <a:ext cx="1547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fr-FR" sz="2000" b="1" dirty="0"/>
              <a:t>semblables</a:t>
            </a:r>
            <a:endParaRPr lang="fr-FR" altLang="fr-FR" sz="2000" b="1" dirty="0"/>
          </a:p>
        </p:txBody>
      </p:sp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79554"/>
              </p:ext>
            </p:extLst>
          </p:nvPr>
        </p:nvGraphicFramePr>
        <p:xfrm>
          <a:off x="5491359" y="4973490"/>
          <a:ext cx="577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6" name="Equation" r:id="rId28" imgW="279360" imgH="190440" progId="Equation.DSMT4">
                  <p:embed/>
                </p:oleObj>
              </mc:Choice>
              <mc:Fallback>
                <p:oleObj name="Equation" r:id="rId28" imgW="2793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359" y="4973490"/>
                        <a:ext cx="5778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Rectangle 83"/>
          <p:cNvSpPr/>
          <p:nvPr/>
        </p:nvSpPr>
        <p:spPr>
          <a:xfrm>
            <a:off x="6008317" y="4972666"/>
            <a:ext cx="398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et</a:t>
            </a:r>
            <a:endParaRPr lang="fr-FR" sz="2000" dirty="0"/>
          </a:p>
        </p:txBody>
      </p:sp>
      <p:graphicFrame>
        <p:nvGraphicFramePr>
          <p:cNvPr id="85" name="Obje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366850"/>
              </p:ext>
            </p:extLst>
          </p:nvPr>
        </p:nvGraphicFramePr>
        <p:xfrm>
          <a:off x="6454038" y="4974284"/>
          <a:ext cx="7381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7" name="Equation" r:id="rId30" imgW="355320" imgH="190440" progId="Equation.DSMT4">
                  <p:embed/>
                </p:oleObj>
              </mc:Choice>
              <mc:Fallback>
                <p:oleObj name="Equation" r:id="rId30" imgW="355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038" y="4974284"/>
                        <a:ext cx="7381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Line 9"/>
          <p:cNvSpPr>
            <a:spLocks noChangeShapeType="1"/>
          </p:cNvSpPr>
          <p:nvPr/>
        </p:nvSpPr>
        <p:spPr bwMode="auto">
          <a:xfrm flipV="1">
            <a:off x="7192225" y="5162489"/>
            <a:ext cx="802621" cy="2046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7" name="Line 15"/>
          <p:cNvSpPr>
            <a:spLocks noChangeShapeType="1"/>
          </p:cNvSpPr>
          <p:nvPr/>
        </p:nvSpPr>
        <p:spPr bwMode="auto">
          <a:xfrm>
            <a:off x="8655193" y="4922697"/>
            <a:ext cx="533401" cy="500048"/>
          </a:xfrm>
          <a:prstGeom prst="line">
            <a:avLst/>
          </a:prstGeom>
          <a:noFill/>
          <a:ln w="50800">
            <a:solidFill>
              <a:srgbClr val="FF0D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8" name="Line 15"/>
          <p:cNvSpPr>
            <a:spLocks noChangeShapeType="1"/>
          </p:cNvSpPr>
          <p:nvPr/>
        </p:nvSpPr>
        <p:spPr bwMode="auto">
          <a:xfrm flipH="1">
            <a:off x="8655194" y="4922697"/>
            <a:ext cx="533399" cy="500049"/>
          </a:xfrm>
          <a:prstGeom prst="line">
            <a:avLst/>
          </a:prstGeom>
          <a:noFill/>
          <a:ln w="50800">
            <a:solidFill>
              <a:srgbClr val="FF0D2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2367108" y="5573271"/>
            <a:ext cx="476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/>
              <a:t>a)Un </a:t>
            </a:r>
            <a:r>
              <a:rPr lang="fr-FR" b="1" dirty="0" smtClean="0"/>
              <a:t>monôme</a:t>
            </a:r>
            <a:r>
              <a:rPr lang="fr-FR" dirty="0" smtClean="0"/>
              <a:t> </a:t>
            </a:r>
            <a:r>
              <a:rPr lang="fr-FR" altLang="fr-FR" dirty="0"/>
              <a:t>c’est une expression de la forme</a:t>
            </a:r>
            <a:r>
              <a:rPr lang="fr-FR" altLang="fr-FR" b="1" dirty="0" smtClean="0"/>
              <a:t>: </a:t>
            </a:r>
            <a:endParaRPr lang="fr-FR" altLang="fr-FR" b="1" i="1" dirty="0"/>
          </a:p>
        </p:txBody>
      </p:sp>
      <p:graphicFrame>
        <p:nvGraphicFramePr>
          <p:cNvPr id="89" name="Obje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306857"/>
              </p:ext>
            </p:extLst>
          </p:nvPr>
        </p:nvGraphicFramePr>
        <p:xfrm>
          <a:off x="7022192" y="5491753"/>
          <a:ext cx="66130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8" name="Equation" r:id="rId32" imgW="266400" imgH="203040" progId="Equation.DSMT4">
                  <p:embed/>
                </p:oleObj>
              </mc:Choice>
              <mc:Fallback>
                <p:oleObj name="Equation" r:id="rId32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2192" y="5491753"/>
                        <a:ext cx="66130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89565" y="5517093"/>
            <a:ext cx="1744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rgbClr val="00B050"/>
                </a:solidFill>
              </a:rPr>
              <a:t>3)Définitions  </a:t>
            </a:r>
            <a:r>
              <a:rPr lang="fr-FR" sz="2000" b="1" i="1" dirty="0">
                <a:solidFill>
                  <a:srgbClr val="00B050"/>
                </a:solidFill>
              </a:rPr>
              <a:t>: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717200" y="5579105"/>
            <a:ext cx="1500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a: Coefficient 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230593" y="5579105"/>
            <a:ext cx="1173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 smtClean="0"/>
              <a:t>x: variable</a:t>
            </a:r>
            <a:endParaRPr lang="fr-FR" dirty="0"/>
          </a:p>
        </p:txBody>
      </p:sp>
      <p:sp>
        <p:nvSpPr>
          <p:cNvPr id="91" name="Rectangle 90"/>
          <p:cNvSpPr/>
          <p:nvPr/>
        </p:nvSpPr>
        <p:spPr>
          <a:xfrm>
            <a:off x="10497845" y="5553164"/>
            <a:ext cx="14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dirty="0" smtClean="0">
                <a:solidFill>
                  <a:srgbClr val="FF0000"/>
                </a:solidFill>
              </a:rPr>
              <a:t>n: l’</a:t>
            </a:r>
            <a:r>
              <a:rPr lang="fr-FR" altLang="fr-FR" b="1" dirty="0" err="1" smtClean="0">
                <a:solidFill>
                  <a:srgbClr val="FF0000"/>
                </a:solidFill>
              </a:rPr>
              <a:t>éxposant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3421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  <p:bldP spid="57" grpId="0"/>
      <p:bldP spid="73" grpId="0"/>
      <p:bldP spid="14" grpId="0"/>
      <p:bldP spid="55" grpId="0"/>
      <p:bldP spid="59" grpId="0"/>
      <p:bldP spid="64" grpId="0"/>
      <p:bldP spid="67" grpId="0"/>
      <p:bldP spid="19" grpId="0"/>
      <p:bldP spid="21" grpId="0"/>
      <p:bldP spid="24" grpId="0"/>
      <p:bldP spid="28" grpId="0"/>
      <p:bldP spid="70" grpId="0"/>
      <p:bldP spid="77" grpId="0"/>
      <p:bldP spid="79" grpId="0"/>
      <p:bldP spid="81" grpId="0" animBg="1"/>
      <p:bldP spid="82" grpId="0"/>
      <p:bldP spid="84" grpId="0"/>
      <p:bldP spid="86" grpId="0" animBg="1"/>
      <p:bldP spid="87" grpId="0" animBg="1"/>
      <p:bldP spid="88" grpId="0" animBg="1"/>
      <p:bldP spid="30" grpId="0"/>
      <p:bldP spid="31" grpId="0"/>
      <p:bldP spid="32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30400" y="3475038"/>
            <a:ext cx="642982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6600" dirty="0"/>
              <a:t>3x</a:t>
            </a:r>
            <a:r>
              <a:rPr lang="fr-FR" altLang="fr-FR" sz="6600" baseline="30000" dirty="0"/>
              <a:t>2</a:t>
            </a:r>
            <a:r>
              <a:rPr lang="fr-FR" altLang="fr-FR" sz="6600" dirty="0"/>
              <a:t> + 5x</a:t>
            </a:r>
            <a:r>
              <a:rPr lang="fr-FR" altLang="fr-FR" sz="6600" baseline="30000" dirty="0"/>
              <a:t>2</a:t>
            </a:r>
            <a:r>
              <a:rPr lang="fr-FR" altLang="fr-FR" sz="6600" dirty="0"/>
              <a:t> -</a:t>
            </a:r>
            <a:r>
              <a:rPr lang="fr-FR" altLang="fr-FR" sz="6600" dirty="0" smtClean="0"/>
              <a:t>4x-3</a:t>
            </a:r>
            <a:endParaRPr lang="fr-FR" altLang="fr-FR" dirty="0"/>
          </a:p>
        </p:txBody>
      </p:sp>
      <p:sp>
        <p:nvSpPr>
          <p:cNvPr id="12291" name="WordArt 4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2167467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fr-FR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Qu’est-ce qu’une</a:t>
            </a:r>
          </a:p>
          <a:p>
            <a:pPr algn="ctr"/>
            <a:r>
              <a:rPr lang="fr-FR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expression algébrique?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508000" y="1524001"/>
            <a:ext cx="2743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/>
              <a:t>On appelle </a:t>
            </a:r>
            <a:r>
              <a:rPr lang="fr-FR" altLang="fr-FR" sz="1200" b="1"/>
              <a:t>expression algébrique</a:t>
            </a:r>
            <a:r>
              <a:rPr lang="fr-FR" altLang="fr-FR" sz="1200"/>
              <a:t>, un ensemble de lettres et de nombres reliés entre eux par des signes indiquant les opérations à effectuer (+,-,x,</a:t>
            </a:r>
            <a:r>
              <a:rPr lang="fr-FR" altLang="fr-FR" sz="1200">
                <a:sym typeface="Euclid Symbol" pitchFamily="18" charset="2"/>
              </a:rPr>
              <a:t>)</a:t>
            </a:r>
            <a:r>
              <a:rPr lang="fr-FR" altLang="fr-FR" sz="1200"/>
              <a:t>.</a:t>
            </a:r>
          </a:p>
        </p:txBody>
      </p:sp>
      <p:sp>
        <p:nvSpPr>
          <p:cNvPr id="12293" name="Oval 8"/>
          <p:cNvSpPr>
            <a:spLocks noChangeArrowheads="1"/>
          </p:cNvSpPr>
          <p:nvPr/>
        </p:nvSpPr>
        <p:spPr bwMode="auto">
          <a:xfrm>
            <a:off x="1828800" y="3429000"/>
            <a:ext cx="1828800" cy="1295400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2294" name="Line 9"/>
          <p:cNvSpPr>
            <a:spLocks noChangeShapeType="1"/>
          </p:cNvSpPr>
          <p:nvPr/>
        </p:nvSpPr>
        <p:spPr bwMode="auto">
          <a:xfrm flipH="1">
            <a:off x="711200" y="4038600"/>
            <a:ext cx="1117600" cy="8382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304800" y="4953000"/>
            <a:ext cx="38608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400" b="1"/>
              <a:t>Terme</a:t>
            </a:r>
            <a:r>
              <a:rPr lang="fr-FR" altLang="fr-FR" sz="1200" b="1"/>
              <a:t>:</a:t>
            </a:r>
            <a:endParaRPr lang="fr-FR" altLang="fr-FR" sz="1000"/>
          </a:p>
          <a:p>
            <a:r>
              <a:rPr lang="fr-FR" altLang="fr-FR" sz="1200"/>
              <a:t>Un terme peut être :</a:t>
            </a:r>
          </a:p>
          <a:p>
            <a:pPr lvl="1">
              <a:buFont typeface="Wingdings" pitchFamily="2" charset="2"/>
              <a:buChar char="ü"/>
            </a:pPr>
            <a:r>
              <a:rPr lang="fr-FR" altLang="fr-FR" sz="1200"/>
              <a:t>Un nombre : 0, 3, -2</a:t>
            </a:r>
          </a:p>
          <a:p>
            <a:pPr lvl="1">
              <a:buFont typeface="Wingdings" pitchFamily="2" charset="2"/>
              <a:buChar char="ü"/>
            </a:pPr>
            <a:r>
              <a:rPr lang="fr-FR" altLang="fr-FR" sz="1200"/>
              <a:t>Une variable : a, b, c, x, y, ...</a:t>
            </a:r>
            <a:endParaRPr lang="fr-FR" altLang="fr-FR" sz="1200" b="1"/>
          </a:p>
          <a:p>
            <a:pPr lvl="1">
              <a:buFont typeface="Wingdings" pitchFamily="2" charset="2"/>
              <a:buChar char="ü"/>
            </a:pPr>
            <a:r>
              <a:rPr lang="fr-FR" altLang="fr-FR" sz="1200"/>
              <a:t>Un produit de nombres et de variables : 5x, 8x</a:t>
            </a:r>
            <a:r>
              <a:rPr lang="fr-FR" altLang="fr-FR" sz="1200" baseline="30000"/>
              <a:t>2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4775200" y="5181601"/>
            <a:ext cx="3962400" cy="98488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fr-FR" sz="1400" b="1"/>
              <a:t>Termes</a:t>
            </a:r>
            <a:r>
              <a:rPr lang="fr-CA" altLang="fr-FR" sz="1600" b="1"/>
              <a:t> </a:t>
            </a:r>
            <a:r>
              <a:rPr lang="fr-CA" altLang="fr-FR" sz="1400" b="1"/>
              <a:t>semblables</a:t>
            </a:r>
            <a:r>
              <a:rPr lang="fr-CA" altLang="fr-FR" sz="1600" b="1"/>
              <a:t>:</a:t>
            </a:r>
            <a:endParaRPr lang="fr-CA" altLang="fr-FR" sz="1200" b="1"/>
          </a:p>
          <a:p>
            <a:pPr>
              <a:spcBef>
                <a:spcPct val="50000"/>
              </a:spcBef>
            </a:pPr>
            <a:r>
              <a:rPr lang="fr-CA" altLang="fr-FR" sz="1200"/>
              <a:t>Les termes sont semblables lorsqu’ils sont constitués des mêmes variables affectées des mêmes exposants.</a:t>
            </a:r>
            <a:endParaRPr lang="fr-FR" altLang="fr-FR" b="1"/>
          </a:p>
        </p:txBody>
      </p:sp>
      <p:sp>
        <p:nvSpPr>
          <p:cNvPr id="12297" name="Oval 12"/>
          <p:cNvSpPr>
            <a:spLocks noChangeArrowheads="1"/>
          </p:cNvSpPr>
          <p:nvPr/>
        </p:nvSpPr>
        <p:spPr bwMode="auto">
          <a:xfrm>
            <a:off x="4165600" y="3429000"/>
            <a:ext cx="1574800" cy="12954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2298" name="Line 13"/>
          <p:cNvSpPr>
            <a:spLocks noChangeShapeType="1"/>
          </p:cNvSpPr>
          <p:nvPr/>
        </p:nvSpPr>
        <p:spPr bwMode="auto">
          <a:xfrm flipV="1">
            <a:off x="4876800" y="4572000"/>
            <a:ext cx="406400" cy="6096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9" name="Line 14"/>
          <p:cNvSpPr>
            <a:spLocks noChangeShapeType="1"/>
          </p:cNvSpPr>
          <p:nvPr/>
        </p:nvSpPr>
        <p:spPr bwMode="auto">
          <a:xfrm flipH="1" flipV="1">
            <a:off x="3657600" y="4541838"/>
            <a:ext cx="1320800" cy="639762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8940800" y="5151439"/>
            <a:ext cx="27432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fr-FR" sz="1400" b="1"/>
              <a:t>Terme constant:</a:t>
            </a:r>
            <a:endParaRPr lang="fr-CA" altLang="fr-FR" sz="1000"/>
          </a:p>
          <a:p>
            <a:pPr>
              <a:spcBef>
                <a:spcPct val="50000"/>
              </a:spcBef>
            </a:pPr>
            <a:r>
              <a:rPr lang="fr-CA" altLang="fr-FR" sz="1200"/>
              <a:t>Un terme constant est un terme dont la valeur ne varie pas. C’est un terme qui ne contient pas de variable.</a:t>
            </a:r>
            <a:endParaRPr lang="fr-FR" altLang="fr-FR" b="1"/>
          </a:p>
        </p:txBody>
      </p:sp>
      <p:sp>
        <p:nvSpPr>
          <p:cNvPr id="12301" name="Oval 16"/>
          <p:cNvSpPr>
            <a:spLocks noChangeArrowheads="1"/>
          </p:cNvSpPr>
          <p:nvPr/>
        </p:nvSpPr>
        <p:spPr bwMode="auto">
          <a:xfrm>
            <a:off x="7228114" y="3505200"/>
            <a:ext cx="1422400" cy="1143000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2302" name="Line 17"/>
          <p:cNvSpPr>
            <a:spLocks noChangeShapeType="1"/>
          </p:cNvSpPr>
          <p:nvPr/>
        </p:nvSpPr>
        <p:spPr bwMode="auto">
          <a:xfrm>
            <a:off x="8534400" y="4541838"/>
            <a:ext cx="914400" cy="639762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3302000" y="1219201"/>
            <a:ext cx="4368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1"/>
              <a:t>Monôme</a:t>
            </a:r>
            <a:r>
              <a:rPr lang="fr-FR" altLang="fr-FR" sz="1200"/>
              <a:t> : C’est une expression de la forme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3302000" y="1447800"/>
            <a:ext cx="182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4800" b="1" i="1"/>
              <a:t>ax</a:t>
            </a:r>
            <a:r>
              <a:rPr lang="fr-FR" altLang="fr-FR" sz="4800" b="1" i="1" baseline="30000"/>
              <a:t>n</a:t>
            </a:r>
            <a:endParaRPr lang="fr-FR" altLang="fr-FR"/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3454400" y="2514601"/>
            <a:ext cx="335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fr-FR" sz="1200" b="1"/>
              <a:t>Coefficient </a:t>
            </a:r>
            <a:r>
              <a:rPr lang="fr-CA" altLang="fr-FR" sz="1200"/>
              <a:t>: nombre qui multiplie la ou les variables dans un terme.</a:t>
            </a:r>
            <a:endParaRPr lang="fr-FR" altLang="fr-FR" sz="1200"/>
          </a:p>
        </p:txBody>
      </p:sp>
      <p:sp>
        <p:nvSpPr>
          <p:cNvPr id="12306" name="Line 23"/>
          <p:cNvSpPr>
            <a:spLocks noChangeShapeType="1"/>
          </p:cNvSpPr>
          <p:nvPr/>
        </p:nvSpPr>
        <p:spPr bwMode="auto">
          <a:xfrm flipV="1">
            <a:off x="3606800" y="2186463"/>
            <a:ext cx="0" cy="328137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5080000" y="1949451"/>
            <a:ext cx="2641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1"/>
              <a:t>Variable</a:t>
            </a:r>
            <a:endParaRPr lang="fr-FR" altLang="fr-FR" sz="1200"/>
          </a:p>
        </p:txBody>
      </p:sp>
      <p:sp>
        <p:nvSpPr>
          <p:cNvPr id="12308" name="Line 25"/>
          <p:cNvSpPr>
            <a:spLocks noChangeShapeType="1"/>
          </p:cNvSpPr>
          <p:nvPr/>
        </p:nvSpPr>
        <p:spPr bwMode="auto">
          <a:xfrm flipH="1">
            <a:off x="4267200" y="2133600"/>
            <a:ext cx="812800" cy="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5283200" y="1492251"/>
            <a:ext cx="2641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b="1"/>
              <a:t>Exposant</a:t>
            </a:r>
            <a:endParaRPr lang="fr-FR" altLang="fr-FR" sz="1200"/>
          </a:p>
        </p:txBody>
      </p:sp>
      <p:sp>
        <p:nvSpPr>
          <p:cNvPr id="12310" name="Line 27"/>
          <p:cNvSpPr>
            <a:spLocks noChangeShapeType="1"/>
          </p:cNvSpPr>
          <p:nvPr/>
        </p:nvSpPr>
        <p:spPr bwMode="auto">
          <a:xfrm flipH="1">
            <a:off x="4673600" y="1676400"/>
            <a:ext cx="609600" cy="152400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7721600" y="990601"/>
            <a:ext cx="396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/>
              <a:t>Un </a:t>
            </a:r>
            <a:r>
              <a:rPr lang="fr-FR" altLang="fr-FR" sz="1200" b="1" dirty="0"/>
              <a:t>polynôme</a:t>
            </a:r>
            <a:r>
              <a:rPr lang="fr-FR" altLang="fr-FR" sz="1200" dirty="0"/>
              <a:t> est une expression algébrique formée d’un seul monôme ou d’une somme de monômes (non-semblables)</a:t>
            </a:r>
          </a:p>
        </p:txBody>
      </p:sp>
      <p:sp>
        <p:nvSpPr>
          <p:cNvPr id="12312" name="Text Box 29"/>
          <p:cNvSpPr txBox="1">
            <a:spLocks noChangeArrowheads="1"/>
          </p:cNvSpPr>
          <p:nvPr/>
        </p:nvSpPr>
        <p:spPr bwMode="auto">
          <a:xfrm>
            <a:off x="7638869" y="1724798"/>
            <a:ext cx="370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2"/>
            <a:r>
              <a:rPr lang="fr-FR" altLang="fr-FR" sz="1200" dirty="0" smtClean="0"/>
              <a:t>Un </a:t>
            </a:r>
            <a:r>
              <a:rPr lang="fr-FR" altLang="fr-FR" sz="1200" b="1" dirty="0"/>
              <a:t>Binôme</a:t>
            </a:r>
            <a:r>
              <a:rPr lang="fr-FR" altLang="fr-FR" sz="1200" dirty="0"/>
              <a:t> est composé de 2 </a:t>
            </a:r>
            <a:r>
              <a:rPr lang="fr-FR" altLang="fr-FR" sz="1200" dirty="0" smtClean="0"/>
              <a:t>termes et de degré 1.</a:t>
            </a:r>
            <a:endParaRPr lang="fr-FR" altLang="fr-FR" sz="1200" dirty="0"/>
          </a:p>
        </p:txBody>
      </p:sp>
      <p:sp>
        <p:nvSpPr>
          <p:cNvPr id="12314" name="Text Box 31"/>
          <p:cNvSpPr txBox="1">
            <a:spLocks noChangeArrowheads="1"/>
          </p:cNvSpPr>
          <p:nvPr/>
        </p:nvSpPr>
        <p:spPr bwMode="auto">
          <a:xfrm>
            <a:off x="8534400" y="2286001"/>
            <a:ext cx="2235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 smtClean="0"/>
              <a:t>-x+3</a:t>
            </a:r>
            <a:endParaRPr lang="fr-FR" altLang="fr-FR" sz="1200" dirty="0"/>
          </a:p>
        </p:txBody>
      </p:sp>
      <p:sp>
        <p:nvSpPr>
          <p:cNvPr id="12315" name="Text Box 32"/>
          <p:cNvSpPr txBox="1">
            <a:spLocks noChangeArrowheads="1"/>
          </p:cNvSpPr>
          <p:nvPr/>
        </p:nvSpPr>
        <p:spPr bwMode="auto">
          <a:xfrm>
            <a:off x="9550400" y="2286001"/>
            <a:ext cx="1828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dirty="0" smtClean="0"/>
              <a:t>3x+5</a:t>
            </a:r>
            <a:endParaRPr lang="fr-FR" altLang="fr-FR" sz="1200" dirty="0"/>
          </a:p>
        </p:txBody>
      </p:sp>
      <p:sp>
        <p:nvSpPr>
          <p:cNvPr id="12316" name="Text Box 33"/>
          <p:cNvSpPr txBox="1">
            <a:spLocks noChangeArrowheads="1"/>
          </p:cNvSpPr>
          <p:nvPr/>
        </p:nvSpPr>
        <p:spPr bwMode="auto">
          <a:xfrm>
            <a:off x="8031842" y="2563000"/>
            <a:ext cx="32403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/>
              <a:t>Un </a:t>
            </a:r>
            <a:r>
              <a:rPr lang="fr-FR" altLang="fr-FR" sz="1200" b="1" dirty="0"/>
              <a:t>trinôme</a:t>
            </a:r>
            <a:r>
              <a:rPr lang="fr-FR" altLang="fr-FR" sz="1200" dirty="0"/>
              <a:t> est composé de 3 termes.</a:t>
            </a:r>
          </a:p>
        </p:txBody>
      </p:sp>
      <p:sp>
        <p:nvSpPr>
          <p:cNvPr id="12317" name="Text Box 34"/>
          <p:cNvSpPr txBox="1">
            <a:spLocks noChangeArrowheads="1"/>
          </p:cNvSpPr>
          <p:nvPr/>
        </p:nvSpPr>
        <p:spPr bwMode="auto">
          <a:xfrm>
            <a:off x="8178800" y="2895599"/>
            <a:ext cx="177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/>
              <a:t>4x</a:t>
            </a:r>
            <a:r>
              <a:rPr lang="fr-FR" altLang="fr-FR" sz="1200" baseline="30000" dirty="0"/>
              <a:t>2</a:t>
            </a:r>
            <a:r>
              <a:rPr lang="fr-FR" altLang="fr-FR" sz="1200" dirty="0"/>
              <a:t>+2x-5</a:t>
            </a:r>
          </a:p>
        </p:txBody>
      </p:sp>
      <p:sp>
        <p:nvSpPr>
          <p:cNvPr id="12319" name="Text Box 36"/>
          <p:cNvSpPr txBox="1">
            <a:spLocks noChangeArrowheads="1"/>
          </p:cNvSpPr>
          <p:nvPr/>
        </p:nvSpPr>
        <p:spPr bwMode="auto">
          <a:xfrm>
            <a:off x="9956800" y="2895600"/>
            <a:ext cx="1625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fr-FR" altLang="fr-FR" sz="1200" dirty="0" smtClean="0"/>
              <a:t>-x</a:t>
            </a:r>
            <a:r>
              <a:rPr lang="fr-FR" altLang="fr-FR" sz="1200" baseline="30000" dirty="0" smtClean="0"/>
              <a:t>2</a:t>
            </a:r>
            <a:r>
              <a:rPr lang="fr-FR" altLang="fr-FR" sz="1200" dirty="0" smtClean="0"/>
              <a:t>+5x+01</a:t>
            </a:r>
            <a:endParaRPr lang="fr-FR" altLang="fr-FR" sz="1200" dirty="0"/>
          </a:p>
        </p:txBody>
      </p:sp>
      <p:sp>
        <p:nvSpPr>
          <p:cNvPr id="12320" name="AutoShape 38"/>
          <p:cNvSpPr>
            <a:spLocks noChangeArrowheads="1"/>
          </p:cNvSpPr>
          <p:nvPr/>
        </p:nvSpPr>
        <p:spPr bwMode="auto">
          <a:xfrm>
            <a:off x="3251200" y="1066800"/>
            <a:ext cx="4267200" cy="2209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2321" name="AutoShape 47"/>
          <p:cNvSpPr>
            <a:spLocks noChangeArrowheads="1"/>
          </p:cNvSpPr>
          <p:nvPr/>
        </p:nvSpPr>
        <p:spPr bwMode="auto">
          <a:xfrm>
            <a:off x="7620000" y="838200"/>
            <a:ext cx="4368800" cy="2590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2322" name="AutoShape 48"/>
          <p:cNvSpPr>
            <a:spLocks noChangeArrowheads="1"/>
          </p:cNvSpPr>
          <p:nvPr/>
        </p:nvSpPr>
        <p:spPr bwMode="auto">
          <a:xfrm>
            <a:off x="304800" y="914400"/>
            <a:ext cx="2844800" cy="2286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2323" name="AutoShape 49"/>
          <p:cNvSpPr>
            <a:spLocks noChangeArrowheads="1"/>
          </p:cNvSpPr>
          <p:nvPr/>
        </p:nvSpPr>
        <p:spPr bwMode="auto">
          <a:xfrm>
            <a:off x="203200" y="4876800"/>
            <a:ext cx="3962400" cy="1600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2324" name="AutoShape 50"/>
          <p:cNvSpPr>
            <a:spLocks noChangeArrowheads="1"/>
          </p:cNvSpPr>
          <p:nvPr/>
        </p:nvSpPr>
        <p:spPr bwMode="auto">
          <a:xfrm>
            <a:off x="8839200" y="5181600"/>
            <a:ext cx="2844800" cy="1524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2325" name="AutoShape 51"/>
          <p:cNvSpPr>
            <a:spLocks noChangeArrowheads="1"/>
          </p:cNvSpPr>
          <p:nvPr/>
        </p:nvSpPr>
        <p:spPr bwMode="auto">
          <a:xfrm>
            <a:off x="4673600" y="5181600"/>
            <a:ext cx="3860800" cy="129540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2326" name="Text Box 52"/>
          <p:cNvSpPr txBox="1">
            <a:spLocks noChangeArrowheads="1"/>
          </p:cNvSpPr>
          <p:nvPr/>
        </p:nvSpPr>
        <p:spPr bwMode="auto">
          <a:xfrm>
            <a:off x="5069114" y="314980"/>
            <a:ext cx="16872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dirty="0" smtClean="0"/>
              <a:t>Résumé</a:t>
            </a:r>
            <a:endParaRPr lang="fr-FR" altLang="fr-FR" dirty="0"/>
          </a:p>
        </p:txBody>
      </p:sp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9429484" y="145703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72864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2934" y="371782"/>
            <a:ext cx="3908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rgbClr val="00B050"/>
                </a:solidFill>
              </a:rPr>
              <a:t>4) Autre exemples et Vocabulaires :</a:t>
            </a:r>
            <a:endParaRPr lang="fr-FR" sz="1400" dirty="0">
              <a:solidFill>
                <a:srgbClr val="00B050"/>
              </a:solidFill>
            </a:endParaRPr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71649"/>
              </p:ext>
            </p:extLst>
          </p:nvPr>
        </p:nvGraphicFramePr>
        <p:xfrm>
          <a:off x="2208159" y="771892"/>
          <a:ext cx="78898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3" name="Equation" r:id="rId3" imgW="380880" imgH="203040" progId="Equation.DSMT4">
                  <p:embed/>
                </p:oleObj>
              </mc:Choice>
              <mc:Fallback>
                <p:oleObj name="Equation" r:id="rId3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159" y="771892"/>
                        <a:ext cx="78898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3018523" y="818057"/>
            <a:ext cx="6790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Est un polynôme de degré </a:t>
            </a:r>
            <a:r>
              <a:rPr lang="fr-FR" sz="2000" dirty="0">
                <a:solidFill>
                  <a:srgbClr val="FF0000"/>
                </a:solidFill>
              </a:rPr>
              <a:t>0</a:t>
            </a:r>
            <a:r>
              <a:rPr lang="fr-FR" sz="2000" dirty="0"/>
              <a:t> et s’appelle un polynôme </a:t>
            </a:r>
            <a:r>
              <a:rPr lang="fr-FR" sz="2000" dirty="0" smtClean="0"/>
              <a:t>constant:</a:t>
            </a:r>
            <a:endParaRPr lang="fr-FR" sz="2000" dirty="0"/>
          </a:p>
        </p:txBody>
      </p:sp>
      <p:sp>
        <p:nvSpPr>
          <p:cNvPr id="49" name="Rectangle 4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562934" y="833446"/>
            <a:ext cx="37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a)</a:t>
            </a:r>
            <a:endParaRPr lang="fr-FR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259756"/>
              </p:ext>
            </p:extLst>
          </p:nvPr>
        </p:nvGraphicFramePr>
        <p:xfrm>
          <a:off x="1080036" y="834082"/>
          <a:ext cx="11160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4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036" y="834082"/>
                        <a:ext cx="1116012" cy="42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170469"/>
              </p:ext>
            </p:extLst>
          </p:nvPr>
        </p:nvGraphicFramePr>
        <p:xfrm>
          <a:off x="9750961" y="865832"/>
          <a:ext cx="1130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5" name="Equation" r:id="rId7" imgW="622080" imgH="203040" progId="Equation.DSMT4">
                  <p:embed/>
                </p:oleObj>
              </mc:Choice>
              <mc:Fallback>
                <p:oleObj name="Equation" r:id="rId7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0961" y="865832"/>
                        <a:ext cx="11303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917614" y="1211181"/>
            <a:ext cx="5514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est un polynôme de degré </a:t>
            </a:r>
            <a:r>
              <a:rPr lang="fr-FR" sz="2000" dirty="0">
                <a:solidFill>
                  <a:srgbClr val="FF0000"/>
                </a:solidFill>
              </a:rPr>
              <a:t>1</a:t>
            </a:r>
            <a:r>
              <a:rPr lang="fr-FR" sz="2000" dirty="0"/>
              <a:t> et s’appelle un </a:t>
            </a:r>
            <a:r>
              <a:rPr lang="fr-FR" sz="2000" dirty="0" smtClean="0"/>
              <a:t>binôme</a:t>
            </a:r>
            <a:endParaRPr lang="fr-FR" sz="2000" dirty="0"/>
          </a:p>
        </p:txBody>
      </p:sp>
      <p:sp>
        <p:nvSpPr>
          <p:cNvPr id="46" name="Rectangle 45"/>
          <p:cNvSpPr/>
          <p:nvPr/>
        </p:nvSpPr>
        <p:spPr>
          <a:xfrm>
            <a:off x="615166" y="1227026"/>
            <a:ext cx="38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b)</a:t>
            </a:r>
            <a:endParaRPr lang="fr-FR" dirty="0"/>
          </a:p>
        </p:txBody>
      </p:sp>
      <p:sp>
        <p:nvSpPr>
          <p:cNvPr id="6" name="Rectangle 9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658160"/>
              </p:ext>
            </p:extLst>
          </p:nvPr>
        </p:nvGraphicFramePr>
        <p:xfrm>
          <a:off x="1056223" y="1242070"/>
          <a:ext cx="17081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6" name="Equation" r:id="rId9" imgW="952200" imgH="253800" progId="Equation.DSMT4">
                  <p:embed/>
                </p:oleObj>
              </mc:Choice>
              <mc:Fallback>
                <p:oleObj name="Equation" r:id="rId9" imgW="952200" imgH="25380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223" y="1242070"/>
                        <a:ext cx="1708150" cy="433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230370"/>
              </p:ext>
            </p:extLst>
          </p:nvPr>
        </p:nvGraphicFramePr>
        <p:xfrm>
          <a:off x="8461911" y="1259532"/>
          <a:ext cx="11064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7" name="Equation" r:id="rId11" imgW="609480" imgH="203040" progId="Equation.DSMT4">
                  <p:embed/>
                </p:oleObj>
              </mc:Choice>
              <mc:Fallback>
                <p:oleObj name="Equation" r:id="rId11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911" y="1259532"/>
                        <a:ext cx="110648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687609"/>
              </p:ext>
            </p:extLst>
          </p:nvPr>
        </p:nvGraphicFramePr>
        <p:xfrm>
          <a:off x="9656842" y="1229788"/>
          <a:ext cx="1580019" cy="38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8" name="Equation" r:id="rId13" imgW="1002960" imgH="253800" progId="Equation.DSMT4">
                  <p:embed/>
                </p:oleObj>
              </mc:Choice>
              <mc:Fallback>
                <p:oleObj name="Equation" r:id="rId13" imgW="1002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6842" y="1229788"/>
                        <a:ext cx="1580019" cy="3821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03626" y="1612059"/>
            <a:ext cx="6569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Donc un </a:t>
            </a:r>
            <a:r>
              <a:rPr lang="fr-FR" sz="2000" dirty="0" smtClean="0"/>
              <a:t>Binôme </a:t>
            </a:r>
            <a:r>
              <a:rPr lang="fr-FR" sz="2000" dirty="0"/>
              <a:t>c’est un polynôme qui s’écrit sous la forme : </a:t>
            </a:r>
          </a:p>
        </p:txBody>
      </p:sp>
      <p:sp>
        <p:nvSpPr>
          <p:cNvPr id="9" name="Rectangle 1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602107"/>
              </p:ext>
            </p:extLst>
          </p:nvPr>
        </p:nvGraphicFramePr>
        <p:xfrm>
          <a:off x="7195144" y="1620027"/>
          <a:ext cx="15033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9" name="Equation" r:id="rId15" imgW="939600" imgH="253800" progId="Equation.DSMT4">
                  <p:embed/>
                </p:oleObj>
              </mc:Choice>
              <mc:Fallback>
                <p:oleObj name="Equation" r:id="rId15" imgW="939600" imgH="25380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144" y="1620027"/>
                        <a:ext cx="1503362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8751170" y="1627448"/>
            <a:ext cx="68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Avec </a:t>
            </a:r>
          </a:p>
        </p:txBody>
      </p:sp>
      <p:sp>
        <p:nvSpPr>
          <p:cNvPr id="16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866067"/>
              </p:ext>
            </p:extLst>
          </p:nvPr>
        </p:nvGraphicFramePr>
        <p:xfrm>
          <a:off x="9432639" y="1643511"/>
          <a:ext cx="689739" cy="33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0" name="Equation" r:id="rId17" imgW="431613" imgH="203112" progId="Equation.DSMT4">
                  <p:embed/>
                </p:oleObj>
              </mc:Choice>
              <mc:Fallback>
                <p:oleObj name="Equation" r:id="rId17" imgW="431613" imgH="203112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2639" y="1643511"/>
                        <a:ext cx="689739" cy="33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10085949" y="1627448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20" name="Rectangle 1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17982"/>
              </p:ext>
            </p:extLst>
          </p:nvPr>
        </p:nvGraphicFramePr>
        <p:xfrm>
          <a:off x="10461758" y="1664477"/>
          <a:ext cx="62163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1" name="Equation" r:id="rId19" imgW="380670" imgH="177646" progId="Equation.DSMT4">
                  <p:embed/>
                </p:oleObj>
              </mc:Choice>
              <mc:Fallback>
                <p:oleObj name="Equation" r:id="rId19" imgW="380670" imgH="177646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758" y="1664477"/>
                        <a:ext cx="621632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/>
          <p:cNvSpPr/>
          <p:nvPr/>
        </p:nvSpPr>
        <p:spPr>
          <a:xfrm>
            <a:off x="562934" y="2396890"/>
            <a:ext cx="6606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/>
              <a:t>Donc un trinôme </a:t>
            </a:r>
            <a:r>
              <a:rPr lang="fr-FR" sz="2000" dirty="0" smtClean="0"/>
              <a:t>c’est </a:t>
            </a:r>
            <a:r>
              <a:rPr lang="fr-FR" sz="2000" dirty="0"/>
              <a:t>un polynôme qui s’écrit sous la forme : </a:t>
            </a:r>
          </a:p>
        </p:txBody>
      </p:sp>
      <p:sp>
        <p:nvSpPr>
          <p:cNvPr id="71" name="Rectangle 70"/>
          <p:cNvSpPr/>
          <p:nvPr/>
        </p:nvSpPr>
        <p:spPr>
          <a:xfrm>
            <a:off x="9354357" y="2396890"/>
            <a:ext cx="681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Avec </a:t>
            </a:r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37047"/>
              </p:ext>
            </p:extLst>
          </p:nvPr>
        </p:nvGraphicFramePr>
        <p:xfrm>
          <a:off x="10115692" y="2409186"/>
          <a:ext cx="689739" cy="337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2" name="Equation" r:id="rId21" imgW="431613" imgH="203112" progId="Equation.DSMT4">
                  <p:embed/>
                </p:oleObj>
              </mc:Choice>
              <mc:Fallback>
                <p:oleObj name="Equation" r:id="rId21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5692" y="2409186"/>
                        <a:ext cx="689739" cy="3372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Rectangle 88"/>
          <p:cNvSpPr/>
          <p:nvPr/>
        </p:nvSpPr>
        <p:spPr>
          <a:xfrm>
            <a:off x="3018523" y="1989110"/>
            <a:ext cx="57326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est un polynôme de degré </a:t>
            </a:r>
            <a:r>
              <a:rPr lang="fr-FR" sz="2000" dirty="0" smtClean="0">
                <a:solidFill>
                  <a:srgbClr val="FF0000"/>
                </a:solidFill>
              </a:rPr>
              <a:t>2</a:t>
            </a:r>
            <a:r>
              <a:rPr lang="fr-FR" sz="2000" dirty="0" smtClean="0"/>
              <a:t> </a:t>
            </a:r>
            <a:r>
              <a:rPr lang="fr-FR" sz="2000" dirty="0"/>
              <a:t>et s’appelle un </a:t>
            </a:r>
            <a:r>
              <a:rPr lang="fr-FR" sz="2000" b="1" dirty="0"/>
              <a:t>trinôme </a:t>
            </a:r>
            <a:r>
              <a:rPr lang="fr-FR" sz="2000" b="1" dirty="0" smtClean="0"/>
              <a:t>:</a:t>
            </a:r>
            <a:endParaRPr lang="fr-FR" sz="2000" b="1" dirty="0"/>
          </a:p>
        </p:txBody>
      </p:sp>
      <p:graphicFrame>
        <p:nvGraphicFramePr>
          <p:cNvPr id="91" name="Obje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64247"/>
              </p:ext>
            </p:extLst>
          </p:nvPr>
        </p:nvGraphicFramePr>
        <p:xfrm>
          <a:off x="995398" y="1972472"/>
          <a:ext cx="20231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3" name="Equation" r:id="rId22" imgW="1295280" imgH="253800" progId="Equation.DSMT4">
                  <p:embed/>
                </p:oleObj>
              </mc:Choice>
              <mc:Fallback>
                <p:oleObj name="Equation" r:id="rId22" imgW="1295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98" y="1972472"/>
                        <a:ext cx="2023125" cy="433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029224"/>
              </p:ext>
            </p:extLst>
          </p:nvPr>
        </p:nvGraphicFramePr>
        <p:xfrm>
          <a:off x="8681750" y="2012953"/>
          <a:ext cx="11303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4" name="Equation" r:id="rId24" imgW="622080" imgH="203040" progId="Equation.DSMT4">
                  <p:embed/>
                </p:oleObj>
              </mc:Choice>
              <mc:Fallback>
                <p:oleObj name="Equation" r:id="rId24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750" y="2012953"/>
                        <a:ext cx="11303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48308"/>
              </p:ext>
            </p:extLst>
          </p:nvPr>
        </p:nvGraphicFramePr>
        <p:xfrm>
          <a:off x="7212013" y="2396890"/>
          <a:ext cx="2211973" cy="416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5" name="Equation" r:id="rId26" imgW="1282680" imgH="253800" progId="Equation.DSMT4">
                  <p:embed/>
                </p:oleObj>
              </mc:Choice>
              <mc:Fallback>
                <p:oleObj name="Equation" r:id="rId26" imgW="1282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013" y="2396890"/>
                        <a:ext cx="2211973" cy="416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62934" y="2865040"/>
            <a:ext cx="176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/>
              <a:t>Application</a:t>
            </a:r>
            <a:r>
              <a:rPr lang="fr-FR" sz="2000" dirty="0"/>
              <a:t> </a:t>
            </a:r>
            <a:r>
              <a:rPr lang="fr-FR" sz="2000" dirty="0" smtClean="0"/>
              <a:t>1:  </a:t>
            </a:r>
            <a:endParaRPr lang="fr-FR" sz="2000" dirty="0"/>
          </a:p>
        </p:txBody>
      </p:sp>
      <p:sp>
        <p:nvSpPr>
          <p:cNvPr id="106" name="Rectangle 105"/>
          <p:cNvSpPr/>
          <p:nvPr/>
        </p:nvSpPr>
        <p:spPr>
          <a:xfrm>
            <a:off x="2208159" y="2865040"/>
            <a:ext cx="5142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Déterminer </a:t>
            </a:r>
            <a:r>
              <a:rPr lang="fr-FR" sz="2000" dirty="0"/>
              <a:t>un polynôme P de degré 2 tel que : </a:t>
            </a:r>
          </a:p>
        </p:txBody>
      </p:sp>
      <p:sp>
        <p:nvSpPr>
          <p:cNvPr id="25" name="Rectangle 17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65662"/>
              </p:ext>
            </p:extLst>
          </p:nvPr>
        </p:nvGraphicFramePr>
        <p:xfrm>
          <a:off x="7229139" y="2880668"/>
          <a:ext cx="1623368" cy="38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6" name="Equation" r:id="rId28" imgW="1015559" imgH="253890" progId="Equation.DSMT4">
                  <p:embed/>
                </p:oleObj>
              </mc:Choice>
              <mc:Fallback>
                <p:oleObj name="Equation" r:id="rId28" imgW="1015559" imgH="253890" progId="Equation.DSMT4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139" y="2880668"/>
                        <a:ext cx="1623368" cy="384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Rectangle 106"/>
          <p:cNvSpPr/>
          <p:nvPr/>
        </p:nvSpPr>
        <p:spPr>
          <a:xfrm>
            <a:off x="8891689" y="2865040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graphicFrame>
        <p:nvGraphicFramePr>
          <p:cNvPr id="108" name="Obje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511040"/>
              </p:ext>
            </p:extLst>
          </p:nvPr>
        </p:nvGraphicFramePr>
        <p:xfrm>
          <a:off x="9316470" y="2880975"/>
          <a:ext cx="1073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7" name="Equation" r:id="rId30" imgW="672840" imgH="253800" progId="Equation.DSMT4">
                  <p:embed/>
                </p:oleObj>
              </mc:Choice>
              <mc:Fallback>
                <p:oleObj name="Equation" r:id="rId30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6470" y="2880975"/>
                        <a:ext cx="1073150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108"/>
          <p:cNvSpPr/>
          <p:nvPr/>
        </p:nvSpPr>
        <p:spPr>
          <a:xfrm>
            <a:off x="562934" y="3360340"/>
            <a:ext cx="1260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Solution</a:t>
            </a:r>
            <a:r>
              <a:rPr lang="fr-FR" sz="2000" dirty="0" smtClean="0"/>
              <a:t>:  </a:t>
            </a:r>
            <a:endParaRPr lang="fr-FR" sz="20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7131451" y="3574076"/>
            <a:ext cx="12700" cy="295470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942147" y="3396952"/>
            <a:ext cx="413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 de degré 2 donc P s’écrit sous la forme : </a:t>
            </a:r>
          </a:p>
        </p:txBody>
      </p:sp>
      <p:graphicFrame>
        <p:nvGraphicFramePr>
          <p:cNvPr id="110" name="Obje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819266"/>
              </p:ext>
            </p:extLst>
          </p:nvPr>
        </p:nvGraphicFramePr>
        <p:xfrm>
          <a:off x="685588" y="3766284"/>
          <a:ext cx="22320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8" name="Equation" r:id="rId32" imgW="1295280" imgH="253800" progId="Equation.DSMT4">
                  <p:embed/>
                </p:oleObj>
              </mc:Choice>
              <mc:Fallback>
                <p:oleObj name="Equation" r:id="rId32" imgW="1295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88" y="3766284"/>
                        <a:ext cx="2232025" cy="417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703934" y="4276643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</a:t>
            </a:r>
            <a:r>
              <a:rPr lang="fr-FR" dirty="0" smtClean="0"/>
              <a:t>a:  </a:t>
            </a:r>
            <a:endParaRPr lang="fr-FR" dirty="0"/>
          </a:p>
        </p:txBody>
      </p:sp>
      <p:sp>
        <p:nvSpPr>
          <p:cNvPr id="32" name="Rectangle 18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370497"/>
              </p:ext>
            </p:extLst>
          </p:nvPr>
        </p:nvGraphicFramePr>
        <p:xfrm>
          <a:off x="1434171" y="4276643"/>
          <a:ext cx="889133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29" name="Equation" r:id="rId34" imgW="583947" imgH="253890" progId="Equation.DSMT4">
                  <p:embed/>
                </p:oleObj>
              </mc:Choice>
              <mc:Fallback>
                <p:oleObj name="Equation" r:id="rId34" imgW="583947" imgH="253890" progId="Equation.DSMT4">
                  <p:embed/>
                  <p:pic>
                    <p:nvPicPr>
                      <p:cNvPr id="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171" y="4276643"/>
                        <a:ext cx="889133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ectangle 110"/>
          <p:cNvSpPr/>
          <p:nvPr/>
        </p:nvSpPr>
        <p:spPr>
          <a:xfrm>
            <a:off x="2332691" y="427664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sp>
        <p:nvSpPr>
          <p:cNvPr id="34" name="Rectangle 18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35374"/>
              </p:ext>
            </p:extLst>
          </p:nvPr>
        </p:nvGraphicFramePr>
        <p:xfrm>
          <a:off x="3112677" y="4297807"/>
          <a:ext cx="2102175" cy="32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0" name="Equation" r:id="rId36" imgW="1218671" imgH="203112" progId="Equation.DSMT4">
                  <p:embed/>
                </p:oleObj>
              </mc:Choice>
              <mc:Fallback>
                <p:oleObj name="Equation" r:id="rId36" imgW="1218671" imgH="203112" progId="Equation.DSMT4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677" y="4297807"/>
                        <a:ext cx="2102175" cy="327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2366838" y="623571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sp>
        <p:nvSpPr>
          <p:cNvPr id="113" name="Rectangle 112"/>
          <p:cNvSpPr/>
          <p:nvPr/>
        </p:nvSpPr>
        <p:spPr>
          <a:xfrm>
            <a:off x="5183227" y="4276643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sp>
        <p:nvSpPr>
          <p:cNvPr id="37" name="Rectangle 18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59216"/>
              </p:ext>
            </p:extLst>
          </p:nvPr>
        </p:nvGraphicFramePr>
        <p:xfrm>
          <a:off x="6073214" y="4328779"/>
          <a:ext cx="556626" cy="26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1" name="Equation" r:id="rId38" imgW="342603" imgH="177646" progId="Equation.DSMT4">
                  <p:embed/>
                </p:oleObj>
              </mc:Choice>
              <mc:Fallback>
                <p:oleObj name="Equation" r:id="rId38" imgW="342603" imgH="177646" progId="Equation.DSMT4">
                  <p:embed/>
                  <p:pic>
                    <p:nvPicPr>
                      <p:cNvPr id="0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214" y="4328779"/>
                        <a:ext cx="556626" cy="265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119"/>
          <p:cNvSpPr/>
          <p:nvPr/>
        </p:nvSpPr>
        <p:spPr>
          <a:xfrm>
            <a:off x="707179" y="4684211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</a:t>
            </a:r>
            <a:r>
              <a:rPr lang="fr-FR" dirty="0" smtClean="0"/>
              <a:t>a:  </a:t>
            </a:r>
            <a:endParaRPr lang="fr-FR" dirty="0"/>
          </a:p>
        </p:txBody>
      </p:sp>
      <p:graphicFrame>
        <p:nvGraphicFramePr>
          <p:cNvPr id="121" name="Obje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400178"/>
              </p:ext>
            </p:extLst>
          </p:nvPr>
        </p:nvGraphicFramePr>
        <p:xfrm>
          <a:off x="1446213" y="4684713"/>
          <a:ext cx="8699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2" name="Equation" r:id="rId40" imgW="571320" imgH="253800" progId="Equation.DSMT4">
                  <p:embed/>
                </p:oleObj>
              </mc:Choice>
              <mc:Fallback>
                <p:oleObj name="Equation" r:id="rId40" imgW="571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4684713"/>
                        <a:ext cx="869950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121"/>
          <p:cNvSpPr/>
          <p:nvPr/>
        </p:nvSpPr>
        <p:spPr>
          <a:xfrm>
            <a:off x="2335936" y="4684211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graphicFrame>
        <p:nvGraphicFramePr>
          <p:cNvPr id="123" name="Obje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932118"/>
              </p:ext>
            </p:extLst>
          </p:nvPr>
        </p:nvGraphicFramePr>
        <p:xfrm>
          <a:off x="3144963" y="4665164"/>
          <a:ext cx="20145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3" name="Equation" r:id="rId42" imgW="1168200" imgH="203040" progId="Equation.DSMT4">
                  <p:embed/>
                </p:oleObj>
              </mc:Choice>
              <mc:Fallback>
                <p:oleObj name="Equation" r:id="rId42" imgW="1168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963" y="4665164"/>
                        <a:ext cx="2014538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Rectangle 123"/>
          <p:cNvSpPr/>
          <p:nvPr/>
        </p:nvSpPr>
        <p:spPr>
          <a:xfrm>
            <a:off x="2382924" y="5076854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graphicFrame>
        <p:nvGraphicFramePr>
          <p:cNvPr id="125" name="Obje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952087"/>
              </p:ext>
            </p:extLst>
          </p:nvPr>
        </p:nvGraphicFramePr>
        <p:xfrm>
          <a:off x="3272911" y="5128964"/>
          <a:ext cx="1258887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4" name="Equation" r:id="rId44" imgW="774360" imgH="177480" progId="Equation.DSMT4">
                  <p:embed/>
                </p:oleObj>
              </mc:Choice>
              <mc:Fallback>
                <p:oleObj name="Equation" r:id="rId44" imgW="7743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911" y="5128964"/>
                        <a:ext cx="1258887" cy="26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Rectangle 125"/>
          <p:cNvSpPr/>
          <p:nvPr/>
        </p:nvSpPr>
        <p:spPr>
          <a:xfrm>
            <a:off x="4605424" y="505142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graphicFrame>
        <p:nvGraphicFramePr>
          <p:cNvPr id="127" name="Obje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273613"/>
              </p:ext>
            </p:extLst>
          </p:nvPr>
        </p:nvGraphicFramePr>
        <p:xfrm>
          <a:off x="5420502" y="5103539"/>
          <a:ext cx="92868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5" name="Equation" r:id="rId46" imgW="571320" imgH="177480" progId="Equation.DSMT4">
                  <p:embed/>
                </p:oleObj>
              </mc:Choice>
              <mc:Fallback>
                <p:oleObj name="Equation" r:id="rId46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502" y="5103539"/>
                        <a:ext cx="928688" cy="26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6326993" y="5053543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/>
              <a:t>①</a:t>
            </a:r>
            <a:endParaRPr lang="fr-FR" dirty="0"/>
          </a:p>
        </p:txBody>
      </p:sp>
      <p:sp>
        <p:nvSpPr>
          <p:cNvPr id="128" name="Rectangle 127"/>
          <p:cNvSpPr/>
          <p:nvPr/>
        </p:nvSpPr>
        <p:spPr>
          <a:xfrm>
            <a:off x="739425" y="5467397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</a:t>
            </a:r>
            <a:r>
              <a:rPr lang="fr-FR" dirty="0" smtClean="0"/>
              <a:t>a:  </a:t>
            </a:r>
            <a:endParaRPr lang="fr-FR" dirty="0"/>
          </a:p>
        </p:txBody>
      </p:sp>
      <p:graphicFrame>
        <p:nvGraphicFramePr>
          <p:cNvPr id="129" name="Obje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94582"/>
              </p:ext>
            </p:extLst>
          </p:nvPr>
        </p:nvGraphicFramePr>
        <p:xfrm>
          <a:off x="1423988" y="5467350"/>
          <a:ext cx="10255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6" name="Equation" r:id="rId48" imgW="672840" imgH="253800" progId="Equation.DSMT4">
                  <p:embed/>
                </p:oleObj>
              </mc:Choice>
              <mc:Fallback>
                <p:oleObj name="Equation" r:id="rId48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5467350"/>
                        <a:ext cx="1025525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Rectangle 129"/>
          <p:cNvSpPr/>
          <p:nvPr/>
        </p:nvSpPr>
        <p:spPr>
          <a:xfrm>
            <a:off x="2392005" y="546739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graphicFrame>
        <p:nvGraphicFramePr>
          <p:cNvPr id="131" name="Obje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26693"/>
              </p:ext>
            </p:extLst>
          </p:nvPr>
        </p:nvGraphicFramePr>
        <p:xfrm>
          <a:off x="3258603" y="5409190"/>
          <a:ext cx="28035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7" name="Equation" r:id="rId50" imgW="1625400" imgH="279360" progId="Equation.DSMT4">
                  <p:embed/>
                </p:oleObj>
              </mc:Choice>
              <mc:Fallback>
                <p:oleObj name="Equation" r:id="rId50" imgW="1625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8603" y="5409190"/>
                        <a:ext cx="2803525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Rectangle 131"/>
          <p:cNvSpPr/>
          <p:nvPr/>
        </p:nvSpPr>
        <p:spPr>
          <a:xfrm>
            <a:off x="2376797" y="586638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graphicFrame>
        <p:nvGraphicFramePr>
          <p:cNvPr id="133" name="Obje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26294"/>
              </p:ext>
            </p:extLst>
          </p:nvPr>
        </p:nvGraphicFramePr>
        <p:xfrm>
          <a:off x="3205163" y="5911850"/>
          <a:ext cx="15065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8" name="Equation" r:id="rId52" imgW="927000" imgH="177480" progId="Equation.DSMT4">
                  <p:embed/>
                </p:oleObj>
              </mc:Choice>
              <mc:Fallback>
                <p:oleObj name="Equation" r:id="rId52" imgW="9270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5911850"/>
                        <a:ext cx="1506537" cy="265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946747"/>
              </p:ext>
            </p:extLst>
          </p:nvPr>
        </p:nvGraphicFramePr>
        <p:xfrm>
          <a:off x="3284624" y="6309564"/>
          <a:ext cx="13208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39" name="Equation" r:id="rId54" imgW="812520" imgH="177480" progId="Equation.DSMT4">
                  <p:embed/>
                </p:oleObj>
              </mc:Choice>
              <mc:Fallback>
                <p:oleObj name="Equation" r:id="rId54" imgW="8125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624" y="6309564"/>
                        <a:ext cx="1320800" cy="265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4727965" y="6223237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/>
              <a:t>②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229139" y="3581618"/>
            <a:ext cx="3123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 </a:t>
            </a:r>
            <a:r>
              <a:rPr lang="fr-FR" dirty="0" smtClean="0"/>
              <a:t>on </a:t>
            </a:r>
            <a:r>
              <a:rPr lang="fr-FR" dirty="0"/>
              <a:t>a  le système suivant : </a:t>
            </a:r>
          </a:p>
        </p:txBody>
      </p:sp>
      <p:sp>
        <p:nvSpPr>
          <p:cNvPr id="42" name="Rectangle 2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061795"/>
              </p:ext>
            </p:extLst>
          </p:nvPr>
        </p:nvGraphicFramePr>
        <p:xfrm>
          <a:off x="7229138" y="4021612"/>
          <a:ext cx="1402245" cy="66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0" name="Equation" r:id="rId56" imgW="889000" imgH="457200" progId="Equation.DSMT4">
                  <p:embed/>
                </p:oleObj>
              </mc:Choice>
              <mc:Fallback>
                <p:oleObj name="Equation" r:id="rId56" imgW="889000" imgH="457200" progId="Equation.DSMT4">
                  <p:embed/>
                  <p:pic>
                    <p:nvPicPr>
                      <p:cNvPr id="0" name="Object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138" y="4021612"/>
                        <a:ext cx="1402245" cy="662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ectangle 136"/>
          <p:cNvSpPr/>
          <p:nvPr/>
        </p:nvSpPr>
        <p:spPr>
          <a:xfrm>
            <a:off x="8329023" y="4314879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 smtClean="0"/>
              <a:t>①</a:t>
            </a:r>
            <a:endParaRPr lang="fr-FR" dirty="0"/>
          </a:p>
        </p:txBody>
      </p:sp>
      <p:sp>
        <p:nvSpPr>
          <p:cNvPr id="139" name="Rectangle 138"/>
          <p:cNvSpPr/>
          <p:nvPr/>
        </p:nvSpPr>
        <p:spPr>
          <a:xfrm>
            <a:off x="10617975" y="3560395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140" name="Rectangle 139"/>
          <p:cNvSpPr/>
          <p:nvPr/>
        </p:nvSpPr>
        <p:spPr>
          <a:xfrm>
            <a:off x="10917769" y="3587045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 smtClean="0"/>
              <a:t>②</a:t>
            </a:r>
            <a:endParaRPr lang="fr-FR" dirty="0"/>
          </a:p>
        </p:txBody>
      </p:sp>
      <p:sp>
        <p:nvSpPr>
          <p:cNvPr id="141" name="Rectangle 140"/>
          <p:cNvSpPr/>
          <p:nvPr/>
        </p:nvSpPr>
        <p:spPr>
          <a:xfrm>
            <a:off x="8530436" y="3997139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 smtClean="0"/>
              <a:t>②</a:t>
            </a:r>
            <a:endParaRPr lang="fr-FR" dirty="0"/>
          </a:p>
        </p:txBody>
      </p:sp>
      <p:sp>
        <p:nvSpPr>
          <p:cNvPr id="142" name="Rectangle 141"/>
          <p:cNvSpPr/>
          <p:nvPr/>
        </p:nvSpPr>
        <p:spPr>
          <a:xfrm>
            <a:off x="10230765" y="3558306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 smtClean="0"/>
              <a:t>①</a:t>
            </a:r>
            <a:endParaRPr lang="fr-FR" dirty="0"/>
          </a:p>
        </p:txBody>
      </p:sp>
      <p:sp>
        <p:nvSpPr>
          <p:cNvPr id="143" name="Rectangle 142"/>
          <p:cNvSpPr/>
          <p:nvPr/>
        </p:nvSpPr>
        <p:spPr>
          <a:xfrm>
            <a:off x="8987645" y="413148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sp>
        <p:nvSpPr>
          <p:cNvPr id="44" name="Rectangle 23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5" name="Obje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897212"/>
              </p:ext>
            </p:extLst>
          </p:nvPr>
        </p:nvGraphicFramePr>
        <p:xfrm>
          <a:off x="9780881" y="4023978"/>
          <a:ext cx="1361754" cy="650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1" name="Equation" r:id="rId58" imgW="889000" imgH="457200" progId="Equation.DSMT4">
                  <p:embed/>
                </p:oleObj>
              </mc:Choice>
              <mc:Fallback>
                <p:oleObj name="Equation" r:id="rId58" imgW="889000" imgH="457200" progId="Equation.DSMT4">
                  <p:embed/>
                  <p:pic>
                    <p:nvPicPr>
                      <p:cNvPr id="0" name="Object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0881" y="4023978"/>
                        <a:ext cx="1361754" cy="6506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Rectangle 143"/>
          <p:cNvSpPr/>
          <p:nvPr/>
        </p:nvSpPr>
        <p:spPr>
          <a:xfrm>
            <a:off x="7305930" y="488475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sp>
        <p:nvSpPr>
          <p:cNvPr id="47" name="Rectangle 2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87840"/>
              </p:ext>
            </p:extLst>
          </p:nvPr>
        </p:nvGraphicFramePr>
        <p:xfrm>
          <a:off x="8055377" y="4932733"/>
          <a:ext cx="1222996" cy="27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2" name="Equation" r:id="rId60" imgW="812447" imgH="177723" progId="Equation.DSMT4">
                  <p:embed/>
                </p:oleObj>
              </mc:Choice>
              <mc:Fallback>
                <p:oleObj name="Equation" r:id="rId60" imgW="812447" imgH="177723" progId="Equation.DSMT4">
                  <p:embed/>
                  <p:pic>
                    <p:nvPicPr>
                      <p:cNvPr id="0" name="Object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5377" y="4932733"/>
                        <a:ext cx="1222996" cy="273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Rectangle 144"/>
          <p:cNvSpPr/>
          <p:nvPr/>
        </p:nvSpPr>
        <p:spPr>
          <a:xfrm>
            <a:off x="7305929" y="540119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sp>
        <p:nvSpPr>
          <p:cNvPr id="146" name="Rectangle 145"/>
          <p:cNvSpPr/>
          <p:nvPr/>
        </p:nvSpPr>
        <p:spPr>
          <a:xfrm>
            <a:off x="9383866" y="4884755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sp>
        <p:nvSpPr>
          <p:cNvPr id="147" name="Rectangle 24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8" name="Obje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24570"/>
              </p:ext>
            </p:extLst>
          </p:nvPr>
        </p:nvGraphicFramePr>
        <p:xfrm>
          <a:off x="10135888" y="4921239"/>
          <a:ext cx="857896" cy="296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3" name="Equation" r:id="rId62" imgW="520248" imgH="177646" progId="Equation.DSMT4">
                  <p:embed/>
                </p:oleObj>
              </mc:Choice>
              <mc:Fallback>
                <p:oleObj name="Equation" r:id="rId62" imgW="520248" imgH="177646" progId="Equation.DSMT4">
                  <p:embed/>
                  <p:pic>
                    <p:nvPicPr>
                      <p:cNvPr id="0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5888" y="4921239"/>
                        <a:ext cx="857896" cy="296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Rectangle 24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0" name="Obje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876516"/>
              </p:ext>
            </p:extLst>
          </p:nvPr>
        </p:nvGraphicFramePr>
        <p:xfrm>
          <a:off x="8035550" y="5272081"/>
          <a:ext cx="710268" cy="59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4" name="Equation" r:id="rId64" imgW="469696" imgH="393529" progId="Equation.DSMT4">
                  <p:embed/>
                </p:oleObj>
              </mc:Choice>
              <mc:Fallback>
                <p:oleObj name="Equation" r:id="rId64" imgW="469696" imgH="393529" progId="Equation.DSMT4">
                  <p:embed/>
                  <p:pic>
                    <p:nvPicPr>
                      <p:cNvPr id="0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550" y="5272081"/>
                        <a:ext cx="710268" cy="594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Rectangle 150"/>
          <p:cNvSpPr/>
          <p:nvPr/>
        </p:nvSpPr>
        <p:spPr>
          <a:xfrm>
            <a:off x="8842915" y="5401195"/>
            <a:ext cx="1217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Par suite :  </a:t>
            </a:r>
            <a:endParaRPr lang="fr-FR" dirty="0"/>
          </a:p>
        </p:txBody>
      </p:sp>
      <p:graphicFrame>
        <p:nvGraphicFramePr>
          <p:cNvPr id="152" name="Obje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12981"/>
              </p:ext>
            </p:extLst>
          </p:nvPr>
        </p:nvGraphicFramePr>
        <p:xfrm>
          <a:off x="10033000" y="5287963"/>
          <a:ext cx="5556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5" name="Equation" r:id="rId66" imgW="368280" imgH="393480" progId="Equation.DSMT4">
                  <p:embed/>
                </p:oleObj>
              </mc:Choice>
              <mc:Fallback>
                <p:oleObj name="Equation" r:id="rId66" imgW="36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0" y="5287963"/>
                        <a:ext cx="555625" cy="595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/>
          <p:cNvSpPr/>
          <p:nvPr/>
        </p:nvSpPr>
        <p:spPr>
          <a:xfrm>
            <a:off x="7369216" y="6031705"/>
            <a:ext cx="826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Alors : </a:t>
            </a:r>
          </a:p>
        </p:txBody>
      </p:sp>
      <p:sp>
        <p:nvSpPr>
          <p:cNvPr id="154" name="Rectangle 24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5" name="Obje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602515"/>
              </p:ext>
            </p:extLst>
          </p:nvPr>
        </p:nvGraphicFramePr>
        <p:xfrm>
          <a:off x="8082579" y="5983205"/>
          <a:ext cx="2034849" cy="545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46" name="Equation" r:id="rId68" imgW="1396394" imgH="393529" progId="Equation.DSMT4">
                  <p:embed/>
                </p:oleObj>
              </mc:Choice>
              <mc:Fallback>
                <p:oleObj name="Equation" r:id="rId68" imgW="1396394" imgH="393529" progId="Equation.DSMT4">
                  <p:embed/>
                  <p:pic>
                    <p:nvPicPr>
                      <p:cNvPr id="0" name="Object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579" y="5983205"/>
                        <a:ext cx="2034849" cy="545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Rectangle 114"/>
          <p:cNvSpPr/>
          <p:nvPr/>
        </p:nvSpPr>
        <p:spPr>
          <a:xfrm>
            <a:off x="516716" y="1973123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c)</a:t>
            </a:r>
            <a:endParaRPr lang="fr-FR" dirty="0"/>
          </a:p>
        </p:txBody>
      </p:sp>
      <p:sp>
        <p:nvSpPr>
          <p:cNvPr id="116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6810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/>
      <p:bldP spid="4" grpId="0"/>
      <p:bldP spid="46" grpId="0"/>
      <p:bldP spid="8" grpId="0"/>
      <p:bldP spid="12" grpId="0"/>
      <p:bldP spid="61" grpId="0"/>
      <p:bldP spid="63" grpId="0"/>
      <p:bldP spid="71" grpId="0"/>
      <p:bldP spid="89" grpId="0"/>
      <p:bldP spid="23" grpId="0"/>
      <p:bldP spid="106" grpId="0"/>
      <p:bldP spid="107" grpId="0"/>
      <p:bldP spid="109" grpId="0"/>
      <p:bldP spid="30" grpId="0"/>
      <p:bldP spid="31" grpId="0"/>
      <p:bldP spid="111" grpId="0"/>
      <p:bldP spid="112" grpId="0"/>
      <p:bldP spid="113" grpId="0"/>
      <p:bldP spid="120" grpId="0"/>
      <p:bldP spid="122" grpId="0"/>
      <p:bldP spid="124" grpId="0"/>
      <p:bldP spid="126" grpId="0"/>
      <p:bldP spid="39" grpId="0"/>
      <p:bldP spid="128" grpId="0"/>
      <p:bldP spid="130" grpId="0"/>
      <p:bldP spid="132" grpId="0"/>
      <p:bldP spid="40" grpId="0"/>
      <p:bldP spid="41" grpId="0"/>
      <p:bldP spid="137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51" grpId="0"/>
      <p:bldP spid="153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267236" y="6382235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2934" y="211772"/>
            <a:ext cx="3854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2)Egalité de deux polynômes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934" y="692278"/>
            <a:ext cx="1431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rgbClr val="00B050"/>
                </a:solidFill>
              </a:rPr>
              <a:t>Définition: 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3665" y="707667"/>
            <a:ext cx="894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Deux polynômes P et Q sont égaux et on écrit </a:t>
            </a:r>
            <a:r>
              <a:rPr lang="fr-FR" dirty="0" smtClean="0"/>
              <a:t>: P </a:t>
            </a:r>
            <a:r>
              <a:rPr lang="fr-FR" dirty="0"/>
              <a:t>= Q </a:t>
            </a:r>
            <a:r>
              <a:rPr lang="fr-FR" dirty="0" smtClean="0"/>
              <a:t> ssi                                  pour </a:t>
            </a:r>
            <a:r>
              <a:rPr lang="fr-FR" dirty="0"/>
              <a:t>tout x réel</a:t>
            </a: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91611"/>
              </p:ext>
            </p:extLst>
          </p:nvPr>
        </p:nvGraphicFramePr>
        <p:xfrm>
          <a:off x="7567612" y="765813"/>
          <a:ext cx="1487475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39" name="Equation" r:id="rId3" imgW="901440" imgH="253800" progId="Equation.DSMT4">
                  <p:embed/>
                </p:oleObj>
              </mc:Choice>
              <mc:Fallback>
                <p:oleObj name="Equation" r:id="rId3" imgW="901440" imgH="253800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7612" y="765813"/>
                        <a:ext cx="1487475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801903" y="1100062"/>
            <a:ext cx="8697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Deux </a:t>
            </a:r>
            <a:r>
              <a:rPr lang="fr-FR" dirty="0"/>
              <a:t>polynômes P et Q sont </a:t>
            </a:r>
            <a:r>
              <a:rPr lang="fr-FR" dirty="0" smtClean="0"/>
              <a:t>égaux si </a:t>
            </a:r>
            <a:r>
              <a:rPr lang="fr-FR" dirty="0"/>
              <a:t>et seulement si ils ont le même degré et les coefficients de leurs monômes de même degré sont égaux.</a:t>
            </a:r>
          </a:p>
        </p:txBody>
      </p:sp>
      <p:sp>
        <p:nvSpPr>
          <p:cNvPr id="8" name="Rectangle 7"/>
          <p:cNvSpPr/>
          <p:nvPr/>
        </p:nvSpPr>
        <p:spPr>
          <a:xfrm>
            <a:off x="562934" y="1037253"/>
            <a:ext cx="1295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>
                <a:solidFill>
                  <a:srgbClr val="00B050"/>
                </a:solidFill>
              </a:rPr>
              <a:t>Propriété</a:t>
            </a:r>
            <a:r>
              <a:rPr lang="fr-FR" b="1" i="1" dirty="0">
                <a:solidFill>
                  <a:prstClr val="black"/>
                </a:solidFill>
              </a:rPr>
              <a:t>.</a:t>
            </a:r>
            <a:r>
              <a:rPr lang="fr-FR" dirty="0">
                <a:solidFill>
                  <a:prstClr val="black"/>
                </a:solidFill>
              </a:rPr>
              <a:t>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745259" y="17486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Lesquels </a:t>
            </a:r>
            <a:r>
              <a:rPr lang="fr-FR" dirty="0"/>
              <a:t>des polynômes ci-dessous sont égaux ? </a:t>
            </a:r>
            <a:r>
              <a:rPr lang="fr-FR" dirty="0" smtClean="0"/>
              <a:t>Expliquez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11267" y="1716159"/>
            <a:ext cx="1263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>
                <a:solidFill>
                  <a:srgbClr val="00B050"/>
                </a:solidFill>
              </a:rPr>
              <a:t>Exemple </a:t>
            </a:r>
            <a:r>
              <a:rPr lang="fr-FR" dirty="0">
                <a:solidFill>
                  <a:prstClr val="black"/>
                </a:solidFill>
              </a:rPr>
              <a:t>: 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9" y="2159960"/>
            <a:ext cx="2349175" cy="41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562934" y="4888801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a)On a :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598844" y="2158024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58" y="2158024"/>
            <a:ext cx="2537851" cy="42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7050649" y="2183701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845593"/>
              </p:ext>
            </p:extLst>
          </p:nvPr>
        </p:nvGraphicFramePr>
        <p:xfrm>
          <a:off x="7528803" y="2171517"/>
          <a:ext cx="241844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0" name="Equation" r:id="rId7" imgW="1574800" imgH="254000" progId="Equation.DSMT4">
                  <p:embed/>
                </p:oleObj>
              </mc:Choice>
              <mc:Fallback>
                <p:oleObj name="Equation" r:id="rId7" imgW="15748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8803" y="2171517"/>
                        <a:ext cx="2418443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562934" y="2578710"/>
            <a:ext cx="1260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i="1" dirty="0" smtClean="0"/>
              <a:t>Solution</a:t>
            </a:r>
            <a:r>
              <a:rPr lang="fr-FR" sz="2000" dirty="0" smtClean="0"/>
              <a:t>:  </a:t>
            </a:r>
            <a:endParaRPr lang="fr-FR" sz="2000" dirty="0"/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3766"/>
              </p:ext>
            </p:extLst>
          </p:nvPr>
        </p:nvGraphicFramePr>
        <p:xfrm>
          <a:off x="562934" y="2978820"/>
          <a:ext cx="3019558" cy="42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1" name="Equation" r:id="rId9" imgW="2298600" imgH="253800" progId="Equation.DSMT4">
                  <p:embed/>
                </p:oleObj>
              </mc:Choice>
              <mc:Fallback>
                <p:oleObj name="Equation" r:id="rId9" imgW="2298600" imgH="253800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34" y="2978820"/>
                        <a:ext cx="3019558" cy="422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63469"/>
              </p:ext>
            </p:extLst>
          </p:nvPr>
        </p:nvGraphicFramePr>
        <p:xfrm>
          <a:off x="562934" y="3439346"/>
          <a:ext cx="3197358" cy="43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2" name="Equation" r:id="rId11" imgW="2374560" imgH="253800" progId="Equation.DSMT4">
                  <p:embed/>
                </p:oleObj>
              </mc:Choice>
              <mc:Fallback>
                <p:oleObj name="Equation" r:id="rId11" imgW="237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34" y="3439346"/>
                        <a:ext cx="3197358" cy="434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151094"/>
              </p:ext>
            </p:extLst>
          </p:nvPr>
        </p:nvGraphicFramePr>
        <p:xfrm>
          <a:off x="562934" y="3921946"/>
          <a:ext cx="3363351" cy="43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3" name="Equation" r:id="rId13" imgW="2374560" imgH="253800" progId="Equation.DSMT4">
                  <p:embed/>
                </p:oleObj>
              </mc:Choice>
              <mc:Fallback>
                <p:oleObj name="Equation" r:id="rId13" imgW="237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34" y="3921946"/>
                        <a:ext cx="3363351" cy="434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041642" y="3530966"/>
            <a:ext cx="47336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altLang="fr-FR" sz="1400" b="1" dirty="0" smtClean="0"/>
              <a:t>Et on simplifie par les semblables: même exposant</a:t>
            </a:r>
            <a:endParaRPr lang="fr-FR" altLang="fr-FR" sz="1400" b="1" dirty="0"/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089055"/>
              </p:ext>
            </p:extLst>
          </p:nvPr>
        </p:nvGraphicFramePr>
        <p:xfrm>
          <a:off x="1422851" y="4346342"/>
          <a:ext cx="22844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4" name="Equation" r:id="rId15" imgW="1612800" imgH="253800" progId="Equation.DSMT4">
                  <p:embed/>
                </p:oleObj>
              </mc:Choice>
              <mc:Fallback>
                <p:oleObj name="Equation" r:id="rId15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851" y="4346342"/>
                        <a:ext cx="228441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562934" y="437837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953548" y="4899783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060635"/>
              </p:ext>
            </p:extLst>
          </p:nvPr>
        </p:nvGraphicFramePr>
        <p:xfrm>
          <a:off x="4301193" y="4887193"/>
          <a:ext cx="2196306" cy="416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5" name="Equation" r:id="rId17" imgW="1612800" imgH="253800" progId="Equation.DSMT4">
                  <p:embed/>
                </p:oleObj>
              </mc:Choice>
              <mc:Fallback>
                <p:oleObj name="Equation" r:id="rId17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193" y="4887193"/>
                        <a:ext cx="2196306" cy="416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562934" y="546354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319111"/>
              </p:ext>
            </p:extLst>
          </p:nvPr>
        </p:nvGraphicFramePr>
        <p:xfrm>
          <a:off x="1430993" y="5475965"/>
          <a:ext cx="1289994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6" name="Equation" r:id="rId19" imgW="901440" imgH="253800" progId="Equation.DSMT4">
                  <p:embed/>
                </p:oleObj>
              </mc:Choice>
              <mc:Fallback>
                <p:oleObj name="Equation" r:id="rId19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993" y="5475965"/>
                        <a:ext cx="1289994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2755236" y="5499998"/>
            <a:ext cx="614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Car: </a:t>
            </a:r>
            <a:endParaRPr lang="fr-FR" dirty="0"/>
          </a:p>
        </p:txBody>
      </p:sp>
      <p:sp>
        <p:nvSpPr>
          <p:cNvPr id="35" name="Rectangle 34"/>
          <p:cNvSpPr/>
          <p:nvPr/>
        </p:nvSpPr>
        <p:spPr>
          <a:xfrm>
            <a:off x="6586746" y="4899450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380869"/>
              </p:ext>
            </p:extLst>
          </p:nvPr>
        </p:nvGraphicFramePr>
        <p:xfrm>
          <a:off x="1430993" y="4871909"/>
          <a:ext cx="252255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7" name="Equation" r:id="rId20" imgW="1612800" imgH="253800" progId="Equation.DSMT4">
                  <p:embed/>
                </p:oleObj>
              </mc:Choice>
              <mc:Fallback>
                <p:oleObj name="Equation" r:id="rId20" imgW="1612800" imgH="253800" progId="Equation.DSMT4">
                  <p:embed/>
                  <p:pic>
                    <p:nvPicPr>
                      <p:cNvPr id="0" name="Obje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993" y="4871909"/>
                        <a:ext cx="252255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921648"/>
              </p:ext>
            </p:extLst>
          </p:nvPr>
        </p:nvGraphicFramePr>
        <p:xfrm>
          <a:off x="6962555" y="4926248"/>
          <a:ext cx="1098578" cy="34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8" name="Equation" r:id="rId22" imgW="622080" imgH="203040" progId="Equation.DSMT4">
                  <p:embed/>
                </p:oleObj>
              </mc:Choice>
              <mc:Fallback>
                <p:oleObj name="Equation" r:id="rId22" imgW="622080" imgH="203040" progId="Equation.DSMT4">
                  <p:embed/>
                  <p:pic>
                    <p:nvPicPr>
                      <p:cNvPr id="0" name="Obje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555" y="4926248"/>
                        <a:ext cx="1098578" cy="342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8123446" y="4899450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96799"/>
              </p:ext>
            </p:extLst>
          </p:nvPr>
        </p:nvGraphicFramePr>
        <p:xfrm>
          <a:off x="8499255" y="4926248"/>
          <a:ext cx="1098578" cy="34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49" name="Equation" r:id="rId24" imgW="622080" imgH="203040" progId="Equation.DSMT4">
                  <p:embed/>
                </p:oleObj>
              </mc:Choice>
              <mc:Fallback>
                <p:oleObj name="Equation" r:id="rId24" imgW="622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255" y="4926248"/>
                        <a:ext cx="1098578" cy="342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3217632" y="5499998"/>
            <a:ext cx="8417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ils ont le même degré et les coefficients de leurs monômes de même degré </a:t>
            </a:r>
            <a:r>
              <a:rPr lang="fr-FR" b="1" dirty="0"/>
              <a:t>sont égaux</a:t>
            </a:r>
            <a:r>
              <a:rPr lang="fr-FR" dirty="0"/>
              <a:t>.</a:t>
            </a:r>
          </a:p>
        </p:txBody>
      </p:sp>
      <p:sp>
        <p:nvSpPr>
          <p:cNvPr id="41" name="Flèche vers le haut 40"/>
          <p:cNvSpPr/>
          <p:nvPr/>
        </p:nvSpPr>
        <p:spPr>
          <a:xfrm>
            <a:off x="5014689" y="5220891"/>
            <a:ext cx="177800" cy="2550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lèche vers le haut 41"/>
          <p:cNvSpPr/>
          <p:nvPr/>
        </p:nvSpPr>
        <p:spPr>
          <a:xfrm>
            <a:off x="2258789" y="5196213"/>
            <a:ext cx="177800" cy="2550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e haut 42"/>
          <p:cNvSpPr/>
          <p:nvPr/>
        </p:nvSpPr>
        <p:spPr>
          <a:xfrm>
            <a:off x="2726453" y="5208552"/>
            <a:ext cx="177800" cy="25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lèche vers le haut 43"/>
          <p:cNvSpPr/>
          <p:nvPr/>
        </p:nvSpPr>
        <p:spPr>
          <a:xfrm>
            <a:off x="5456953" y="5220891"/>
            <a:ext cx="177800" cy="25507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e haut 44"/>
          <p:cNvSpPr/>
          <p:nvPr/>
        </p:nvSpPr>
        <p:spPr>
          <a:xfrm>
            <a:off x="3322846" y="5196213"/>
            <a:ext cx="177800" cy="25507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haut 45"/>
          <p:cNvSpPr/>
          <p:nvPr/>
        </p:nvSpPr>
        <p:spPr>
          <a:xfrm>
            <a:off x="5959702" y="5208552"/>
            <a:ext cx="177800" cy="25507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vers le haut 46"/>
          <p:cNvSpPr/>
          <p:nvPr/>
        </p:nvSpPr>
        <p:spPr>
          <a:xfrm>
            <a:off x="3739797" y="5196213"/>
            <a:ext cx="177800" cy="25507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 vers le haut 47"/>
          <p:cNvSpPr/>
          <p:nvPr/>
        </p:nvSpPr>
        <p:spPr>
          <a:xfrm>
            <a:off x="6319599" y="5171535"/>
            <a:ext cx="177800" cy="255074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1115969" y="5935907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b) 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577874" y="5935907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Mais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474901" y="593590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On a : </a:t>
            </a:r>
            <a:endParaRPr lang="fr-FR" dirty="0"/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102335"/>
              </p:ext>
            </p:extLst>
          </p:nvPr>
        </p:nvGraphicFramePr>
        <p:xfrm>
          <a:off x="2275120" y="5903880"/>
          <a:ext cx="2774899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50" name="Equation" r:id="rId26" imgW="1612800" imgH="253800" progId="Equation.DSMT4">
                  <p:embed/>
                </p:oleObj>
              </mc:Choice>
              <mc:Fallback>
                <p:oleObj name="Equation" r:id="rId26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5120" y="5903880"/>
                        <a:ext cx="2774899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5097127" y="5935907"/>
            <a:ext cx="375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57313"/>
              </p:ext>
            </p:extLst>
          </p:nvPr>
        </p:nvGraphicFramePr>
        <p:xfrm>
          <a:off x="5471201" y="5923723"/>
          <a:ext cx="2593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51" name="Equation" r:id="rId28" imgW="1688760" imgH="253800" progId="Equation.DSMT4">
                  <p:embed/>
                </p:oleObj>
              </mc:Choice>
              <mc:Fallback>
                <p:oleObj name="Equation" r:id="rId28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201" y="5923723"/>
                        <a:ext cx="2593975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8030326" y="5935907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 :  </a:t>
            </a:r>
            <a:endParaRPr lang="fr-FR" dirty="0"/>
          </a:p>
        </p:txBody>
      </p:sp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883788"/>
              </p:ext>
            </p:extLst>
          </p:nvPr>
        </p:nvGraphicFramePr>
        <p:xfrm>
          <a:off x="8920313" y="5923723"/>
          <a:ext cx="14938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52" name="Equation" r:id="rId30" imgW="914400" imgH="253800" progId="Equation.DSMT4">
                  <p:embed/>
                </p:oleObj>
              </mc:Choice>
              <mc:Fallback>
                <p:oleObj name="Equation" r:id="rId30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0313" y="5923723"/>
                        <a:ext cx="1493837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1639480" y="6319554"/>
            <a:ext cx="8081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Car :les </a:t>
            </a:r>
            <a:r>
              <a:rPr lang="fr-FR" dirty="0"/>
              <a:t>coefficients de leurs monômes de même degré </a:t>
            </a:r>
            <a:r>
              <a:rPr lang="fr-FR" b="1" dirty="0"/>
              <a:t>ne sont pas égaux </a:t>
            </a:r>
          </a:p>
        </p:txBody>
      </p:sp>
      <p:sp>
        <p:nvSpPr>
          <p:cNvPr id="60" name="Flèche vers le haut 59"/>
          <p:cNvSpPr/>
          <p:nvPr/>
        </p:nvSpPr>
        <p:spPr>
          <a:xfrm>
            <a:off x="3751604" y="6241470"/>
            <a:ext cx="165993" cy="127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lèche vers le haut 61"/>
          <p:cNvSpPr/>
          <p:nvPr/>
        </p:nvSpPr>
        <p:spPr>
          <a:xfrm>
            <a:off x="6870766" y="6211827"/>
            <a:ext cx="165993" cy="1275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5183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6" grpId="0"/>
      <p:bldP spid="20" grpId="0"/>
      <p:bldP spid="26" grpId="0"/>
      <p:bldP spid="28" grpId="0"/>
      <p:bldP spid="30" grpId="0"/>
      <p:bldP spid="32" grpId="0"/>
      <p:bldP spid="34" grpId="0"/>
      <p:bldP spid="35" grpId="0"/>
      <p:bldP spid="38" grpId="0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5" grpId="0"/>
      <p:bldP spid="57" grpId="0"/>
      <p:bldP spid="59" grpId="0"/>
      <p:bldP spid="60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4598" y="234434"/>
            <a:ext cx="4589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3) Les polynômes et les opérations</a:t>
            </a:r>
            <a:endParaRPr lang="fr-FR" sz="2400" b="1" dirty="0">
              <a:solidFill>
                <a:srgbClr val="FF0000"/>
              </a:solidFill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3300" y="666571"/>
            <a:ext cx="61782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solidFill>
                  <a:srgbClr val="00B050"/>
                </a:solidFill>
              </a:rPr>
              <a:t>a</a:t>
            </a:r>
            <a:r>
              <a:rPr lang="fr-FR" sz="2000" b="1" i="1" dirty="0">
                <a:solidFill>
                  <a:srgbClr val="00B050"/>
                </a:solidFill>
              </a:rPr>
              <a:t>) La </a:t>
            </a:r>
            <a:r>
              <a:rPr lang="fr-FR" sz="2000" b="1" i="1" dirty="0" smtClean="0">
                <a:solidFill>
                  <a:srgbClr val="00B050"/>
                </a:solidFill>
              </a:rPr>
              <a:t>somme et différence  </a:t>
            </a:r>
            <a:r>
              <a:rPr lang="fr-FR" sz="2000" b="1" i="1" dirty="0">
                <a:solidFill>
                  <a:srgbClr val="00B050"/>
                </a:solidFill>
              </a:rPr>
              <a:t>de deux polynômes </a:t>
            </a:r>
            <a:r>
              <a:rPr lang="fr-FR" sz="2000" b="1" i="1" dirty="0" smtClean="0">
                <a:solidFill>
                  <a:srgbClr val="00B050"/>
                </a:solidFill>
              </a:rPr>
              <a:t>:exemple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6800" y="1049218"/>
            <a:ext cx="103251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2000" b="1" dirty="0"/>
              <a:t>Soit les polynômes </a:t>
            </a:r>
            <a:r>
              <a:rPr lang="fr-FR" altLang="fr-FR" sz="2000" b="1" dirty="0" smtClean="0"/>
              <a:t>suivants : P(x)=4x</a:t>
            </a:r>
            <a:r>
              <a:rPr lang="fr-FR" altLang="fr-FR" sz="2000" b="1" baseline="30000" dirty="0" smtClean="0"/>
              <a:t>2</a:t>
            </a:r>
            <a:r>
              <a:rPr lang="fr-FR" altLang="fr-FR" sz="2000" b="1" dirty="0" smtClean="0"/>
              <a:t>-3x+2</a:t>
            </a:r>
            <a:r>
              <a:rPr lang="fr-FR" altLang="fr-FR" sz="2000" b="1" dirty="0"/>
              <a:t>	 et	</a:t>
            </a:r>
            <a:r>
              <a:rPr lang="fr-FR" altLang="fr-FR" sz="2000" b="1" dirty="0" smtClean="0"/>
              <a:t>Q(x)=5x</a:t>
            </a:r>
            <a:r>
              <a:rPr lang="fr-FR" altLang="fr-FR" sz="2000" b="1" baseline="30000" dirty="0" smtClean="0"/>
              <a:t>2</a:t>
            </a:r>
            <a:r>
              <a:rPr lang="fr-FR" altLang="fr-FR" sz="2000" b="1" dirty="0" smtClean="0"/>
              <a:t>+4x-2</a:t>
            </a:r>
            <a:endParaRPr lang="fr-FR" altLang="fr-FR" sz="2000" b="1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061472" y="2138404"/>
            <a:ext cx="3813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/>
            <a:r>
              <a:rPr lang="fr-CA" altLang="fr-FR" sz="2000" dirty="0" smtClean="0"/>
              <a:t>Enlevez </a:t>
            </a:r>
            <a:r>
              <a:rPr lang="fr-CA" altLang="fr-FR" sz="2000" dirty="0"/>
              <a:t>les parenthèses</a:t>
            </a:r>
            <a:endParaRPr lang="fr-FR" altLang="fr-FR" sz="2400" dirty="0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174771" y="2663503"/>
            <a:ext cx="42867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Font typeface="Times"/>
              <a:buNone/>
            </a:pPr>
            <a:r>
              <a:rPr lang="fr-CA" altLang="fr-FR" sz="2000" dirty="0" smtClean="0"/>
              <a:t>Regroupez </a:t>
            </a:r>
            <a:r>
              <a:rPr lang="fr-CA" altLang="fr-FR" sz="2000" dirty="0"/>
              <a:t>les termes semblables</a:t>
            </a:r>
            <a:endParaRPr lang="fr-FR" altLang="fr-FR" sz="2400" dirty="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353803" y="3107900"/>
            <a:ext cx="365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Font typeface="Times"/>
              <a:buNone/>
            </a:pPr>
            <a:r>
              <a:rPr lang="fr-CA" altLang="fr-FR" sz="2000" dirty="0"/>
              <a:t>	Réduisez le polynôme</a:t>
            </a:r>
            <a:endParaRPr lang="fr-FR" alt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1167410" y="1455162"/>
            <a:ext cx="4332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Calculer:</a:t>
            </a:r>
            <a:r>
              <a:rPr lang="fr-FR" altLang="fr-FR" sz="2000" b="1" dirty="0"/>
              <a:t> </a:t>
            </a:r>
            <a:r>
              <a:rPr lang="fr-FR" altLang="fr-FR" sz="2400" b="1" dirty="0" smtClean="0"/>
              <a:t>P(x)+Q(x) et </a:t>
            </a:r>
            <a:r>
              <a:rPr lang="fr-FR" altLang="fr-FR" sz="2400" b="1" dirty="0"/>
              <a:t>P(x</a:t>
            </a:r>
            <a:r>
              <a:rPr lang="fr-FR" altLang="fr-FR" sz="2400" b="1" dirty="0" smtClean="0"/>
              <a:t>) - Q(x</a:t>
            </a:r>
            <a:r>
              <a:rPr lang="fr-FR" altLang="fr-FR" sz="2400" b="1" dirty="0"/>
              <a:t>) </a:t>
            </a:r>
            <a:r>
              <a:rPr lang="fr-FR" sz="2400" dirty="0" smtClean="0"/>
              <a:t> 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1084607" y="2138404"/>
            <a:ext cx="43412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 smtClean="0"/>
              <a:t>P(x</a:t>
            </a:r>
            <a:r>
              <a:rPr lang="fr-FR" altLang="fr-FR" sz="2400" b="1" dirty="0"/>
              <a:t>)+Q(x</a:t>
            </a:r>
            <a:r>
              <a:rPr lang="fr-FR" altLang="fr-FR" sz="2400" b="1" dirty="0" smtClean="0"/>
              <a:t>)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=(</a:t>
            </a:r>
            <a:r>
              <a:rPr lang="fr-FR" altLang="fr-FR" sz="2400" b="1" dirty="0"/>
              <a:t>4x</a:t>
            </a:r>
            <a:r>
              <a:rPr lang="fr-FR" altLang="fr-FR" sz="2400" b="1" baseline="30000" dirty="0"/>
              <a:t>2</a:t>
            </a:r>
            <a:r>
              <a:rPr lang="fr-FR" altLang="fr-FR" sz="2400" b="1" dirty="0"/>
              <a:t>-3x+2)+(5x</a:t>
            </a:r>
            <a:r>
              <a:rPr lang="fr-FR" altLang="fr-FR" sz="2400" b="1" baseline="30000" dirty="0"/>
              <a:t>2</a:t>
            </a:r>
            <a:r>
              <a:rPr lang="fr-FR" altLang="fr-FR" sz="2400" b="1" dirty="0"/>
              <a:t>+4x-2)</a:t>
            </a:r>
            <a:endParaRPr lang="fr-FR" altLang="fr-FR" sz="2400" dirty="0"/>
          </a:p>
          <a:p>
            <a:r>
              <a:rPr lang="fr-FR" altLang="fr-FR" b="1" dirty="0" smtClean="0"/>
              <a:t>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5366503" y="2138404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/>
              <a:t>4x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-3x+2+5x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+4x-2</a:t>
            </a:r>
            <a:endParaRPr lang="fr-FR" alt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2458204" y="2646235"/>
            <a:ext cx="290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4x</a:t>
            </a:r>
            <a:r>
              <a:rPr lang="fr-FR" altLang="fr-FR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fr-FR" altLang="fr-FR" sz="2400" b="1" dirty="0" smtClean="0"/>
              <a:t>+</a:t>
            </a:r>
            <a:r>
              <a:rPr lang="fr-FR" alt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5x</a:t>
            </a:r>
            <a:r>
              <a:rPr lang="fr-FR" altLang="fr-FR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fr-FR" altLang="fr-FR" sz="2400" b="1" dirty="0" smtClean="0">
                <a:solidFill>
                  <a:schemeClr val="accent6"/>
                </a:solidFill>
              </a:rPr>
              <a:t>-3x+4x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+2-2</a:t>
            </a:r>
            <a:endParaRPr lang="fr-FR" altLang="fr-FR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58204" y="3063680"/>
            <a:ext cx="290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9x</a:t>
            </a:r>
            <a:r>
              <a:rPr lang="fr-FR" altLang="fr-FR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fr-FR" altLang="fr-FR" sz="2400" b="1" dirty="0" smtClean="0">
                <a:solidFill>
                  <a:schemeClr val="accent6"/>
                </a:solidFill>
              </a:rPr>
              <a:t>+x</a:t>
            </a:r>
            <a:endParaRPr lang="fr-FR" altLang="fr-FR" sz="2400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53007" y="3508010"/>
            <a:ext cx="22990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/>
              <a:t>P(x)+Q(x</a:t>
            </a:r>
            <a:r>
              <a:rPr lang="fr-FR" altLang="fr-FR" sz="2400" b="1" dirty="0" smtClean="0"/>
              <a:t>)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=</a:t>
            </a:r>
            <a:r>
              <a:rPr lang="fr-FR" altLang="fr-FR" sz="2400" b="1" dirty="0"/>
              <a:t>9x</a:t>
            </a:r>
            <a:r>
              <a:rPr lang="fr-FR" altLang="fr-FR" sz="2400" b="1" baseline="30000" dirty="0"/>
              <a:t>2</a:t>
            </a:r>
            <a:r>
              <a:rPr lang="fr-FR" altLang="fr-FR" sz="2400" b="1" dirty="0"/>
              <a:t>+x</a:t>
            </a:r>
            <a:endParaRPr lang="fr-FR" altLang="fr-FR" sz="2400" dirty="0"/>
          </a:p>
          <a:p>
            <a:r>
              <a:rPr lang="fr-FR" altLang="fr-FR" b="1" dirty="0" smtClean="0"/>
              <a:t> 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167410" y="3543060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Comic Sans MS" pitchFamily="66" charset="0"/>
              </a:rPr>
              <a:t>Donc :  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061472" y="4132517"/>
            <a:ext cx="3813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/>
            <a:r>
              <a:rPr lang="fr-CA" altLang="fr-FR" sz="2000" dirty="0" smtClean="0"/>
              <a:t>Enlevez </a:t>
            </a:r>
            <a:r>
              <a:rPr lang="fr-CA" altLang="fr-FR" sz="2000" dirty="0"/>
              <a:t>les parenthèses</a:t>
            </a:r>
            <a:endParaRPr lang="fr-FR" altLang="fr-FR" sz="2400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174771" y="4626839"/>
            <a:ext cx="42867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Font typeface="Times"/>
              <a:buNone/>
            </a:pPr>
            <a:r>
              <a:rPr lang="fr-CA" altLang="fr-FR" sz="2000" dirty="0" smtClean="0"/>
              <a:t>Regroupez </a:t>
            </a:r>
            <a:r>
              <a:rPr lang="fr-CA" altLang="fr-FR" sz="2000" dirty="0"/>
              <a:t>les termes semblables</a:t>
            </a:r>
            <a:endParaRPr lang="fr-FR" altLang="fr-FR" sz="2400" dirty="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353803" y="5071236"/>
            <a:ext cx="3657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9144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3716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3pPr>
            <a:lvl4pPr marL="18288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4pPr>
            <a:lvl5pPr marL="2286000" indent="-457200">
              <a:defRPr sz="2800">
                <a:solidFill>
                  <a:schemeClr val="tx1"/>
                </a:solidFill>
                <a:latin typeface="Comic Sans MS" pitchFamily="66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Font typeface="Times"/>
              <a:buNone/>
            </a:pPr>
            <a:r>
              <a:rPr lang="fr-CA" altLang="fr-FR" sz="2000" dirty="0"/>
              <a:t>	Réduisez le polynôme</a:t>
            </a:r>
            <a:endParaRPr lang="fr-FR" altLang="fr-FR" sz="2400" dirty="0"/>
          </a:p>
        </p:txBody>
      </p:sp>
      <p:sp>
        <p:nvSpPr>
          <p:cNvPr id="25" name="Rectangle 24"/>
          <p:cNvSpPr/>
          <p:nvPr/>
        </p:nvSpPr>
        <p:spPr>
          <a:xfrm>
            <a:off x="1066800" y="4040184"/>
            <a:ext cx="44358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 smtClean="0"/>
              <a:t>P(x) </a:t>
            </a:r>
            <a:r>
              <a:rPr lang="fr-FR" altLang="fr-FR" sz="2800" b="1" dirty="0" smtClean="0"/>
              <a:t>-</a:t>
            </a:r>
            <a:r>
              <a:rPr lang="fr-FR" altLang="fr-FR" sz="2400" b="1" dirty="0" smtClean="0"/>
              <a:t> Q(x)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=(</a:t>
            </a:r>
            <a:r>
              <a:rPr lang="fr-FR" altLang="fr-FR" sz="2400" b="1" dirty="0"/>
              <a:t>4x</a:t>
            </a:r>
            <a:r>
              <a:rPr lang="fr-FR" altLang="fr-FR" sz="2400" b="1" baseline="30000" dirty="0"/>
              <a:t>2</a:t>
            </a:r>
            <a:r>
              <a:rPr lang="fr-FR" altLang="fr-FR" sz="2400" b="1" dirty="0"/>
              <a:t>-3x+2</a:t>
            </a:r>
            <a:r>
              <a:rPr lang="fr-FR" altLang="fr-FR" sz="2400" b="1" dirty="0" smtClean="0"/>
              <a:t>)- (</a:t>
            </a:r>
            <a:r>
              <a:rPr lang="fr-FR" altLang="fr-FR" sz="2400" b="1" dirty="0"/>
              <a:t>5x</a:t>
            </a:r>
            <a:r>
              <a:rPr lang="fr-FR" altLang="fr-FR" sz="2400" b="1" baseline="30000" dirty="0"/>
              <a:t>2</a:t>
            </a:r>
            <a:r>
              <a:rPr lang="fr-FR" altLang="fr-FR" sz="2400" b="1" dirty="0"/>
              <a:t>+4x-2)</a:t>
            </a:r>
            <a:endParaRPr lang="fr-FR" altLang="fr-FR" sz="2400" dirty="0"/>
          </a:p>
          <a:p>
            <a:r>
              <a:rPr lang="fr-FR" altLang="fr-FR" b="1" dirty="0" smtClean="0"/>
              <a:t>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366503" y="4101740"/>
            <a:ext cx="2635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/>
              <a:t>4x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-3x+2-5x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-4x+2</a:t>
            </a:r>
            <a:endParaRPr lang="fr-FR" altLang="fr-FR" sz="2400" dirty="0"/>
          </a:p>
        </p:txBody>
      </p:sp>
      <p:sp>
        <p:nvSpPr>
          <p:cNvPr id="27" name="Rectangle 26"/>
          <p:cNvSpPr/>
          <p:nvPr/>
        </p:nvSpPr>
        <p:spPr>
          <a:xfrm>
            <a:off x="2458204" y="4609571"/>
            <a:ext cx="290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4x</a:t>
            </a:r>
            <a:r>
              <a:rPr lang="fr-FR" altLang="fr-FR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fr-FR" altLang="fr-FR" sz="2400" b="1" dirty="0" smtClean="0"/>
              <a:t>-</a:t>
            </a:r>
            <a:r>
              <a:rPr lang="fr-FR" alt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5x</a:t>
            </a:r>
            <a:r>
              <a:rPr lang="fr-FR" altLang="fr-FR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fr-FR" altLang="fr-FR" sz="2400" b="1" dirty="0" smtClean="0">
                <a:solidFill>
                  <a:schemeClr val="accent6"/>
                </a:solidFill>
              </a:rPr>
              <a:t>-3x-4x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+2+2</a:t>
            </a:r>
            <a:endParaRPr lang="fr-FR" altLang="fr-FR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58204" y="5027016"/>
            <a:ext cx="2908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400" dirty="0" smtClean="0"/>
              <a:t>=</a:t>
            </a:r>
            <a:r>
              <a:rPr lang="fr-FR" alt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-x</a:t>
            </a:r>
            <a:r>
              <a:rPr lang="fr-FR" altLang="fr-FR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fr-FR" altLang="fr-FR" sz="2400" b="1" dirty="0" smtClean="0">
                <a:solidFill>
                  <a:schemeClr val="accent6"/>
                </a:solidFill>
              </a:rPr>
              <a:t>-7x+</a:t>
            </a:r>
            <a:r>
              <a:rPr lang="fr-FR" altLang="fr-FR" sz="2400" b="1" dirty="0" smtClean="0">
                <a:solidFill>
                  <a:srgbClr val="FF0000"/>
                </a:solidFill>
              </a:rPr>
              <a:t>4</a:t>
            </a:r>
            <a:endParaRPr lang="fr-FR" altLang="fr-FR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3007" y="5471346"/>
            <a:ext cx="2860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400" b="1" dirty="0"/>
              <a:t>P(x</a:t>
            </a:r>
            <a:r>
              <a:rPr lang="fr-FR" altLang="fr-FR" sz="2400" b="1" dirty="0" smtClean="0"/>
              <a:t>) </a:t>
            </a:r>
            <a:r>
              <a:rPr lang="fr-FR" altLang="fr-FR" sz="2800" b="1" dirty="0" smtClean="0"/>
              <a:t>-</a:t>
            </a:r>
            <a:r>
              <a:rPr lang="fr-FR" altLang="fr-FR" sz="2400" b="1" dirty="0" smtClean="0"/>
              <a:t> Q(x)</a:t>
            </a:r>
            <a:r>
              <a:rPr lang="fr-FR" altLang="fr-FR" sz="2400" dirty="0"/>
              <a:t> </a:t>
            </a:r>
            <a:r>
              <a:rPr lang="fr-FR" altLang="fr-FR" sz="2400" dirty="0" smtClean="0"/>
              <a:t>=</a:t>
            </a:r>
            <a:r>
              <a:rPr lang="fr-FR" alt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altLang="fr-FR" sz="2400" b="1" dirty="0" smtClean="0"/>
              <a:t>-x</a:t>
            </a:r>
            <a:r>
              <a:rPr lang="fr-FR" altLang="fr-FR" sz="2400" b="1" baseline="30000" dirty="0" smtClean="0"/>
              <a:t>2</a:t>
            </a:r>
            <a:r>
              <a:rPr lang="fr-FR" altLang="fr-FR" sz="2400" b="1" dirty="0" smtClean="0"/>
              <a:t>-7x+4</a:t>
            </a:r>
            <a:r>
              <a:rPr lang="fr-FR" altLang="fr-FR" b="1" dirty="0" smtClean="0"/>
              <a:t> 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1167410" y="5506396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Comic Sans MS" pitchFamily="66" charset="0"/>
              </a:rPr>
              <a:t>Donc : 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60786" y="4301794"/>
            <a:ext cx="2798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CA" altLang="fr-FR" sz="1200" dirty="0">
                <a:solidFill>
                  <a:prstClr val="black"/>
                </a:solidFill>
              </a:rPr>
              <a:t>Écrivez les polynômes entre parenthèses</a:t>
            </a:r>
            <a:r>
              <a:rPr lang="fr-CA" altLang="fr-FR" sz="2400" dirty="0">
                <a:solidFill>
                  <a:prstClr val="black"/>
                </a:solidFill>
              </a:rPr>
              <a:t>.</a:t>
            </a:r>
            <a:endParaRPr lang="fr-FR" altLang="fr-FR" dirty="0">
              <a:solidFill>
                <a:prstClr val="black"/>
              </a:solidFill>
            </a:endParaRP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4073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1885</Words>
  <Application>Microsoft Office PowerPoint</Application>
  <PresentationFormat>Personnalisé</PresentationFormat>
  <Paragraphs>443</Paragraphs>
  <Slides>19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Produit de polynômes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Autre méthode de factorisation  à l’aide de La division par x – a  (HORNER)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 : Vecteurs (1)</dc:title>
  <dc:creator>atmani najib</dc:creator>
  <cp:lastModifiedBy>atmani</cp:lastModifiedBy>
  <cp:revision>443</cp:revision>
  <dcterms:created xsi:type="dcterms:W3CDTF">2016-09-03T15:57:04Z</dcterms:created>
  <dcterms:modified xsi:type="dcterms:W3CDTF">2020-06-24T21:38:51Z</dcterms:modified>
</cp:coreProperties>
</file>